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media/image3.jpg" ContentType="image/jpeg"/>
  <Override PartName="/ppt/media/image4.jpg" ContentType="image/jpeg"/>
  <Override PartName="/ppt/media/image5.jpg" ContentType="image/jpeg"/>
  <Override PartName="/ppt/media/image6.jpg" ContentType="image/jpeg"/>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71"/>
  </p:notesMasterIdLst>
  <p:handoutMasterIdLst>
    <p:handoutMasterId r:id="rId72"/>
  </p:handoutMasterIdLst>
  <p:sldIdLst>
    <p:sldId id="256" r:id="rId3"/>
    <p:sldId id="295" r:id="rId4"/>
    <p:sldId id="296" r:id="rId5"/>
    <p:sldId id="257" r:id="rId6"/>
    <p:sldId id="258" r:id="rId7"/>
    <p:sldId id="259" r:id="rId8"/>
    <p:sldId id="260" r:id="rId9"/>
    <p:sldId id="261" r:id="rId10"/>
    <p:sldId id="312" r:id="rId11"/>
    <p:sldId id="264" r:id="rId12"/>
    <p:sldId id="265" r:id="rId13"/>
    <p:sldId id="266" r:id="rId14"/>
    <p:sldId id="298" r:id="rId15"/>
    <p:sldId id="299" r:id="rId16"/>
    <p:sldId id="267" r:id="rId17"/>
    <p:sldId id="268" r:id="rId18"/>
    <p:sldId id="269" r:id="rId19"/>
    <p:sldId id="270" r:id="rId20"/>
    <p:sldId id="300" r:id="rId21"/>
    <p:sldId id="271" r:id="rId22"/>
    <p:sldId id="272" r:id="rId23"/>
    <p:sldId id="273" r:id="rId24"/>
    <p:sldId id="274" r:id="rId25"/>
    <p:sldId id="275" r:id="rId26"/>
    <p:sldId id="276" r:id="rId27"/>
    <p:sldId id="277" r:id="rId28"/>
    <p:sldId id="313" r:id="rId29"/>
    <p:sldId id="314" r:id="rId30"/>
    <p:sldId id="315" r:id="rId31"/>
    <p:sldId id="316" r:id="rId32"/>
    <p:sldId id="305" r:id="rId33"/>
    <p:sldId id="278" r:id="rId34"/>
    <p:sldId id="279" r:id="rId35"/>
    <p:sldId id="280" r:id="rId36"/>
    <p:sldId id="281" r:id="rId37"/>
    <p:sldId id="301" r:id="rId38"/>
    <p:sldId id="308" r:id="rId39"/>
    <p:sldId id="309" r:id="rId40"/>
    <p:sldId id="310" r:id="rId41"/>
    <p:sldId id="282" r:id="rId42"/>
    <p:sldId id="283" r:id="rId43"/>
    <p:sldId id="284" r:id="rId44"/>
    <p:sldId id="285" r:id="rId45"/>
    <p:sldId id="306" r:id="rId46"/>
    <p:sldId id="307" r:id="rId47"/>
    <p:sldId id="317" r:id="rId48"/>
    <p:sldId id="323" r:id="rId49"/>
    <p:sldId id="319" r:id="rId50"/>
    <p:sldId id="286" r:id="rId51"/>
    <p:sldId id="325" r:id="rId52"/>
    <p:sldId id="326" r:id="rId53"/>
    <p:sldId id="327" r:id="rId54"/>
    <p:sldId id="328" r:id="rId55"/>
    <p:sldId id="329" r:id="rId56"/>
    <p:sldId id="322" r:id="rId57"/>
    <p:sldId id="287" r:id="rId58"/>
    <p:sldId id="288" r:id="rId59"/>
    <p:sldId id="289" r:id="rId60"/>
    <p:sldId id="311" r:id="rId61"/>
    <p:sldId id="290" r:id="rId62"/>
    <p:sldId id="291" r:id="rId63"/>
    <p:sldId id="292" r:id="rId64"/>
    <p:sldId id="293" r:id="rId65"/>
    <p:sldId id="318" r:id="rId66"/>
    <p:sldId id="302" r:id="rId67"/>
    <p:sldId id="320" r:id="rId68"/>
    <p:sldId id="321" r:id="rId69"/>
    <p:sldId id="294" r:id="rId70"/>
  </p:sldIdLst>
  <p:sldSz cx="9144000" cy="6858000" type="screen4x3"/>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1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88"/>
    <p:restoredTop sz="89554"/>
  </p:normalViewPr>
  <p:slideViewPr>
    <p:cSldViewPr>
      <p:cViewPr varScale="1">
        <p:scale>
          <a:sx n="85" d="100"/>
          <a:sy n="85" d="100"/>
        </p:scale>
        <p:origin x="2120" y="168"/>
      </p:cViewPr>
      <p:guideLst>
        <p:guide orient="horz" pos="2880"/>
        <p:guide pos="2160"/>
      </p:guideLst>
    </p:cSldViewPr>
  </p:slideViewPr>
  <p:notesTextViewPr>
    <p:cViewPr>
      <p:scale>
        <a:sx n="100" d="100"/>
        <a:sy n="100" d="100"/>
      </p:scale>
      <p:origin x="0" y="0"/>
    </p:cViewPr>
  </p:notesTextViewPr>
  <p:notesViewPr>
    <p:cSldViewPr>
      <p:cViewPr varScale="1">
        <p:scale>
          <a:sx n="132" d="100"/>
          <a:sy n="132" d="100"/>
        </p:scale>
        <p:origin x="2600"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 Id="rId5" Type="http://schemas.openxmlformats.org/officeDocument/2006/relationships/image" Target="../media/image118.wmf"/><Relationship Id="rId4" Type="http://schemas.openxmlformats.org/officeDocument/2006/relationships/image" Target="../media/image1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3BF9D02-2329-124E-A4ED-7DA0F7B54DE4}"/>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AFFE4E0E-5417-0542-B35B-474800252023}"/>
              </a:ext>
            </a:extLst>
          </p:cNvPr>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B49D3154-7165-7D47-9727-678E652FA5DE}" type="datetimeFigureOut">
              <a:rPr kumimoji="1" lang="zh-CN" altLang="en-US" smtClean="0"/>
              <a:t>2019/2/27</a:t>
            </a:fld>
            <a:endParaRPr kumimoji="1" lang="zh-CN" altLang="en-US"/>
          </a:p>
        </p:txBody>
      </p:sp>
      <p:sp>
        <p:nvSpPr>
          <p:cNvPr id="4" name="页脚占位符 3">
            <a:extLst>
              <a:ext uri="{FF2B5EF4-FFF2-40B4-BE49-F238E27FC236}">
                <a16:creationId xmlns:a16="http://schemas.microsoft.com/office/drawing/2014/main" id="{D436E52C-2498-6B48-BCD6-A332E8654EAD}"/>
              </a:ext>
            </a:extLst>
          </p:cNvPr>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158ABAE1-5EE2-9D40-B127-1D3C79B10EFB}"/>
              </a:ext>
            </a:extLst>
          </p:cNvPr>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90EE1E49-8660-9041-981E-CA1A55C705B7}" type="slidenum">
              <a:rPr kumimoji="1" lang="zh-CN" altLang="en-US" smtClean="0"/>
              <a:t>‹#›</a:t>
            </a:fld>
            <a:endParaRPr kumimoji="1" lang="zh-CN" altLang="en-US"/>
          </a:p>
        </p:txBody>
      </p:sp>
    </p:spTree>
    <p:extLst>
      <p:ext uri="{BB962C8B-B14F-4D97-AF65-F5344CB8AC3E}">
        <p14:creationId xmlns:p14="http://schemas.microsoft.com/office/powerpoint/2010/main" val="41801175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E28D15BC-F879-AE4D-B006-C2E3B425B2B0}" type="datetimeFigureOut">
              <a:rPr kumimoji="1" lang="zh-CN" altLang="en-US" smtClean="0"/>
              <a:t>2019/2/27</a:t>
            </a:fld>
            <a:endParaRPr kumimoji="1" lang="zh-CN" altLang="en-US"/>
          </a:p>
        </p:txBody>
      </p:sp>
      <p:sp>
        <p:nvSpPr>
          <p:cNvPr id="4" name="幻灯片图像占位符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396E41FC-CD1F-2241-B8E1-D35625870791}" type="slidenum">
              <a:rPr kumimoji="1" lang="zh-CN" altLang="en-US" smtClean="0"/>
              <a:t>‹#›</a:t>
            </a:fld>
            <a:endParaRPr kumimoji="1" lang="zh-CN" altLang="en-US"/>
          </a:p>
        </p:txBody>
      </p:sp>
    </p:spTree>
    <p:extLst>
      <p:ext uri="{BB962C8B-B14F-4D97-AF65-F5344CB8AC3E}">
        <p14:creationId xmlns:p14="http://schemas.microsoft.com/office/powerpoint/2010/main" val="1090369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2"/>
          <p:cNvSpPr>
            <a:spLocks noGrp="1" noRot="1" noChangeAspect="1" noChangeArrowheads="1"/>
          </p:cNvSpPr>
          <p:nvPr>
            <p:ph type="sldImg"/>
          </p:nvPr>
        </p:nvSpPr>
        <p:spPr>
          <a:xfrm>
            <a:off x="1260475" y="722313"/>
            <a:ext cx="4799013" cy="3598862"/>
          </a:xfrm>
          <a:solidFill>
            <a:srgbClr val="FFFFFF"/>
          </a:solidFill>
          <a:ln/>
        </p:spPr>
      </p:sp>
      <p:sp>
        <p:nvSpPr>
          <p:cNvPr id="654339" name="Rectangle 3"/>
          <p:cNvSpPr>
            <a:spLocks noGrp="1" noChangeArrowheads="1"/>
          </p:cNvSpPr>
          <p:nvPr>
            <p:ph type="body" idx="1"/>
          </p:nvPr>
        </p:nvSpPr>
        <p:spPr>
          <a:xfrm>
            <a:off x="974725" y="4559300"/>
            <a:ext cx="5365750" cy="4319588"/>
          </a:xfrm>
          <a:solidFill>
            <a:srgbClr val="FFFFFF"/>
          </a:solidFill>
          <a:ln>
            <a:solidFill>
              <a:srgbClr val="000000"/>
            </a:solidFill>
            <a:miter lim="800000"/>
            <a:headEnd/>
            <a:tailEnd/>
          </a:ln>
        </p:spPr>
        <p:txBody>
          <a:bodyPr lIns="95035" tIns="47517" rIns="95035" bIns="47517"/>
          <a:lstStyle/>
          <a:p>
            <a:pPr>
              <a:defRPr/>
            </a:pPr>
            <a:endParaRPr lang="x-none" altLang="x-none"/>
          </a:p>
        </p:txBody>
      </p:sp>
    </p:spTree>
    <p:extLst>
      <p:ext uri="{BB962C8B-B14F-4D97-AF65-F5344CB8AC3E}">
        <p14:creationId xmlns:p14="http://schemas.microsoft.com/office/powerpoint/2010/main" val="1366394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2"/>
          <p:cNvSpPr>
            <a:spLocks noGrp="1" noRot="1" noChangeAspect="1" noChangeArrowheads="1"/>
          </p:cNvSpPr>
          <p:nvPr>
            <p:ph type="sldImg"/>
          </p:nvPr>
        </p:nvSpPr>
        <p:spPr>
          <a:xfrm>
            <a:off x="1260475" y="722313"/>
            <a:ext cx="4799013" cy="3598862"/>
          </a:xfrm>
          <a:solidFill>
            <a:srgbClr val="FFFFFF"/>
          </a:solidFill>
          <a:ln/>
        </p:spPr>
      </p:sp>
      <p:sp>
        <p:nvSpPr>
          <p:cNvPr id="654339" name="Rectangle 3"/>
          <p:cNvSpPr>
            <a:spLocks noGrp="1" noChangeArrowheads="1"/>
          </p:cNvSpPr>
          <p:nvPr>
            <p:ph type="body" idx="1"/>
          </p:nvPr>
        </p:nvSpPr>
        <p:spPr>
          <a:xfrm>
            <a:off x="974725" y="4559300"/>
            <a:ext cx="5365750" cy="4319588"/>
          </a:xfrm>
          <a:solidFill>
            <a:srgbClr val="FFFFFF"/>
          </a:solidFill>
          <a:ln>
            <a:solidFill>
              <a:srgbClr val="000000"/>
            </a:solidFill>
            <a:miter lim="800000"/>
            <a:headEnd/>
            <a:tailEnd/>
          </a:ln>
        </p:spPr>
        <p:txBody>
          <a:bodyPr lIns="95035" tIns="47517" rIns="95035" bIns="47517"/>
          <a:lstStyle/>
          <a:p>
            <a:pPr>
              <a:defRPr/>
            </a:pPr>
            <a:endParaRPr lang="x-none" altLang="x-none"/>
          </a:p>
        </p:txBody>
      </p:sp>
    </p:spTree>
    <p:extLst>
      <p:ext uri="{BB962C8B-B14F-4D97-AF65-F5344CB8AC3E}">
        <p14:creationId xmlns:p14="http://schemas.microsoft.com/office/powerpoint/2010/main" val="1609017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96E41FC-CD1F-2241-B8E1-D35625870791}" type="slidenum">
              <a:rPr kumimoji="1" lang="zh-CN" altLang="en-US" smtClean="0"/>
              <a:t>51</a:t>
            </a:fld>
            <a:endParaRPr kumimoji="1" lang="zh-CN" altLang="en-US"/>
          </a:p>
        </p:txBody>
      </p:sp>
    </p:spTree>
    <p:extLst>
      <p:ext uri="{BB962C8B-B14F-4D97-AF65-F5344CB8AC3E}">
        <p14:creationId xmlns:p14="http://schemas.microsoft.com/office/powerpoint/2010/main" val="1088873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structured (output) learning is an umbrella term for supervised machine learning techniques that involves predicting structured objects, rather than scalar discrete or real values.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Reinforcement learning </a:t>
            </a:r>
            <a:r>
              <a:rPr kumimoji="1" lang="zh-CN" altLang="en-US" dirty="0"/>
              <a:t>是机器学习里面的一个分支，善于控制一个能够在某个环境下 自主行动 的个体，通过和 环境 之间的互动，不断改进它的 行为。强化学习问题包括学习如何做、如何将环境映射为行动，从而获得最大的奖励。在强化学习中，学习器是一个制定决策的智能体，它不会被告知该执行什么动作，而是经过反复尝试运行，来发现能获得最大奖励的行为。一般情况下，行动不仅会影响当前的奖励，而且会影响下个时间点的环境，因此也会影响后续所有的奖励。因为学习系统的行动会影响到环境，环境又会影响后续的行动，所以从本质上讲，强化学习是一个闭环控制问题。</a:t>
            </a:r>
          </a:p>
        </p:txBody>
      </p:sp>
      <p:sp>
        <p:nvSpPr>
          <p:cNvPr id="4" name="幻灯片编号占位符 3"/>
          <p:cNvSpPr>
            <a:spLocks noGrp="1"/>
          </p:cNvSpPr>
          <p:nvPr>
            <p:ph type="sldNum" sz="quarter" idx="10"/>
          </p:nvPr>
        </p:nvSpPr>
        <p:spPr/>
        <p:txBody>
          <a:bodyPr/>
          <a:lstStyle/>
          <a:p>
            <a:fld id="{396E41FC-CD1F-2241-B8E1-D35625870791}" type="slidenum">
              <a:rPr kumimoji="1" lang="zh-CN" altLang="en-US" smtClean="0"/>
              <a:t>64</a:t>
            </a:fld>
            <a:endParaRPr kumimoji="1" lang="zh-CN" altLang="en-US"/>
          </a:p>
        </p:txBody>
      </p:sp>
    </p:spTree>
    <p:extLst>
      <p:ext uri="{BB962C8B-B14F-4D97-AF65-F5344CB8AC3E}">
        <p14:creationId xmlns:p14="http://schemas.microsoft.com/office/powerpoint/2010/main" val="1579756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noAutofit/>
          </a:body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2/27/19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章节名">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2/27/19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noAutofit/>
          </a:body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2/27/19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7999"/>
          </a:xfrm>
          <a:prstGeom prst="rect">
            <a:avLst/>
          </a:prstGeom>
          <a:blipFill>
            <a:blip r:embed="rId2" cstate="print"/>
            <a:stretch>
              <a:fillRect/>
            </a:stretch>
          </a:blipFill>
        </p:spPr>
        <p:txBody>
          <a:bodyPr wrap="square" lIns="0" tIns="0" rIns="0" bIns="0" rtlCol="0">
            <a:noAutofit/>
          </a:bodyPr>
          <a:lstStyle/>
          <a:p>
            <a:endParaRPr/>
          </a:p>
        </p:txBody>
      </p:sp>
      <p:sp>
        <p:nvSpPr>
          <p:cNvPr id="17" name="bk object 17"/>
          <p:cNvSpPr/>
          <p:nvPr/>
        </p:nvSpPr>
        <p:spPr>
          <a:xfrm>
            <a:off x="1098803" y="1365503"/>
            <a:ext cx="6925056" cy="4600956"/>
          </a:xfrm>
          <a:prstGeom prst="rect">
            <a:avLst/>
          </a:prstGeom>
          <a:blipFill>
            <a:blip r:embed="rId3" cstate="print"/>
            <a:stretch>
              <a:fillRect/>
            </a:stretch>
          </a:blipFill>
        </p:spPr>
        <p:txBody>
          <a:bodyPr wrap="square" lIns="0" tIns="0" rIns="0" bIns="0" rtlCol="0">
            <a:noAutofit/>
          </a:bodyPr>
          <a:lstStyle/>
          <a:p>
            <a:endParaRPr/>
          </a:p>
        </p:txBody>
      </p:sp>
      <p:sp>
        <p:nvSpPr>
          <p:cNvPr id="18" name="bk object 18"/>
          <p:cNvSpPr/>
          <p:nvPr/>
        </p:nvSpPr>
        <p:spPr>
          <a:xfrm>
            <a:off x="2382011" y="533400"/>
            <a:ext cx="4561332" cy="707136"/>
          </a:xfrm>
          <a:custGeom>
            <a:avLst/>
            <a:gdLst/>
            <a:ahLst/>
            <a:cxnLst/>
            <a:rect l="l" t="t" r="r" b="b"/>
            <a:pathLst>
              <a:path w="4561332" h="707136">
                <a:moveTo>
                  <a:pt x="0" y="707136"/>
                </a:moveTo>
                <a:lnTo>
                  <a:pt x="4561332" y="707136"/>
                </a:lnTo>
                <a:lnTo>
                  <a:pt x="4561332" y="0"/>
                </a:lnTo>
                <a:lnTo>
                  <a:pt x="0" y="0"/>
                </a:lnTo>
                <a:lnTo>
                  <a:pt x="0" y="707136"/>
                </a:lnTo>
                <a:close/>
              </a:path>
            </a:pathLst>
          </a:custGeom>
          <a:solidFill>
            <a:srgbClr val="FFFF99"/>
          </a:solidFill>
        </p:spPr>
        <p:txBody>
          <a:bodyPr wrap="square" lIns="0" tIns="0" rIns="0" bIns="0" rtlCol="0">
            <a:noAutofit/>
          </a:bodyPr>
          <a:lstStyle/>
          <a:p>
            <a:endParaRPr/>
          </a:p>
        </p:txBody>
      </p:sp>
      <p:sp>
        <p:nvSpPr>
          <p:cNvPr id="2" name="Holder 2"/>
          <p:cNvSpPr>
            <a:spLocks noGrp="1"/>
          </p:cNvSpPr>
          <p:nvPr>
            <p:ph type="title"/>
          </p:nvPr>
        </p:nvSpPr>
        <p:spPr/>
        <p:txBody>
          <a:bodyPr lIns="0" tIns="0" rIns="0" bIns="0"/>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2/27/19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2/27/19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Tree>
    <p:extLst/>
  </p:cSld>
  <p:clrMapOvr>
    <a:masterClrMapping/>
  </p:clrMapOvr>
  <p:extLst mod="1">
    <p:ext uri="{DCECCB84-F9BA-43D5-87BE-67443E8EF086}">
      <p15:sldGuideLst xmlns:p15="http://schemas.microsoft.com/office/powerpoint/2012/main">
        <p15:guide id="1"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6" Type="http://schemas.openxmlformats.org/officeDocument/2006/relationships/image" Target="../media/image3.jpg"/><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theme" Target="../theme/theme2.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7999"/>
          </a:xfrm>
          <a:prstGeom prst="rect">
            <a:avLst/>
          </a:prstGeom>
          <a:blipFill>
            <a:blip r:embed="rId7" cstate="print"/>
            <a:stretch>
              <a:fillRect/>
            </a:stretch>
          </a:blipFill>
        </p:spPr>
        <p:txBody>
          <a:bodyPr wrap="square" lIns="0" tIns="0" rIns="0" bIns="0" rtlCol="0">
            <a:noAutofit/>
          </a:bodyPr>
          <a:lstStyle/>
          <a:p>
            <a:endParaRPr/>
          </a:p>
        </p:txBody>
      </p:sp>
      <p:sp>
        <p:nvSpPr>
          <p:cNvPr id="2" name="Holder 2"/>
          <p:cNvSpPr>
            <a:spLocks noGrp="1"/>
          </p:cNvSpPr>
          <p:nvPr>
            <p:ph type="title"/>
          </p:nvPr>
        </p:nvSpPr>
        <p:spPr>
          <a:xfrm>
            <a:off x="78739" y="257302"/>
            <a:ext cx="8986520" cy="432105"/>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91566" y="1132966"/>
            <a:ext cx="8960866" cy="1469548"/>
          </a:xfrm>
          <a:prstGeom prst="rect">
            <a:avLst/>
          </a:prstGeom>
        </p:spPr>
        <p:txBody>
          <a:bodyPr wrap="square" lIns="0" tIns="0" rIns="0" bIns="0">
            <a:noAutofit/>
          </a:body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no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noAutofit/>
          </a:bodyPr>
          <a:lstStyle>
            <a:lvl1pPr algn="l">
              <a:defRPr>
                <a:solidFill>
                  <a:schemeClr val="tx1">
                    <a:tint val="75000"/>
                  </a:schemeClr>
                </a:solidFill>
              </a:defRPr>
            </a:lvl1pPr>
          </a:lstStyle>
          <a:p>
            <a:fld id="{1D8BD707-D9CF-40AE-B4C6-C98DA3205C09}" type="datetimeFigureOut">
              <a:rPr lang="en-US" smtClean="0"/>
              <a:t>2/27/19</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no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79888384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jpg"/><Relationship Id="rId3" Type="http://schemas.openxmlformats.org/officeDocument/2006/relationships/image" Target="../media/image17.png"/><Relationship Id="rId21" Type="http://schemas.openxmlformats.org/officeDocument/2006/relationships/image" Target="../media/image35.png"/><Relationship Id="rId34" Type="http://schemas.openxmlformats.org/officeDocument/2006/relationships/image" Target="../media/image48.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47.png"/><Relationship Id="rId2" Type="http://schemas.openxmlformats.org/officeDocument/2006/relationships/image" Target="../media/image16.png"/><Relationship Id="rId16" Type="http://schemas.openxmlformats.org/officeDocument/2006/relationships/image" Target="../media/image30.png"/><Relationship Id="rId20" Type="http://schemas.openxmlformats.org/officeDocument/2006/relationships/image" Target="../media/image34.jpg"/><Relationship Id="rId29"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32" Type="http://schemas.openxmlformats.org/officeDocument/2006/relationships/image" Target="../media/image46.jp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jpg"/><Relationship Id="rId10" Type="http://schemas.openxmlformats.org/officeDocument/2006/relationships/image" Target="../media/image24.png"/><Relationship Id="rId19" Type="http://schemas.openxmlformats.org/officeDocument/2006/relationships/image" Target="../media/image33.png"/><Relationship Id="rId31" Type="http://schemas.openxmlformats.org/officeDocument/2006/relationships/image" Target="../media/image45.png"/><Relationship Id="rId4" Type="http://schemas.openxmlformats.org/officeDocument/2006/relationships/image" Target="../media/image18.png"/><Relationship Id="rId9" Type="http://schemas.openxmlformats.org/officeDocument/2006/relationships/image" Target="../media/image23.jp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jpg"/><Relationship Id="rId8"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3.jp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image" Target="../media/image49.jpg"/><Relationship Id="rId16"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2.png"/><Relationship Id="rId15" Type="http://schemas.openxmlformats.org/officeDocument/2006/relationships/image" Target="../media/image61.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1.png"/><Relationship Id="rId9" Type="http://schemas.openxmlformats.org/officeDocument/2006/relationships/image" Target="../media/image55.png"/><Relationship Id="rId14" Type="http://schemas.openxmlformats.org/officeDocument/2006/relationships/image" Target="../media/image60.png"/></Relationships>
</file>

<file path=ppt/slides/_rels/slide1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 Id="rId6" Type="http://schemas.openxmlformats.org/officeDocument/2006/relationships/image" Target="../media/image73.jpg"/><Relationship Id="rId5" Type="http://schemas.openxmlformats.org/officeDocument/2006/relationships/image" Target="../media/image72.jpg"/><Relationship Id="rId4" Type="http://schemas.openxmlformats.org/officeDocument/2006/relationships/image" Target="../media/image71.jpg"/></Relationships>
</file>

<file path=ppt/slides/_rels/slide1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jpg"/></Relationships>
</file>

<file path=ppt/slides/_rels/slide18.xml.rels><?xml version="1.0" encoding="UTF-8" standalone="yes"?>
<Relationships xmlns="http://schemas.openxmlformats.org/package/2006/relationships"><Relationship Id="rId3" Type="http://schemas.openxmlformats.org/officeDocument/2006/relationships/image" Target="../media/image80.jpg"/><Relationship Id="rId7" Type="http://schemas.openxmlformats.org/officeDocument/2006/relationships/image" Target="../media/image84.jpg"/><Relationship Id="rId2" Type="http://schemas.openxmlformats.org/officeDocument/2006/relationships/image" Target="../media/image79.jpg"/><Relationship Id="rId1" Type="http://schemas.openxmlformats.org/officeDocument/2006/relationships/slideLayout" Target="../slideLayouts/slideLayout2.xml"/><Relationship Id="rId6" Type="http://schemas.openxmlformats.org/officeDocument/2006/relationships/image" Target="../media/image83.jpg"/><Relationship Id="rId5" Type="http://schemas.openxmlformats.org/officeDocument/2006/relationships/image" Target="../media/image82.jpg"/><Relationship Id="rId4" Type="http://schemas.openxmlformats.org/officeDocument/2006/relationships/image" Target="../media/image81.jpg"/></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Vincent_van_Gogh" TargetMode="External"/><Relationship Id="rId2" Type="http://schemas.openxmlformats.org/officeDocument/2006/relationships/image" Target="../media/image8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fan.zhou@uestc.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92.jpg"/><Relationship Id="rId3" Type="http://schemas.openxmlformats.org/officeDocument/2006/relationships/image" Target="../media/image87.jpg"/><Relationship Id="rId7" Type="http://schemas.openxmlformats.org/officeDocument/2006/relationships/image" Target="../media/image91.jpg"/><Relationship Id="rId2" Type="http://schemas.openxmlformats.org/officeDocument/2006/relationships/image" Target="../media/image86.jpg"/><Relationship Id="rId1" Type="http://schemas.openxmlformats.org/officeDocument/2006/relationships/slideLayout" Target="../slideLayouts/slideLayout2.xml"/><Relationship Id="rId6" Type="http://schemas.openxmlformats.org/officeDocument/2006/relationships/image" Target="../media/image90.jpg"/><Relationship Id="rId5" Type="http://schemas.openxmlformats.org/officeDocument/2006/relationships/image" Target="../media/image89.jpg"/><Relationship Id="rId4" Type="http://schemas.openxmlformats.org/officeDocument/2006/relationships/image" Target="../media/image88.jpg"/><Relationship Id="rId9" Type="http://schemas.openxmlformats.org/officeDocument/2006/relationships/image" Target="../media/image93.jpg"/></Relationships>
</file>

<file path=ppt/slides/_rels/slide21.xml.rels><?xml version="1.0" encoding="UTF-8" standalone="yes"?>
<Relationships xmlns="http://schemas.openxmlformats.org/package/2006/relationships"><Relationship Id="rId8" Type="http://schemas.openxmlformats.org/officeDocument/2006/relationships/image" Target="../media/image100.jpg"/><Relationship Id="rId3" Type="http://schemas.openxmlformats.org/officeDocument/2006/relationships/image" Target="../media/image95.jpg"/><Relationship Id="rId7" Type="http://schemas.openxmlformats.org/officeDocument/2006/relationships/image" Target="../media/image99.jpg"/><Relationship Id="rId2" Type="http://schemas.openxmlformats.org/officeDocument/2006/relationships/image" Target="../media/image94.jpg"/><Relationship Id="rId1" Type="http://schemas.openxmlformats.org/officeDocument/2006/relationships/slideLayout" Target="../slideLayouts/slideLayout2.xml"/><Relationship Id="rId6" Type="http://schemas.openxmlformats.org/officeDocument/2006/relationships/image" Target="../media/image98.jpg"/><Relationship Id="rId5" Type="http://schemas.openxmlformats.org/officeDocument/2006/relationships/image" Target="../media/image97.jpg"/><Relationship Id="rId4" Type="http://schemas.openxmlformats.org/officeDocument/2006/relationships/image" Target="../media/image96.jpg"/></Relationships>
</file>

<file path=ppt/slides/_rels/slide22.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5.jpg"/><Relationship Id="rId1" Type="http://schemas.openxmlformats.org/officeDocument/2006/relationships/slideLayout" Target="../slideLayouts/slideLayout2.xml"/><Relationship Id="rId6" Type="http://schemas.openxmlformats.org/officeDocument/2006/relationships/image" Target="../media/image97.jpg"/><Relationship Id="rId5" Type="http://schemas.openxmlformats.org/officeDocument/2006/relationships/image" Target="../media/image96.jpg"/><Relationship Id="rId4" Type="http://schemas.openxmlformats.org/officeDocument/2006/relationships/image" Target="../media/image100.jp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jpg"/></Relationships>
</file>

<file path=ppt/slides/_rels/slide26.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16.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18.wmf"/><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media/image115.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17.wmf"/><Relationship Id="rId4" Type="http://schemas.openxmlformats.org/officeDocument/2006/relationships/image" Target="../media/image114.wmf"/><Relationship Id="rId9"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119.tif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1.jpg"/><Relationship Id="rId7" Type="http://schemas.openxmlformats.org/officeDocument/2006/relationships/image" Target="../media/image125.jp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jpg"/><Relationship Id="rId5" Type="http://schemas.openxmlformats.org/officeDocument/2006/relationships/image" Target="../media/image123.jpg"/><Relationship Id="rId4" Type="http://schemas.openxmlformats.org/officeDocument/2006/relationships/image" Target="../media/image122.jpg"/></Relationships>
</file>

<file path=ppt/slides/_rels/slide4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jp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33.tif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60.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6.jpg"/></Relationships>
</file>

<file path=ppt/slides/_rels/slide58.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39.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image" Target="../media/image147.jpg"/><Relationship Id="rId3" Type="http://schemas.openxmlformats.org/officeDocument/2006/relationships/image" Target="../media/image142.png"/><Relationship Id="rId7" Type="http://schemas.openxmlformats.org/officeDocument/2006/relationships/image" Target="../media/image146.jp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jpg"/><Relationship Id="rId5" Type="http://schemas.openxmlformats.org/officeDocument/2006/relationships/image" Target="../media/image144.png"/><Relationship Id="rId4" Type="http://schemas.openxmlformats.org/officeDocument/2006/relationships/image" Target="../media/image143.jpg"/><Relationship Id="rId9" Type="http://schemas.openxmlformats.org/officeDocument/2006/relationships/image" Target="../media/image148.png"/></Relationships>
</file>

<file path=ppt/slides/_rels/slide62.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image" Target="../media/image149.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152.tiff"/><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3286" y="198373"/>
            <a:ext cx="6903314" cy="492759"/>
          </a:xfrm>
          <a:prstGeom prst="rect">
            <a:avLst/>
          </a:prstGeom>
        </p:spPr>
        <p:txBody>
          <a:bodyPr vert="horz" wrap="square" lIns="0" tIns="0" rIns="0" bIns="0" rtlCol="0">
            <a:noAutofit/>
          </a:bodyPr>
          <a:lstStyle/>
          <a:p>
            <a:pPr marL="12700">
              <a:lnSpc>
                <a:spcPct val="100000"/>
              </a:lnSpc>
            </a:pPr>
            <a:r>
              <a:rPr lang="en-US" altLang="zh-CN" sz="3200" dirty="0">
                <a:latin typeface="Heiti SC Medium" pitchFamily="2" charset="-128"/>
                <a:ea typeface="Heiti SC Medium" pitchFamily="2" charset="-128"/>
              </a:rPr>
              <a:t>Machine</a:t>
            </a:r>
            <a:r>
              <a:rPr lang="zh-CN" altLang="en-US" sz="3200" dirty="0">
                <a:latin typeface="Heiti SC Medium" pitchFamily="2" charset="-128"/>
                <a:ea typeface="Heiti SC Medium" pitchFamily="2" charset="-128"/>
              </a:rPr>
              <a:t> </a:t>
            </a:r>
            <a:r>
              <a:rPr lang="en-US" altLang="zh-CN" sz="3200" dirty="0">
                <a:latin typeface="Heiti SC Medium" pitchFamily="2" charset="-128"/>
                <a:ea typeface="Heiti SC Medium" pitchFamily="2" charset="-128"/>
              </a:rPr>
              <a:t>Learning</a:t>
            </a:r>
            <a:r>
              <a:rPr lang="zh-CN" altLang="en-US" sz="3200" dirty="0">
                <a:latin typeface="Heiti SC Medium" pitchFamily="2" charset="-128"/>
                <a:ea typeface="Heiti SC Medium" pitchFamily="2" charset="-128"/>
              </a:rPr>
              <a:t> </a:t>
            </a:r>
            <a:r>
              <a:rPr sz="3200" spc="0" dirty="0">
                <a:latin typeface="Heiti SC Medium" pitchFamily="2" charset="-128"/>
                <a:ea typeface="Heiti SC Medium" pitchFamily="2" charset="-128"/>
                <a:cs typeface="Verdana"/>
              </a:rPr>
              <a:t>(</a:t>
            </a:r>
            <a:r>
              <a:rPr sz="3200" spc="-5" dirty="0">
                <a:latin typeface="Heiti SC Medium" pitchFamily="2" charset="-128"/>
                <a:ea typeface="Heiti SC Medium" pitchFamily="2" charset="-128"/>
                <a:cs typeface="Verdana"/>
              </a:rPr>
              <a:t>201</a:t>
            </a:r>
            <a:r>
              <a:rPr lang="en-US" altLang="zh-CN" sz="3200" dirty="0">
                <a:latin typeface="Heiti SC Medium" pitchFamily="2" charset="-128"/>
                <a:ea typeface="Heiti SC Medium" pitchFamily="2" charset="-128"/>
                <a:cs typeface="Verdana"/>
              </a:rPr>
              <a:t>8</a:t>
            </a:r>
            <a:r>
              <a:rPr lang="zh-CN" altLang="en-US" sz="3200" spc="0" dirty="0">
                <a:latin typeface="Heiti SC Medium" pitchFamily="2" charset="-128"/>
                <a:ea typeface="Heiti SC Medium" pitchFamily="2" charset="-128"/>
                <a:cs typeface="Verdana"/>
              </a:rPr>
              <a:t> </a:t>
            </a:r>
            <a:r>
              <a:rPr lang="zh-CN" altLang="en-US" sz="3200" dirty="0">
                <a:latin typeface="Heiti SC Medium" pitchFamily="2" charset="-128"/>
                <a:ea typeface="Heiti SC Medium" pitchFamily="2" charset="-128"/>
                <a:cs typeface="Arial Unicode MS"/>
              </a:rPr>
              <a:t>秋</a:t>
            </a:r>
            <a:r>
              <a:rPr sz="3200" spc="0" dirty="0" err="1">
                <a:latin typeface="Heiti SC Medium" pitchFamily="2" charset="-128"/>
                <a:ea typeface="Heiti SC Medium" pitchFamily="2" charset="-128"/>
                <a:cs typeface="Arial Unicode MS"/>
              </a:rPr>
              <a:t>季学期</a:t>
            </a:r>
            <a:r>
              <a:rPr sz="3200" spc="0" dirty="0">
                <a:latin typeface="Heiti SC Medium" pitchFamily="2" charset="-128"/>
                <a:ea typeface="Heiti SC Medium" pitchFamily="2" charset="-128"/>
                <a:cs typeface="Verdana"/>
              </a:rPr>
              <a:t>)</a:t>
            </a:r>
            <a:endParaRPr sz="3200" dirty="0">
              <a:latin typeface="Heiti SC Medium" pitchFamily="2" charset="-128"/>
              <a:ea typeface="Heiti SC Medium" pitchFamily="2" charset="-128"/>
              <a:cs typeface="Verdana"/>
            </a:endParaRPr>
          </a:p>
        </p:txBody>
      </p:sp>
      <p:sp>
        <p:nvSpPr>
          <p:cNvPr id="3" name="object 3"/>
          <p:cNvSpPr txBox="1"/>
          <p:nvPr/>
        </p:nvSpPr>
        <p:spPr>
          <a:xfrm>
            <a:off x="2156841" y="2454275"/>
            <a:ext cx="4005579" cy="1091565"/>
          </a:xfrm>
          <a:prstGeom prst="rect">
            <a:avLst/>
          </a:prstGeom>
        </p:spPr>
        <p:txBody>
          <a:bodyPr vert="horz" wrap="square" lIns="0" tIns="0" rIns="0" bIns="0" rtlCol="0">
            <a:noAutofit/>
          </a:bodyPr>
          <a:lstStyle/>
          <a:p>
            <a:pPr marL="12700">
              <a:lnSpc>
                <a:spcPts val="8595"/>
              </a:lnSpc>
            </a:pPr>
            <a:r>
              <a:rPr sz="7200" spc="-5" dirty="0">
                <a:solidFill>
                  <a:srgbClr val="0000FF"/>
                </a:solidFill>
                <a:latin typeface="Arial Unicode MS"/>
                <a:cs typeface="Arial Unicode MS"/>
              </a:rPr>
              <a:t>一、</a:t>
            </a:r>
            <a:r>
              <a:rPr sz="7200" spc="0" dirty="0">
                <a:solidFill>
                  <a:srgbClr val="0000FF"/>
                </a:solidFill>
                <a:latin typeface="Arial Unicode MS"/>
                <a:cs typeface="Arial Unicode MS"/>
              </a:rPr>
              <a:t>绪</a:t>
            </a:r>
            <a:r>
              <a:rPr sz="7200" spc="540" dirty="0">
                <a:solidFill>
                  <a:srgbClr val="0000FF"/>
                </a:solidFill>
                <a:latin typeface="Arial Unicode MS"/>
                <a:cs typeface="Arial Unicode MS"/>
              </a:rPr>
              <a:t> </a:t>
            </a:r>
            <a:r>
              <a:rPr sz="7200" spc="0" dirty="0">
                <a:solidFill>
                  <a:srgbClr val="0000FF"/>
                </a:solidFill>
                <a:latin typeface="Arial Unicode MS"/>
                <a:cs typeface="Arial Unicode MS"/>
              </a:rPr>
              <a:t>论</a:t>
            </a:r>
            <a:endParaRPr sz="7200">
              <a:latin typeface="Arial Unicode MS"/>
              <a:cs typeface="Arial Unicode MS"/>
            </a:endParaRPr>
          </a:p>
        </p:txBody>
      </p:sp>
      <p:sp>
        <p:nvSpPr>
          <p:cNvPr id="4" name="object 4"/>
          <p:cNvSpPr txBox="1"/>
          <p:nvPr/>
        </p:nvSpPr>
        <p:spPr>
          <a:xfrm>
            <a:off x="6482588" y="5939028"/>
            <a:ext cx="2463800" cy="372745"/>
          </a:xfrm>
          <a:prstGeom prst="rect">
            <a:avLst/>
          </a:prstGeom>
        </p:spPr>
        <p:txBody>
          <a:bodyPr vert="horz" wrap="square" lIns="0" tIns="0" rIns="0" bIns="0" rtlCol="0">
            <a:noAutofit/>
          </a:bodyPr>
          <a:lstStyle/>
          <a:p>
            <a:pPr marL="12700">
              <a:lnSpc>
                <a:spcPct val="100000"/>
              </a:lnSpc>
            </a:pPr>
            <a:r>
              <a:rPr sz="2400" dirty="0">
                <a:latin typeface="Arial Unicode MS"/>
                <a:cs typeface="Arial Unicode MS"/>
              </a:rPr>
              <a:t>主讲教师：</a:t>
            </a:r>
            <a:r>
              <a:rPr lang="zh-CN" altLang="en-US" sz="2400" dirty="0">
                <a:latin typeface="Arial Unicode MS"/>
                <a:cs typeface="Arial Unicode MS"/>
              </a:rPr>
              <a:t>钟婷</a:t>
            </a:r>
            <a:endParaRPr sz="2400" dirty="0">
              <a:latin typeface="Arial Unicode MS"/>
              <a:cs typeface="Arial Unicode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17851" y="2823590"/>
            <a:ext cx="5053330" cy="650240"/>
          </a:xfrm>
          <a:prstGeom prst="rect">
            <a:avLst/>
          </a:prstGeom>
        </p:spPr>
        <p:txBody>
          <a:bodyPr vert="horz" wrap="square" lIns="0" tIns="0" rIns="0" bIns="0" rtlCol="0">
            <a:noAutofit/>
          </a:bodyPr>
          <a:lstStyle/>
          <a:p>
            <a:pPr marL="12700">
              <a:lnSpc>
                <a:spcPts val="5120"/>
              </a:lnSpc>
            </a:pPr>
            <a:r>
              <a:rPr sz="4400" dirty="0">
                <a:solidFill>
                  <a:srgbClr val="0000FF"/>
                </a:solidFill>
                <a:latin typeface="Baoli SC"/>
                <a:cs typeface="Baoli SC"/>
              </a:rPr>
              <a:t>机</a:t>
            </a:r>
            <a:r>
              <a:rPr sz="4400" spc="-20" dirty="0">
                <a:solidFill>
                  <a:srgbClr val="0000FF"/>
                </a:solidFill>
                <a:latin typeface="Baoli SC"/>
                <a:cs typeface="Baoli SC"/>
              </a:rPr>
              <a:t>器</a:t>
            </a:r>
            <a:r>
              <a:rPr sz="4400" spc="0" dirty="0">
                <a:solidFill>
                  <a:srgbClr val="0000FF"/>
                </a:solidFill>
                <a:latin typeface="Baoli SC"/>
                <a:cs typeface="Baoli SC"/>
              </a:rPr>
              <a:t>学</a:t>
            </a:r>
            <a:r>
              <a:rPr sz="4400" spc="-20" dirty="0">
                <a:solidFill>
                  <a:srgbClr val="0000FF"/>
                </a:solidFill>
                <a:latin typeface="Baoli SC"/>
                <a:cs typeface="Baoli SC"/>
              </a:rPr>
              <a:t>习</a:t>
            </a:r>
            <a:r>
              <a:rPr sz="4400" spc="0" dirty="0">
                <a:solidFill>
                  <a:srgbClr val="0000FF"/>
                </a:solidFill>
                <a:latin typeface="Baoli SC"/>
                <a:cs typeface="Baoli SC"/>
              </a:rPr>
              <a:t>能</a:t>
            </a:r>
            <a:r>
              <a:rPr sz="4400" spc="-20" dirty="0">
                <a:solidFill>
                  <a:srgbClr val="0000FF"/>
                </a:solidFill>
                <a:latin typeface="Baoli SC"/>
                <a:cs typeface="Baoli SC"/>
              </a:rPr>
              <a:t>做</a:t>
            </a:r>
            <a:r>
              <a:rPr sz="4400" spc="0" dirty="0">
                <a:solidFill>
                  <a:srgbClr val="0000FF"/>
                </a:solidFill>
                <a:latin typeface="Baoli SC"/>
                <a:cs typeface="Baoli SC"/>
              </a:rPr>
              <a:t>什</a:t>
            </a:r>
            <a:r>
              <a:rPr sz="4400" spc="-20" dirty="0">
                <a:solidFill>
                  <a:srgbClr val="0000FF"/>
                </a:solidFill>
                <a:latin typeface="Baoli SC"/>
                <a:cs typeface="Baoli SC"/>
              </a:rPr>
              <a:t>么</a:t>
            </a:r>
            <a:r>
              <a:rPr sz="4400" spc="0" dirty="0">
                <a:solidFill>
                  <a:srgbClr val="0000FF"/>
                </a:solidFill>
                <a:latin typeface="Baoli SC"/>
                <a:cs typeface="Baoli SC"/>
              </a:rPr>
              <a:t>？</a:t>
            </a:r>
            <a:endParaRPr sz="4400">
              <a:latin typeface="Baoli SC"/>
              <a:cs typeface="Baoli SC"/>
            </a:endParaRPr>
          </a:p>
        </p:txBody>
      </p:sp>
      <p:sp>
        <p:nvSpPr>
          <p:cNvPr id="3" name="object 3"/>
          <p:cNvSpPr/>
          <p:nvPr/>
        </p:nvSpPr>
        <p:spPr>
          <a:xfrm>
            <a:off x="4593335" y="3877055"/>
            <a:ext cx="4038600" cy="2164080"/>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4640431" y="3903874"/>
            <a:ext cx="3856053" cy="2070100"/>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p:nvPr/>
        </p:nvSpPr>
        <p:spPr>
          <a:xfrm>
            <a:off x="4640431" y="3903543"/>
            <a:ext cx="3944515" cy="2070431"/>
          </a:xfrm>
          <a:custGeom>
            <a:avLst/>
            <a:gdLst/>
            <a:ahLst/>
            <a:cxnLst/>
            <a:rect l="l" t="t" r="r" b="b"/>
            <a:pathLst>
              <a:path w="3944515" h="2070431">
                <a:moveTo>
                  <a:pt x="358796" y="681791"/>
                </a:moveTo>
                <a:lnTo>
                  <a:pt x="354011" y="645816"/>
                </a:lnTo>
                <a:lnTo>
                  <a:pt x="353319" y="610253"/>
                </a:lnTo>
                <a:lnTo>
                  <a:pt x="356585" y="575229"/>
                </a:lnTo>
                <a:lnTo>
                  <a:pt x="374447" y="507311"/>
                </a:lnTo>
                <a:lnTo>
                  <a:pt x="406511" y="443082"/>
                </a:lnTo>
                <a:lnTo>
                  <a:pt x="451690" y="383565"/>
                </a:lnTo>
                <a:lnTo>
                  <a:pt x="478859" y="355893"/>
                </a:lnTo>
                <a:lnTo>
                  <a:pt x="508900" y="329782"/>
                </a:lnTo>
                <a:lnTo>
                  <a:pt x="541676" y="305360"/>
                </a:lnTo>
                <a:lnTo>
                  <a:pt x="577053" y="282754"/>
                </a:lnTo>
                <a:lnTo>
                  <a:pt x="614895" y="262093"/>
                </a:lnTo>
                <a:lnTo>
                  <a:pt x="655065" y="243504"/>
                </a:lnTo>
                <a:lnTo>
                  <a:pt x="697429" y="227115"/>
                </a:lnTo>
                <a:lnTo>
                  <a:pt x="741850" y="213053"/>
                </a:lnTo>
                <a:lnTo>
                  <a:pt x="788193" y="201446"/>
                </a:lnTo>
                <a:lnTo>
                  <a:pt x="836321" y="192423"/>
                </a:lnTo>
                <a:lnTo>
                  <a:pt x="886100" y="186110"/>
                </a:lnTo>
                <a:lnTo>
                  <a:pt x="927104" y="183135"/>
                </a:lnTo>
                <a:lnTo>
                  <a:pt x="968112" y="182123"/>
                </a:lnTo>
                <a:lnTo>
                  <a:pt x="988575" y="182347"/>
                </a:lnTo>
                <a:lnTo>
                  <a:pt x="1029339" y="184246"/>
                </a:lnTo>
                <a:lnTo>
                  <a:pt x="1069773" y="188061"/>
                </a:lnTo>
                <a:lnTo>
                  <a:pt x="1109743" y="193775"/>
                </a:lnTo>
                <a:lnTo>
                  <a:pt x="1149118" y="201370"/>
                </a:lnTo>
                <a:lnTo>
                  <a:pt x="1187763" y="210827"/>
                </a:lnTo>
                <a:lnTo>
                  <a:pt x="1225545" y="222128"/>
                </a:lnTo>
                <a:lnTo>
                  <a:pt x="1262331" y="235255"/>
                </a:lnTo>
                <a:lnTo>
                  <a:pt x="1280308" y="242498"/>
                </a:lnTo>
                <a:lnTo>
                  <a:pt x="1300459" y="217824"/>
                </a:lnTo>
                <a:lnTo>
                  <a:pt x="1347656" y="173362"/>
                </a:lnTo>
                <a:lnTo>
                  <a:pt x="1402921" y="135661"/>
                </a:lnTo>
                <a:lnTo>
                  <a:pt x="1464901" y="105019"/>
                </a:lnTo>
                <a:lnTo>
                  <a:pt x="1532243" y="81730"/>
                </a:lnTo>
                <a:lnTo>
                  <a:pt x="1603596" y="66093"/>
                </a:lnTo>
                <a:lnTo>
                  <a:pt x="1677606" y="58403"/>
                </a:lnTo>
                <a:lnTo>
                  <a:pt x="1715185" y="57631"/>
                </a:lnTo>
                <a:lnTo>
                  <a:pt x="1752921" y="58957"/>
                </a:lnTo>
                <a:lnTo>
                  <a:pt x="1828188" y="68051"/>
                </a:lnTo>
                <a:lnTo>
                  <a:pt x="1902055" y="85981"/>
                </a:lnTo>
                <a:lnTo>
                  <a:pt x="1950294" y="103209"/>
                </a:lnTo>
                <a:lnTo>
                  <a:pt x="1985802" y="119203"/>
                </a:lnTo>
                <a:lnTo>
                  <a:pt x="2029948" y="143768"/>
                </a:lnTo>
                <a:lnTo>
                  <a:pt x="2050516" y="157398"/>
                </a:lnTo>
                <a:lnTo>
                  <a:pt x="2066336" y="136961"/>
                </a:lnTo>
                <a:lnTo>
                  <a:pt x="2103747" y="99966"/>
                </a:lnTo>
                <a:lnTo>
                  <a:pt x="2147938" y="68367"/>
                </a:lnTo>
                <a:lnTo>
                  <a:pt x="2197814" y="42427"/>
                </a:lnTo>
                <a:lnTo>
                  <a:pt x="2252278" y="22410"/>
                </a:lnTo>
                <a:lnTo>
                  <a:pt x="2310234" y="8582"/>
                </a:lnTo>
                <a:lnTo>
                  <a:pt x="2370585" y="1207"/>
                </a:lnTo>
                <a:lnTo>
                  <a:pt x="2401316" y="22"/>
                </a:lnTo>
                <a:lnTo>
                  <a:pt x="2432235" y="549"/>
                </a:lnTo>
                <a:lnTo>
                  <a:pt x="2494089" y="6872"/>
                </a:lnTo>
                <a:lnTo>
                  <a:pt x="2555049" y="20442"/>
                </a:lnTo>
                <a:lnTo>
                  <a:pt x="2597581" y="34773"/>
                </a:lnTo>
                <a:lnTo>
                  <a:pt x="2634105" y="50875"/>
                </a:lnTo>
                <a:lnTo>
                  <a:pt x="2667921" y="69651"/>
                </a:lnTo>
                <a:lnTo>
                  <a:pt x="2708310" y="98565"/>
                </a:lnTo>
                <a:lnTo>
                  <a:pt x="2717499" y="106448"/>
                </a:lnTo>
                <a:lnTo>
                  <a:pt x="2742997" y="88179"/>
                </a:lnTo>
                <a:lnTo>
                  <a:pt x="2798550" y="56685"/>
                </a:lnTo>
                <a:lnTo>
                  <a:pt x="2859137" y="32009"/>
                </a:lnTo>
                <a:lnTo>
                  <a:pt x="2923511" y="14262"/>
                </a:lnTo>
                <a:lnTo>
                  <a:pt x="2990422" y="3555"/>
                </a:lnTo>
                <a:lnTo>
                  <a:pt x="3058621" y="0"/>
                </a:lnTo>
                <a:lnTo>
                  <a:pt x="3092814" y="939"/>
                </a:lnTo>
                <a:lnTo>
                  <a:pt x="3160607" y="8320"/>
                </a:lnTo>
                <a:lnTo>
                  <a:pt x="3226566" y="23132"/>
                </a:lnTo>
                <a:lnTo>
                  <a:pt x="3289446" y="45486"/>
                </a:lnTo>
                <a:lnTo>
                  <a:pt x="3347995" y="75493"/>
                </a:lnTo>
                <a:lnTo>
                  <a:pt x="3383700" y="99599"/>
                </a:lnTo>
                <a:lnTo>
                  <a:pt x="3415237" y="126202"/>
                </a:lnTo>
                <a:lnTo>
                  <a:pt x="3442385" y="155024"/>
                </a:lnTo>
                <a:lnTo>
                  <a:pt x="3464926" y="185786"/>
                </a:lnTo>
                <a:lnTo>
                  <a:pt x="3487436" y="229339"/>
                </a:lnTo>
                <a:lnTo>
                  <a:pt x="3495310" y="252017"/>
                </a:lnTo>
                <a:lnTo>
                  <a:pt x="3533688" y="261834"/>
                </a:lnTo>
                <a:lnTo>
                  <a:pt x="3570353" y="273536"/>
                </a:lnTo>
                <a:lnTo>
                  <a:pt x="3638197" y="302180"/>
                </a:lnTo>
                <a:lnTo>
                  <a:pt x="3698153" y="337117"/>
                </a:lnTo>
                <a:lnTo>
                  <a:pt x="3749530" y="377518"/>
                </a:lnTo>
                <a:lnTo>
                  <a:pt x="3791637" y="422551"/>
                </a:lnTo>
                <a:lnTo>
                  <a:pt x="3823786" y="471387"/>
                </a:lnTo>
                <a:lnTo>
                  <a:pt x="3845284" y="523194"/>
                </a:lnTo>
                <a:lnTo>
                  <a:pt x="3855443" y="577143"/>
                </a:lnTo>
                <a:lnTo>
                  <a:pt x="3856053" y="604660"/>
                </a:lnTo>
                <a:lnTo>
                  <a:pt x="3853570" y="632402"/>
                </a:lnTo>
                <a:lnTo>
                  <a:pt x="3838977" y="688141"/>
                </a:lnTo>
                <a:lnTo>
                  <a:pt x="3816831" y="733857"/>
                </a:lnTo>
                <a:lnTo>
                  <a:pt x="3846068" y="763491"/>
                </a:lnTo>
                <a:lnTo>
                  <a:pt x="3871454" y="794224"/>
                </a:lnTo>
                <a:lnTo>
                  <a:pt x="3893016" y="825895"/>
                </a:lnTo>
                <a:lnTo>
                  <a:pt x="3924791" y="891414"/>
                </a:lnTo>
                <a:lnTo>
                  <a:pt x="3941626" y="958774"/>
                </a:lnTo>
                <a:lnTo>
                  <a:pt x="3944515" y="992745"/>
                </a:lnTo>
                <a:lnTo>
                  <a:pt x="3943757" y="1026698"/>
                </a:lnTo>
                <a:lnTo>
                  <a:pt x="3931416" y="1093910"/>
                </a:lnTo>
                <a:lnTo>
                  <a:pt x="3904839" y="1159136"/>
                </a:lnTo>
                <a:lnTo>
                  <a:pt x="3864259" y="1221100"/>
                </a:lnTo>
                <a:lnTo>
                  <a:pt x="3838792" y="1250460"/>
                </a:lnTo>
                <a:lnTo>
                  <a:pt x="3809912" y="1278526"/>
                </a:lnTo>
                <a:lnTo>
                  <a:pt x="3777648" y="1305139"/>
                </a:lnTo>
                <a:lnTo>
                  <a:pt x="3742030" y="1330139"/>
                </a:lnTo>
                <a:lnTo>
                  <a:pt x="3703087" y="1353367"/>
                </a:lnTo>
                <a:lnTo>
                  <a:pt x="3664193" y="1373062"/>
                </a:lnTo>
                <a:lnTo>
                  <a:pt x="3623421" y="1390501"/>
                </a:lnTo>
                <a:lnTo>
                  <a:pt x="3580972" y="1405621"/>
                </a:lnTo>
                <a:lnTo>
                  <a:pt x="3537041" y="1418362"/>
                </a:lnTo>
                <a:lnTo>
                  <a:pt x="3491829" y="1428662"/>
                </a:lnTo>
                <a:lnTo>
                  <a:pt x="3445532" y="1436458"/>
                </a:lnTo>
                <a:lnTo>
                  <a:pt x="3414162" y="1440235"/>
                </a:lnTo>
                <a:lnTo>
                  <a:pt x="3412073" y="1471136"/>
                </a:lnTo>
                <a:lnTo>
                  <a:pt x="3397831" y="1530720"/>
                </a:lnTo>
                <a:lnTo>
                  <a:pt x="3371081" y="1586703"/>
                </a:lnTo>
                <a:lnTo>
                  <a:pt x="3332921" y="1638317"/>
                </a:lnTo>
                <a:lnTo>
                  <a:pt x="3284446" y="1684791"/>
                </a:lnTo>
                <a:lnTo>
                  <a:pt x="3226751" y="1725355"/>
                </a:lnTo>
                <a:lnTo>
                  <a:pt x="3160932" y="1759240"/>
                </a:lnTo>
                <a:lnTo>
                  <a:pt x="3125319" y="1773438"/>
                </a:lnTo>
                <a:lnTo>
                  <a:pt x="3088086" y="1785676"/>
                </a:lnTo>
                <a:lnTo>
                  <a:pt x="3049370" y="1795860"/>
                </a:lnTo>
                <a:lnTo>
                  <a:pt x="3009307" y="1803893"/>
                </a:lnTo>
                <a:lnTo>
                  <a:pt x="2968036" y="1809678"/>
                </a:lnTo>
                <a:lnTo>
                  <a:pt x="2925692" y="1813120"/>
                </a:lnTo>
                <a:lnTo>
                  <a:pt x="2882413" y="1814123"/>
                </a:lnTo>
                <a:lnTo>
                  <a:pt x="2867838" y="1813895"/>
                </a:lnTo>
                <a:lnTo>
                  <a:pt x="2824373" y="1811498"/>
                </a:lnTo>
                <a:lnTo>
                  <a:pt x="2781471" y="1806564"/>
                </a:lnTo>
                <a:lnTo>
                  <a:pt x="2739348" y="1799137"/>
                </a:lnTo>
                <a:lnTo>
                  <a:pt x="2698219" y="1789262"/>
                </a:lnTo>
                <a:lnTo>
                  <a:pt x="2658300" y="1776983"/>
                </a:lnTo>
                <a:lnTo>
                  <a:pt x="2619808" y="1762344"/>
                </a:lnTo>
                <a:lnTo>
                  <a:pt x="2607331" y="1756947"/>
                </a:lnTo>
                <a:lnTo>
                  <a:pt x="2590742" y="1791176"/>
                </a:lnTo>
                <a:lnTo>
                  <a:pt x="2570672" y="1823807"/>
                </a:lnTo>
                <a:lnTo>
                  <a:pt x="2547319" y="1854765"/>
                </a:lnTo>
                <a:lnTo>
                  <a:pt x="2520881" y="1883973"/>
                </a:lnTo>
                <a:lnTo>
                  <a:pt x="2491555" y="1911357"/>
                </a:lnTo>
                <a:lnTo>
                  <a:pt x="2459539" y="1936839"/>
                </a:lnTo>
                <a:lnTo>
                  <a:pt x="2425031" y="1960344"/>
                </a:lnTo>
                <a:lnTo>
                  <a:pt x="2388229" y="1981797"/>
                </a:lnTo>
                <a:lnTo>
                  <a:pt x="2349330" y="2001122"/>
                </a:lnTo>
                <a:lnTo>
                  <a:pt x="2308532" y="2018242"/>
                </a:lnTo>
                <a:lnTo>
                  <a:pt x="2266033" y="2033082"/>
                </a:lnTo>
                <a:lnTo>
                  <a:pt x="2222031" y="2045567"/>
                </a:lnTo>
                <a:lnTo>
                  <a:pt x="2176722" y="2055620"/>
                </a:lnTo>
                <a:lnTo>
                  <a:pt x="2130306" y="2063165"/>
                </a:lnTo>
                <a:lnTo>
                  <a:pt x="2082980" y="2068127"/>
                </a:lnTo>
                <a:lnTo>
                  <a:pt x="2034941" y="2070431"/>
                </a:lnTo>
                <a:lnTo>
                  <a:pt x="1986388" y="2069999"/>
                </a:lnTo>
                <a:lnTo>
                  <a:pt x="1937517" y="2066757"/>
                </a:lnTo>
                <a:lnTo>
                  <a:pt x="1888528" y="2060628"/>
                </a:lnTo>
                <a:lnTo>
                  <a:pt x="1839616" y="2051537"/>
                </a:lnTo>
                <a:lnTo>
                  <a:pt x="1799273" y="2041676"/>
                </a:lnTo>
                <a:lnTo>
                  <a:pt x="1760163" y="2029898"/>
                </a:lnTo>
                <a:lnTo>
                  <a:pt x="1722406" y="2016267"/>
                </a:lnTo>
                <a:lnTo>
                  <a:pt x="1686123" y="2000847"/>
                </a:lnTo>
                <a:lnTo>
                  <a:pt x="1651434" y="1983703"/>
                </a:lnTo>
                <a:lnTo>
                  <a:pt x="1602653" y="1954893"/>
                </a:lnTo>
                <a:lnTo>
                  <a:pt x="1558136" y="1922564"/>
                </a:lnTo>
                <a:lnTo>
                  <a:pt x="1518289" y="1886933"/>
                </a:lnTo>
                <a:lnTo>
                  <a:pt x="1506114" y="1874359"/>
                </a:lnTo>
                <a:lnTo>
                  <a:pt x="1455424" y="1894266"/>
                </a:lnTo>
                <a:lnTo>
                  <a:pt x="1403492" y="1910902"/>
                </a:lnTo>
                <a:lnTo>
                  <a:pt x="1350568" y="1924311"/>
                </a:lnTo>
                <a:lnTo>
                  <a:pt x="1296901" y="1934539"/>
                </a:lnTo>
                <a:lnTo>
                  <a:pt x="1242738" y="1941629"/>
                </a:lnTo>
                <a:lnTo>
                  <a:pt x="1188329" y="1945626"/>
                </a:lnTo>
                <a:lnTo>
                  <a:pt x="1133923" y="1946574"/>
                </a:lnTo>
                <a:lnTo>
                  <a:pt x="1079768" y="1944518"/>
                </a:lnTo>
                <a:lnTo>
                  <a:pt x="1026113" y="1939502"/>
                </a:lnTo>
                <a:lnTo>
                  <a:pt x="973206" y="1931571"/>
                </a:lnTo>
                <a:lnTo>
                  <a:pt x="921297" y="1920769"/>
                </a:lnTo>
                <a:lnTo>
                  <a:pt x="870634" y="1907140"/>
                </a:lnTo>
                <a:lnTo>
                  <a:pt x="821465" y="1890730"/>
                </a:lnTo>
                <a:lnTo>
                  <a:pt x="774040" y="1871581"/>
                </a:lnTo>
                <a:lnTo>
                  <a:pt x="728606" y="1849740"/>
                </a:lnTo>
                <a:lnTo>
                  <a:pt x="685414" y="1825250"/>
                </a:lnTo>
                <a:lnTo>
                  <a:pt x="644711" y="1798155"/>
                </a:lnTo>
                <a:lnTo>
                  <a:pt x="606746" y="1768501"/>
                </a:lnTo>
                <a:lnTo>
                  <a:pt x="571768" y="1736331"/>
                </a:lnTo>
                <a:lnTo>
                  <a:pt x="540025" y="1701690"/>
                </a:lnTo>
                <a:lnTo>
                  <a:pt x="532532" y="1692597"/>
                </a:lnTo>
                <a:lnTo>
                  <a:pt x="499996" y="1694374"/>
                </a:lnTo>
                <a:lnTo>
                  <a:pt x="436298" y="1692357"/>
                </a:lnTo>
                <a:lnTo>
                  <a:pt x="375191" y="1683337"/>
                </a:lnTo>
                <a:lnTo>
                  <a:pt x="317586" y="1667826"/>
                </a:lnTo>
                <a:lnTo>
                  <a:pt x="264392" y="1646334"/>
                </a:lnTo>
                <a:lnTo>
                  <a:pt x="216519" y="1619372"/>
                </a:lnTo>
                <a:lnTo>
                  <a:pt x="174877" y="1587451"/>
                </a:lnTo>
                <a:lnTo>
                  <a:pt x="140376" y="1551081"/>
                </a:lnTo>
                <a:lnTo>
                  <a:pt x="113925" y="1510773"/>
                </a:lnTo>
                <a:lnTo>
                  <a:pt x="96435" y="1467038"/>
                </a:lnTo>
                <a:lnTo>
                  <a:pt x="88802" y="1419187"/>
                </a:lnTo>
                <a:lnTo>
                  <a:pt x="88683" y="1406800"/>
                </a:lnTo>
                <a:lnTo>
                  <a:pt x="89319" y="1394462"/>
                </a:lnTo>
                <a:lnTo>
                  <a:pt x="99257" y="1345934"/>
                </a:lnTo>
                <a:lnTo>
                  <a:pt x="114266" y="1310864"/>
                </a:lnTo>
                <a:lnTo>
                  <a:pt x="135526" y="1277426"/>
                </a:lnTo>
                <a:lnTo>
                  <a:pt x="162832" y="1246064"/>
                </a:lnTo>
                <a:lnTo>
                  <a:pt x="195982" y="1217223"/>
                </a:lnTo>
                <a:lnTo>
                  <a:pt x="168601" y="1204603"/>
                </a:lnTo>
                <a:lnTo>
                  <a:pt x="119626" y="1175494"/>
                </a:lnTo>
                <a:lnTo>
                  <a:pt x="78610" y="1141894"/>
                </a:lnTo>
                <a:lnTo>
                  <a:pt x="45848" y="1104604"/>
                </a:lnTo>
                <a:lnTo>
                  <a:pt x="21630" y="1064425"/>
                </a:lnTo>
                <a:lnTo>
                  <a:pt x="6249" y="1022158"/>
                </a:lnTo>
                <a:lnTo>
                  <a:pt x="0" y="978604"/>
                </a:lnTo>
                <a:lnTo>
                  <a:pt x="390" y="956594"/>
                </a:lnTo>
                <a:lnTo>
                  <a:pt x="8384" y="912610"/>
                </a:lnTo>
                <a:lnTo>
                  <a:pt x="26240" y="869340"/>
                </a:lnTo>
                <a:lnTo>
                  <a:pt x="54250" y="827587"/>
                </a:lnTo>
                <a:lnTo>
                  <a:pt x="86072" y="794178"/>
                </a:lnTo>
                <a:lnTo>
                  <a:pt x="123696" y="764686"/>
                </a:lnTo>
                <a:lnTo>
                  <a:pt x="166423" y="739428"/>
                </a:lnTo>
                <a:lnTo>
                  <a:pt x="213557" y="718718"/>
                </a:lnTo>
                <a:lnTo>
                  <a:pt x="264402" y="702875"/>
                </a:lnTo>
                <a:lnTo>
                  <a:pt x="318259" y="692213"/>
                </a:lnTo>
                <a:lnTo>
                  <a:pt x="355494" y="688141"/>
                </a:lnTo>
                <a:lnTo>
                  <a:pt x="358796" y="681791"/>
                </a:lnTo>
                <a:close/>
              </a:path>
            </a:pathLst>
          </a:custGeom>
          <a:ln w="9144">
            <a:solidFill>
              <a:srgbClr val="000000"/>
            </a:solidFill>
          </a:ln>
        </p:spPr>
        <p:txBody>
          <a:bodyPr wrap="square" lIns="0" tIns="0" rIns="0" bIns="0" rtlCol="0">
            <a:noAutofit/>
          </a:bodyPr>
          <a:lstStyle/>
          <a:p>
            <a:endParaRPr/>
          </a:p>
        </p:txBody>
      </p:sp>
      <p:sp>
        <p:nvSpPr>
          <p:cNvPr id="6" name="object 6"/>
          <p:cNvSpPr/>
          <p:nvPr/>
        </p:nvSpPr>
        <p:spPr>
          <a:xfrm>
            <a:off x="4846995" y="5115397"/>
            <a:ext cx="224622" cy="36415"/>
          </a:xfrm>
          <a:custGeom>
            <a:avLst/>
            <a:gdLst/>
            <a:ahLst/>
            <a:cxnLst/>
            <a:rect l="l" t="t" r="r" b="b"/>
            <a:pathLst>
              <a:path w="224622" h="36415">
                <a:moveTo>
                  <a:pt x="224622" y="35595"/>
                </a:moveTo>
                <a:lnTo>
                  <a:pt x="211592" y="36159"/>
                </a:lnTo>
                <a:lnTo>
                  <a:pt x="198572" y="36415"/>
                </a:lnTo>
                <a:lnTo>
                  <a:pt x="185572" y="36364"/>
                </a:lnTo>
                <a:lnTo>
                  <a:pt x="146798" y="34393"/>
                </a:lnTo>
                <a:lnTo>
                  <a:pt x="108578" y="29726"/>
                </a:lnTo>
                <a:lnTo>
                  <a:pt x="71186" y="22408"/>
                </a:lnTo>
                <a:lnTo>
                  <a:pt x="23100" y="8605"/>
                </a:lnTo>
                <a:lnTo>
                  <a:pt x="11463" y="4443"/>
                </a:lnTo>
                <a:lnTo>
                  <a:pt x="0" y="0"/>
                </a:lnTo>
              </a:path>
            </a:pathLst>
          </a:custGeom>
          <a:ln w="9144">
            <a:solidFill>
              <a:srgbClr val="000000"/>
            </a:solidFill>
          </a:ln>
        </p:spPr>
        <p:txBody>
          <a:bodyPr wrap="square" lIns="0" tIns="0" rIns="0" bIns="0" rtlCol="0">
            <a:noAutofit/>
          </a:bodyPr>
          <a:lstStyle/>
          <a:p>
            <a:endParaRPr/>
          </a:p>
        </p:txBody>
      </p:sp>
      <p:sp>
        <p:nvSpPr>
          <p:cNvPr id="7" name="object 7"/>
          <p:cNvSpPr/>
          <p:nvPr/>
        </p:nvSpPr>
        <p:spPr>
          <a:xfrm>
            <a:off x="5175507" y="5568822"/>
            <a:ext cx="99945" cy="18190"/>
          </a:xfrm>
          <a:custGeom>
            <a:avLst/>
            <a:gdLst/>
            <a:ahLst/>
            <a:cxnLst/>
            <a:rect l="l" t="t" r="r" b="b"/>
            <a:pathLst>
              <a:path w="99945" h="18190">
                <a:moveTo>
                  <a:pt x="99945" y="0"/>
                </a:moveTo>
                <a:lnTo>
                  <a:pt x="50767" y="11375"/>
                </a:lnTo>
                <a:lnTo>
                  <a:pt x="12815" y="16929"/>
                </a:lnTo>
                <a:lnTo>
                  <a:pt x="0" y="18190"/>
                </a:lnTo>
              </a:path>
            </a:pathLst>
          </a:custGeom>
          <a:ln w="9144">
            <a:solidFill>
              <a:srgbClr val="000000"/>
            </a:solidFill>
          </a:ln>
        </p:spPr>
        <p:txBody>
          <a:bodyPr wrap="square" lIns="0" tIns="0" rIns="0" bIns="0" rtlCol="0">
            <a:noAutofit/>
          </a:bodyPr>
          <a:lstStyle/>
          <a:p>
            <a:endParaRPr/>
          </a:p>
        </p:txBody>
      </p:sp>
      <p:sp>
        <p:nvSpPr>
          <p:cNvPr id="8" name="object 8"/>
          <p:cNvSpPr/>
          <p:nvPr/>
        </p:nvSpPr>
        <p:spPr>
          <a:xfrm>
            <a:off x="6086206" y="5687555"/>
            <a:ext cx="60086" cy="82003"/>
          </a:xfrm>
          <a:custGeom>
            <a:avLst/>
            <a:gdLst/>
            <a:ahLst/>
            <a:cxnLst/>
            <a:rect l="l" t="t" r="r" b="b"/>
            <a:pathLst>
              <a:path w="60086" h="82003">
                <a:moveTo>
                  <a:pt x="60086" y="82003"/>
                </a:moveTo>
                <a:lnTo>
                  <a:pt x="34714" y="52331"/>
                </a:lnTo>
                <a:lnTo>
                  <a:pt x="6159" y="10730"/>
                </a:lnTo>
                <a:lnTo>
                  <a:pt x="0" y="0"/>
                </a:lnTo>
              </a:path>
            </a:pathLst>
          </a:custGeom>
          <a:ln w="9144">
            <a:solidFill>
              <a:srgbClr val="000000"/>
            </a:solidFill>
          </a:ln>
        </p:spPr>
        <p:txBody>
          <a:bodyPr wrap="square" lIns="0" tIns="0" rIns="0" bIns="0" rtlCol="0">
            <a:noAutofit/>
          </a:bodyPr>
          <a:lstStyle/>
          <a:p>
            <a:endParaRPr/>
          </a:p>
        </p:txBody>
      </p:sp>
      <p:sp>
        <p:nvSpPr>
          <p:cNvPr id="9" name="object 9"/>
          <p:cNvSpPr/>
          <p:nvPr/>
        </p:nvSpPr>
        <p:spPr>
          <a:xfrm>
            <a:off x="7250373" y="5561710"/>
            <a:ext cx="22027" cy="86044"/>
          </a:xfrm>
          <a:custGeom>
            <a:avLst/>
            <a:gdLst/>
            <a:ahLst/>
            <a:cxnLst/>
            <a:rect l="l" t="t" r="r" b="b"/>
            <a:pathLst>
              <a:path w="22027" h="86044">
                <a:moveTo>
                  <a:pt x="22027" y="0"/>
                </a:moveTo>
                <a:lnTo>
                  <a:pt x="12365" y="49556"/>
                </a:lnTo>
                <a:lnTo>
                  <a:pt x="4605" y="73961"/>
                </a:lnTo>
                <a:lnTo>
                  <a:pt x="0" y="86044"/>
                </a:lnTo>
              </a:path>
            </a:pathLst>
          </a:custGeom>
          <a:ln w="9144">
            <a:solidFill>
              <a:srgbClr val="000000"/>
            </a:solidFill>
          </a:ln>
        </p:spPr>
        <p:txBody>
          <a:bodyPr wrap="square" lIns="0" tIns="0" rIns="0" bIns="0" rtlCol="0">
            <a:noAutofit/>
          </a:bodyPr>
          <a:lstStyle/>
          <a:p>
            <a:endParaRPr/>
          </a:p>
        </p:txBody>
      </p:sp>
      <p:sp>
        <p:nvSpPr>
          <p:cNvPr id="10" name="object 10"/>
          <p:cNvSpPr/>
          <p:nvPr/>
        </p:nvSpPr>
        <p:spPr>
          <a:xfrm>
            <a:off x="7756017" y="4996560"/>
            <a:ext cx="296417" cy="341756"/>
          </a:xfrm>
          <a:custGeom>
            <a:avLst/>
            <a:gdLst/>
            <a:ahLst/>
            <a:cxnLst/>
            <a:rect l="l" t="t" r="r" b="b"/>
            <a:pathLst>
              <a:path w="296417" h="341756">
                <a:moveTo>
                  <a:pt x="0" y="0"/>
                </a:moveTo>
                <a:lnTo>
                  <a:pt x="52753" y="21111"/>
                </a:lnTo>
                <a:lnTo>
                  <a:pt x="101163" y="46040"/>
                </a:lnTo>
                <a:lnTo>
                  <a:pt x="144932" y="74443"/>
                </a:lnTo>
                <a:lnTo>
                  <a:pt x="183763" y="105978"/>
                </a:lnTo>
                <a:lnTo>
                  <a:pt x="217360" y="140303"/>
                </a:lnTo>
                <a:lnTo>
                  <a:pt x="245424" y="177073"/>
                </a:lnTo>
                <a:lnTo>
                  <a:pt x="267660" y="215946"/>
                </a:lnTo>
                <a:lnTo>
                  <a:pt x="283768" y="256580"/>
                </a:lnTo>
                <a:lnTo>
                  <a:pt x="293453" y="298631"/>
                </a:lnTo>
                <a:lnTo>
                  <a:pt x="295794" y="320081"/>
                </a:lnTo>
                <a:lnTo>
                  <a:pt x="296417" y="341756"/>
                </a:lnTo>
              </a:path>
            </a:pathLst>
          </a:custGeom>
          <a:ln w="9143">
            <a:solidFill>
              <a:srgbClr val="000000"/>
            </a:solidFill>
          </a:ln>
        </p:spPr>
        <p:txBody>
          <a:bodyPr wrap="square" lIns="0" tIns="0" rIns="0" bIns="0" rtlCol="0">
            <a:noAutofit/>
          </a:bodyPr>
          <a:lstStyle/>
          <a:p>
            <a:endParaRPr/>
          </a:p>
        </p:txBody>
      </p:sp>
      <p:sp>
        <p:nvSpPr>
          <p:cNvPr id="11" name="object 11"/>
          <p:cNvSpPr/>
          <p:nvPr/>
        </p:nvSpPr>
        <p:spPr>
          <a:xfrm>
            <a:off x="8329004" y="4632452"/>
            <a:ext cx="126274" cy="124630"/>
          </a:xfrm>
          <a:custGeom>
            <a:avLst/>
            <a:gdLst/>
            <a:ahLst/>
            <a:cxnLst/>
            <a:rect l="l" t="t" r="r" b="b"/>
            <a:pathLst>
              <a:path w="126274" h="124630">
                <a:moveTo>
                  <a:pt x="126274" y="0"/>
                </a:moveTo>
                <a:lnTo>
                  <a:pt x="98259" y="39605"/>
                </a:lnTo>
                <a:lnTo>
                  <a:pt x="63561" y="76246"/>
                </a:lnTo>
                <a:lnTo>
                  <a:pt x="33431" y="101501"/>
                </a:lnTo>
                <a:lnTo>
                  <a:pt x="11498" y="117169"/>
                </a:lnTo>
                <a:lnTo>
                  <a:pt x="0" y="124630"/>
                </a:lnTo>
              </a:path>
            </a:pathLst>
          </a:custGeom>
          <a:ln w="9144">
            <a:solidFill>
              <a:srgbClr val="000000"/>
            </a:solidFill>
          </a:ln>
        </p:spPr>
        <p:txBody>
          <a:bodyPr wrap="square" lIns="0" tIns="0" rIns="0" bIns="0" rtlCol="0">
            <a:noAutofit/>
          </a:bodyPr>
          <a:lstStyle/>
          <a:p>
            <a:endParaRPr/>
          </a:p>
        </p:txBody>
      </p:sp>
      <p:sp>
        <p:nvSpPr>
          <p:cNvPr id="12" name="object 12"/>
          <p:cNvSpPr/>
          <p:nvPr/>
        </p:nvSpPr>
        <p:spPr>
          <a:xfrm>
            <a:off x="8138541" y="4156836"/>
            <a:ext cx="6944" cy="50358"/>
          </a:xfrm>
          <a:custGeom>
            <a:avLst/>
            <a:gdLst/>
            <a:ahLst/>
            <a:cxnLst/>
            <a:rect l="l" t="t" r="r" b="b"/>
            <a:pathLst>
              <a:path w="6944" h="50358">
                <a:moveTo>
                  <a:pt x="0" y="0"/>
                </a:moveTo>
                <a:lnTo>
                  <a:pt x="2763" y="12509"/>
                </a:lnTo>
                <a:lnTo>
                  <a:pt x="4850" y="25091"/>
                </a:lnTo>
                <a:lnTo>
                  <a:pt x="6249" y="37716"/>
                </a:lnTo>
                <a:lnTo>
                  <a:pt x="6944" y="50358"/>
                </a:lnTo>
              </a:path>
            </a:pathLst>
          </a:custGeom>
          <a:ln w="9144">
            <a:solidFill>
              <a:srgbClr val="000000"/>
            </a:solidFill>
          </a:ln>
        </p:spPr>
        <p:txBody>
          <a:bodyPr wrap="square" lIns="0" tIns="0" rIns="0" bIns="0" rtlCol="0">
            <a:noAutofit/>
          </a:bodyPr>
          <a:lstStyle/>
          <a:p>
            <a:endParaRPr/>
          </a:p>
        </p:txBody>
      </p:sp>
      <p:sp>
        <p:nvSpPr>
          <p:cNvPr id="13" name="object 13"/>
          <p:cNvSpPr/>
          <p:nvPr/>
        </p:nvSpPr>
        <p:spPr>
          <a:xfrm>
            <a:off x="7295388" y="4009690"/>
            <a:ext cx="66754" cy="76534"/>
          </a:xfrm>
          <a:custGeom>
            <a:avLst/>
            <a:gdLst/>
            <a:ahLst/>
            <a:cxnLst/>
            <a:rect l="l" t="t" r="r" b="b"/>
            <a:pathLst>
              <a:path w="66754" h="76534">
                <a:moveTo>
                  <a:pt x="0" y="76534"/>
                </a:moveTo>
                <a:lnTo>
                  <a:pt x="29498" y="36542"/>
                </a:lnTo>
                <a:lnTo>
                  <a:pt x="56738" y="8776"/>
                </a:lnTo>
                <a:lnTo>
                  <a:pt x="66754" y="0"/>
                </a:lnTo>
              </a:path>
            </a:pathLst>
          </a:custGeom>
          <a:ln w="9144">
            <a:solidFill>
              <a:srgbClr val="000000"/>
            </a:solidFill>
          </a:ln>
        </p:spPr>
        <p:txBody>
          <a:bodyPr wrap="square" lIns="0" tIns="0" rIns="0" bIns="0" rtlCol="0">
            <a:noAutofit/>
          </a:bodyPr>
          <a:lstStyle/>
          <a:p>
            <a:endParaRPr/>
          </a:p>
        </p:txBody>
      </p:sp>
      <p:sp>
        <p:nvSpPr>
          <p:cNvPr id="14" name="object 14"/>
          <p:cNvSpPr/>
          <p:nvPr/>
        </p:nvSpPr>
        <p:spPr>
          <a:xfrm>
            <a:off x="6662673" y="4065608"/>
            <a:ext cx="26641" cy="57319"/>
          </a:xfrm>
          <a:custGeom>
            <a:avLst/>
            <a:gdLst/>
            <a:ahLst/>
            <a:cxnLst/>
            <a:rect l="l" t="t" r="r" b="b"/>
            <a:pathLst>
              <a:path w="26641" h="57319">
                <a:moveTo>
                  <a:pt x="0" y="57319"/>
                </a:moveTo>
                <a:lnTo>
                  <a:pt x="3988" y="45571"/>
                </a:lnTo>
                <a:lnTo>
                  <a:pt x="8646" y="33949"/>
                </a:lnTo>
                <a:lnTo>
                  <a:pt x="13974" y="22470"/>
                </a:lnTo>
                <a:lnTo>
                  <a:pt x="19972" y="11148"/>
                </a:lnTo>
                <a:lnTo>
                  <a:pt x="26641" y="0"/>
                </a:lnTo>
              </a:path>
            </a:pathLst>
          </a:custGeom>
          <a:ln w="9144">
            <a:solidFill>
              <a:srgbClr val="000000"/>
            </a:solidFill>
          </a:ln>
        </p:spPr>
        <p:txBody>
          <a:bodyPr wrap="square" lIns="0" tIns="0" rIns="0" bIns="0" rtlCol="0">
            <a:noAutofit/>
          </a:bodyPr>
          <a:lstStyle/>
          <a:p>
            <a:endParaRPr/>
          </a:p>
        </p:txBody>
      </p:sp>
      <p:sp>
        <p:nvSpPr>
          <p:cNvPr id="15" name="object 15"/>
          <p:cNvSpPr/>
          <p:nvPr/>
        </p:nvSpPr>
        <p:spPr>
          <a:xfrm>
            <a:off x="5920359" y="4145660"/>
            <a:ext cx="112167" cy="60167"/>
          </a:xfrm>
          <a:custGeom>
            <a:avLst/>
            <a:gdLst/>
            <a:ahLst/>
            <a:cxnLst/>
            <a:rect l="l" t="t" r="r" b="b"/>
            <a:pathLst>
              <a:path w="112167" h="60167">
                <a:moveTo>
                  <a:pt x="0" y="0"/>
                </a:moveTo>
                <a:lnTo>
                  <a:pt x="35666" y="16067"/>
                </a:lnTo>
                <a:lnTo>
                  <a:pt x="69651" y="33872"/>
                </a:lnTo>
                <a:lnTo>
                  <a:pt x="101849" y="53329"/>
                </a:lnTo>
                <a:lnTo>
                  <a:pt x="112167" y="60167"/>
                </a:lnTo>
              </a:path>
            </a:pathLst>
          </a:custGeom>
          <a:ln w="9143">
            <a:solidFill>
              <a:srgbClr val="000000"/>
            </a:solidFill>
          </a:ln>
        </p:spPr>
        <p:txBody>
          <a:bodyPr wrap="square" lIns="0" tIns="0" rIns="0" bIns="0" rtlCol="0">
            <a:noAutofit/>
          </a:bodyPr>
          <a:lstStyle/>
          <a:p>
            <a:endParaRPr/>
          </a:p>
        </p:txBody>
      </p:sp>
      <p:sp>
        <p:nvSpPr>
          <p:cNvPr id="16" name="object 16"/>
          <p:cNvSpPr/>
          <p:nvPr/>
        </p:nvSpPr>
        <p:spPr>
          <a:xfrm>
            <a:off x="5000806" y="4592603"/>
            <a:ext cx="19122" cy="60676"/>
          </a:xfrm>
          <a:custGeom>
            <a:avLst/>
            <a:gdLst/>
            <a:ahLst/>
            <a:cxnLst/>
            <a:rect l="l" t="t" r="r" b="b"/>
            <a:pathLst>
              <a:path w="19122" h="60676">
                <a:moveTo>
                  <a:pt x="19122" y="60676"/>
                </a:moveTo>
                <a:lnTo>
                  <a:pt x="14322" y="48701"/>
                </a:lnTo>
                <a:lnTo>
                  <a:pt x="10010" y="36637"/>
                </a:lnTo>
                <a:lnTo>
                  <a:pt x="6185" y="24493"/>
                </a:lnTo>
                <a:lnTo>
                  <a:pt x="2848" y="12278"/>
                </a:lnTo>
                <a:lnTo>
                  <a:pt x="0" y="0"/>
                </a:lnTo>
              </a:path>
            </a:pathLst>
          </a:custGeom>
          <a:ln w="9144">
            <a:solidFill>
              <a:srgbClr val="000000"/>
            </a:solidFill>
          </a:ln>
        </p:spPr>
        <p:txBody>
          <a:bodyPr wrap="square" lIns="0" tIns="0" rIns="0" bIns="0" rtlCol="0">
            <a:noAutofit/>
          </a:bodyPr>
          <a:lstStyle/>
          <a:p>
            <a:endParaRPr/>
          </a:p>
        </p:txBody>
      </p:sp>
      <p:sp>
        <p:nvSpPr>
          <p:cNvPr id="17" name="object 17"/>
          <p:cNvSpPr txBox="1"/>
          <p:nvPr/>
        </p:nvSpPr>
        <p:spPr>
          <a:xfrm>
            <a:off x="5095747" y="4381119"/>
            <a:ext cx="2870835" cy="980440"/>
          </a:xfrm>
          <a:prstGeom prst="rect">
            <a:avLst/>
          </a:prstGeom>
        </p:spPr>
        <p:txBody>
          <a:bodyPr vert="horz" wrap="square" lIns="0" tIns="0" rIns="0" bIns="0" rtlCol="0">
            <a:noAutofit/>
          </a:bodyPr>
          <a:lstStyle/>
          <a:p>
            <a:pPr marL="215265" marR="12700" indent="-203200">
              <a:lnSpc>
                <a:spcPct val="100000"/>
              </a:lnSpc>
            </a:pPr>
            <a:r>
              <a:rPr sz="3200" dirty="0">
                <a:solidFill>
                  <a:srgbClr val="FF0000"/>
                </a:solidFill>
                <a:latin typeface="Arial Unicode MS"/>
                <a:cs typeface="Arial Unicode MS"/>
              </a:rPr>
              <a:t>我们</a:t>
            </a:r>
            <a:r>
              <a:rPr sz="3200" spc="-15" dirty="0">
                <a:solidFill>
                  <a:srgbClr val="FF0000"/>
                </a:solidFill>
                <a:latin typeface="Arial Unicode MS"/>
                <a:cs typeface="Arial Unicode MS"/>
              </a:rPr>
              <a:t>可</a:t>
            </a:r>
            <a:r>
              <a:rPr sz="3200" spc="0" dirty="0">
                <a:solidFill>
                  <a:srgbClr val="FF0000"/>
                </a:solidFill>
                <a:latin typeface="Arial Unicode MS"/>
                <a:cs typeface="Arial Unicode MS"/>
              </a:rPr>
              <a:t>能每</a:t>
            </a:r>
            <a:r>
              <a:rPr sz="3200" spc="-15" dirty="0">
                <a:solidFill>
                  <a:srgbClr val="FF0000"/>
                </a:solidFill>
                <a:latin typeface="Arial Unicode MS"/>
                <a:cs typeface="Arial Unicode MS"/>
              </a:rPr>
              <a:t>天</a:t>
            </a:r>
            <a:r>
              <a:rPr sz="3200" spc="0" dirty="0">
                <a:solidFill>
                  <a:srgbClr val="FF0000"/>
                </a:solidFill>
                <a:latin typeface="Arial Unicode MS"/>
                <a:cs typeface="Arial Unicode MS"/>
              </a:rPr>
              <a:t>都 在用</a:t>
            </a:r>
            <a:r>
              <a:rPr sz="3200" spc="-15" dirty="0">
                <a:solidFill>
                  <a:srgbClr val="FF0000"/>
                </a:solidFill>
                <a:latin typeface="Arial Unicode MS"/>
                <a:cs typeface="Arial Unicode MS"/>
              </a:rPr>
              <a:t>机</a:t>
            </a:r>
            <a:r>
              <a:rPr sz="3200" spc="0" dirty="0">
                <a:solidFill>
                  <a:srgbClr val="FF0000"/>
                </a:solidFill>
                <a:latin typeface="Arial Unicode MS"/>
                <a:cs typeface="Arial Unicode MS"/>
              </a:rPr>
              <a:t>器学习</a:t>
            </a:r>
            <a:endParaRPr sz="3200">
              <a:latin typeface="Arial Unicode MS"/>
              <a:cs typeface="Arial Unicode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5" dirty="0">
                <a:latin typeface="Arial Unicode MS"/>
                <a:cs typeface="Arial Unicode MS"/>
              </a:rPr>
              <a:t>例</a:t>
            </a:r>
            <a:r>
              <a:rPr sz="2800" spc="-30" dirty="0">
                <a:latin typeface="Arial Unicode MS"/>
                <a:cs typeface="Arial Unicode MS"/>
              </a:rPr>
              <a:t>如：互</a:t>
            </a:r>
            <a:r>
              <a:rPr sz="2800" spc="-25" dirty="0">
                <a:latin typeface="Arial Unicode MS"/>
                <a:cs typeface="Arial Unicode MS"/>
              </a:rPr>
              <a:t>联</a:t>
            </a:r>
            <a:r>
              <a:rPr sz="2800" spc="-30" dirty="0">
                <a:latin typeface="Arial Unicode MS"/>
                <a:cs typeface="Arial Unicode MS"/>
              </a:rPr>
              <a:t>网搜索</a:t>
            </a:r>
            <a:r>
              <a:rPr lang="zh-CN" altLang="en-US" sz="2800" spc="-30" dirty="0">
                <a:latin typeface="Arial Unicode MS"/>
                <a:cs typeface="Arial Unicode MS"/>
              </a:rPr>
              <a:t>、</a:t>
            </a:r>
            <a:r>
              <a:rPr lang="zh-CN" altLang="en-US" sz="2800" b="1" spc="-30" dirty="0">
                <a:latin typeface="Arial Unicode MS"/>
                <a:cs typeface="Arial Unicode MS"/>
              </a:rPr>
              <a:t>社交、广告</a:t>
            </a:r>
            <a:r>
              <a:rPr lang="mr-IN" altLang="zh-CN" sz="2800" b="1" spc="-30" dirty="0">
                <a:latin typeface="Arial Unicode MS"/>
                <a:cs typeface="Arial Unicode MS"/>
              </a:rPr>
              <a:t>…</a:t>
            </a:r>
            <a:endParaRPr sz="2800" b="1" dirty="0">
              <a:latin typeface="Arial Unicode MS"/>
              <a:cs typeface="Arial Unicode MS"/>
            </a:endParaRPr>
          </a:p>
        </p:txBody>
      </p:sp>
      <p:sp>
        <p:nvSpPr>
          <p:cNvPr id="3" name="object 3"/>
          <p:cNvSpPr/>
          <p:nvPr/>
        </p:nvSpPr>
        <p:spPr>
          <a:xfrm>
            <a:off x="1767839" y="3116579"/>
            <a:ext cx="6739127" cy="2529840"/>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1815083" y="3144011"/>
            <a:ext cx="6644640" cy="2435352"/>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p:nvPr/>
        </p:nvSpPr>
        <p:spPr>
          <a:xfrm>
            <a:off x="1815083" y="3144011"/>
            <a:ext cx="6644640" cy="2435352"/>
          </a:xfrm>
          <a:custGeom>
            <a:avLst/>
            <a:gdLst/>
            <a:ahLst/>
            <a:cxnLst/>
            <a:rect l="l" t="t" r="r" b="b"/>
            <a:pathLst>
              <a:path w="6644640" h="2435352">
                <a:moveTo>
                  <a:pt x="0" y="2435352"/>
                </a:moveTo>
                <a:lnTo>
                  <a:pt x="6644640" y="2435352"/>
                </a:lnTo>
                <a:lnTo>
                  <a:pt x="6644640" y="0"/>
                </a:lnTo>
                <a:lnTo>
                  <a:pt x="0" y="0"/>
                </a:lnTo>
                <a:lnTo>
                  <a:pt x="0" y="2435352"/>
                </a:lnTo>
                <a:close/>
              </a:path>
            </a:pathLst>
          </a:custGeom>
          <a:ln w="9144">
            <a:solidFill>
              <a:srgbClr val="00AFEF"/>
            </a:solidFill>
          </a:ln>
        </p:spPr>
        <p:txBody>
          <a:bodyPr wrap="square" lIns="0" tIns="0" rIns="0" bIns="0" rtlCol="0">
            <a:noAutofit/>
          </a:bodyPr>
          <a:lstStyle/>
          <a:p>
            <a:endParaRPr/>
          </a:p>
        </p:txBody>
      </p:sp>
      <p:sp>
        <p:nvSpPr>
          <p:cNvPr id="6" name="object 6"/>
          <p:cNvSpPr/>
          <p:nvPr/>
        </p:nvSpPr>
        <p:spPr>
          <a:xfrm>
            <a:off x="2217420" y="3368040"/>
            <a:ext cx="1385316" cy="505968"/>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2465832" y="3465576"/>
            <a:ext cx="800099" cy="283463"/>
          </a:xfrm>
          <a:prstGeom prst="rect">
            <a:avLst/>
          </a:prstGeom>
          <a:blipFill>
            <a:blip r:embed="rId5" cstate="print"/>
            <a:stretch>
              <a:fillRect/>
            </a:stretch>
          </a:blipFill>
        </p:spPr>
        <p:txBody>
          <a:bodyPr wrap="square" lIns="0" tIns="0" rIns="0" bIns="0" rtlCol="0">
            <a:noAutofit/>
          </a:bodyPr>
          <a:lstStyle/>
          <a:p>
            <a:endParaRPr/>
          </a:p>
        </p:txBody>
      </p:sp>
      <p:sp>
        <p:nvSpPr>
          <p:cNvPr id="8" name="object 8"/>
          <p:cNvSpPr/>
          <p:nvPr/>
        </p:nvSpPr>
        <p:spPr>
          <a:xfrm>
            <a:off x="2257044" y="4471415"/>
            <a:ext cx="1383792" cy="507492"/>
          </a:xfrm>
          <a:prstGeom prst="rect">
            <a:avLst/>
          </a:prstGeom>
          <a:blipFill>
            <a:blip r:embed="rId6" cstate="print"/>
            <a:stretch>
              <a:fillRect/>
            </a:stretch>
          </a:blipFill>
        </p:spPr>
        <p:txBody>
          <a:bodyPr wrap="square" lIns="0" tIns="0" rIns="0" bIns="0" rtlCol="0">
            <a:noAutofit/>
          </a:bodyPr>
          <a:lstStyle/>
          <a:p>
            <a:endParaRPr/>
          </a:p>
        </p:txBody>
      </p:sp>
      <p:sp>
        <p:nvSpPr>
          <p:cNvPr id="9" name="object 9"/>
          <p:cNvSpPr/>
          <p:nvPr/>
        </p:nvSpPr>
        <p:spPr>
          <a:xfrm>
            <a:off x="2558795" y="4529328"/>
            <a:ext cx="792480" cy="306324"/>
          </a:xfrm>
          <a:prstGeom prst="rect">
            <a:avLst/>
          </a:prstGeom>
          <a:blipFill>
            <a:blip r:embed="rId7" cstate="print"/>
            <a:stretch>
              <a:fillRect/>
            </a:stretch>
          </a:blipFill>
        </p:spPr>
        <p:txBody>
          <a:bodyPr wrap="square" lIns="0" tIns="0" rIns="0" bIns="0" rtlCol="0">
            <a:noAutofit/>
          </a:bodyPr>
          <a:lstStyle/>
          <a:p>
            <a:endParaRPr/>
          </a:p>
        </p:txBody>
      </p:sp>
      <p:sp>
        <p:nvSpPr>
          <p:cNvPr id="10" name="object 10"/>
          <p:cNvSpPr/>
          <p:nvPr/>
        </p:nvSpPr>
        <p:spPr>
          <a:xfrm>
            <a:off x="4050791" y="3493008"/>
            <a:ext cx="1464564" cy="1548383"/>
          </a:xfrm>
          <a:prstGeom prst="rect">
            <a:avLst/>
          </a:prstGeom>
          <a:blipFill>
            <a:blip r:embed="rId8" cstate="print"/>
            <a:stretch>
              <a:fillRect/>
            </a:stretch>
          </a:blipFill>
        </p:spPr>
        <p:txBody>
          <a:bodyPr wrap="square" lIns="0" tIns="0" rIns="0" bIns="0" rtlCol="0">
            <a:noAutofit/>
          </a:bodyPr>
          <a:lstStyle/>
          <a:p>
            <a:endParaRPr/>
          </a:p>
        </p:txBody>
      </p:sp>
      <p:sp>
        <p:nvSpPr>
          <p:cNvPr id="11" name="object 11"/>
          <p:cNvSpPr/>
          <p:nvPr/>
        </p:nvSpPr>
        <p:spPr>
          <a:xfrm>
            <a:off x="4130040" y="3572255"/>
            <a:ext cx="1306067" cy="1389888"/>
          </a:xfrm>
          <a:prstGeom prst="rect">
            <a:avLst/>
          </a:prstGeom>
          <a:blipFill>
            <a:blip r:embed="rId9" cstate="print"/>
            <a:stretch>
              <a:fillRect/>
            </a:stretch>
          </a:blipFill>
        </p:spPr>
        <p:txBody>
          <a:bodyPr wrap="square" lIns="0" tIns="0" rIns="0" bIns="0" rtlCol="0">
            <a:noAutofit/>
          </a:bodyPr>
          <a:lstStyle/>
          <a:p>
            <a:endParaRPr/>
          </a:p>
        </p:txBody>
      </p:sp>
      <p:sp>
        <p:nvSpPr>
          <p:cNvPr id="12" name="object 12"/>
          <p:cNvSpPr txBox="1"/>
          <p:nvPr/>
        </p:nvSpPr>
        <p:spPr>
          <a:xfrm>
            <a:off x="1808479" y="4979416"/>
            <a:ext cx="5630164" cy="1247775"/>
          </a:xfrm>
          <a:prstGeom prst="rect">
            <a:avLst/>
          </a:prstGeom>
        </p:spPr>
        <p:txBody>
          <a:bodyPr vert="horz" wrap="square" lIns="0" tIns="0" rIns="0" bIns="0" rtlCol="0">
            <a:noAutofit/>
          </a:bodyPr>
          <a:lstStyle/>
          <a:p>
            <a:pPr marL="605155" algn="ctr">
              <a:lnSpc>
                <a:spcPct val="100000"/>
              </a:lnSpc>
            </a:pPr>
            <a:r>
              <a:rPr sz="1400" dirty="0">
                <a:latin typeface="Arial Unicode MS"/>
                <a:cs typeface="Arial Unicode MS"/>
              </a:rPr>
              <a:t>模型</a:t>
            </a:r>
          </a:p>
          <a:p>
            <a:pPr marL="127000">
              <a:lnSpc>
                <a:spcPts val="2255"/>
              </a:lnSpc>
            </a:pPr>
            <a:r>
              <a:rPr sz="2000" spc="10" dirty="0">
                <a:latin typeface="Arial Unicode MS"/>
                <a:cs typeface="Arial Unicode MS"/>
              </a:rPr>
              <a:t>搜索引擎</a:t>
            </a:r>
            <a:endParaRPr sz="2000" dirty="0">
              <a:latin typeface="Arial Unicode MS"/>
              <a:cs typeface="Arial Unicode MS"/>
            </a:endParaRPr>
          </a:p>
          <a:p>
            <a:pPr>
              <a:lnSpc>
                <a:spcPts val="950"/>
              </a:lnSpc>
              <a:spcBef>
                <a:spcPts val="4"/>
              </a:spcBef>
            </a:pPr>
            <a:endParaRPr sz="950" dirty="0"/>
          </a:p>
          <a:p>
            <a:pPr>
              <a:lnSpc>
                <a:spcPts val="1000"/>
              </a:lnSpc>
            </a:pPr>
            <a:endParaRPr sz="1000" dirty="0"/>
          </a:p>
          <a:p>
            <a:pPr>
              <a:lnSpc>
                <a:spcPts val="1000"/>
              </a:lnSpc>
            </a:pPr>
            <a:endParaRPr sz="1000" dirty="0"/>
          </a:p>
          <a:p>
            <a:pPr marL="12700">
              <a:lnSpc>
                <a:spcPct val="100000"/>
              </a:lnSpc>
            </a:pPr>
            <a:r>
              <a:rPr sz="2400" spc="5" dirty="0">
                <a:solidFill>
                  <a:srgbClr val="0000FF"/>
                </a:solidFill>
                <a:latin typeface="Arial Unicode MS"/>
                <a:cs typeface="Arial Unicode MS"/>
              </a:rPr>
              <a:t>机器学习技术正在支</a:t>
            </a:r>
            <a:r>
              <a:rPr sz="2400" spc="10" dirty="0">
                <a:solidFill>
                  <a:srgbClr val="0000FF"/>
                </a:solidFill>
                <a:latin typeface="Arial Unicode MS"/>
                <a:cs typeface="Arial Unicode MS"/>
              </a:rPr>
              <a:t>撑</a:t>
            </a:r>
            <a:r>
              <a:rPr sz="2400" spc="5" dirty="0">
                <a:solidFill>
                  <a:srgbClr val="0000FF"/>
                </a:solidFill>
                <a:latin typeface="Arial Unicode MS"/>
                <a:cs typeface="Arial Unicode MS"/>
              </a:rPr>
              <a:t>着各种</a:t>
            </a:r>
            <a:r>
              <a:rPr lang="zh-CN" altLang="en-US" sz="2400" spc="5" dirty="0">
                <a:solidFill>
                  <a:srgbClr val="0000FF"/>
                </a:solidFill>
                <a:latin typeface="Arial Unicode MS"/>
                <a:cs typeface="Arial Unicode MS"/>
              </a:rPr>
              <a:t>互联网技术</a:t>
            </a:r>
            <a:endParaRPr sz="2400" dirty="0">
              <a:latin typeface="Arial Unicode MS"/>
              <a:cs typeface="Arial Unicode MS"/>
            </a:endParaRPr>
          </a:p>
        </p:txBody>
      </p:sp>
      <p:sp>
        <p:nvSpPr>
          <p:cNvPr id="13" name="object 13"/>
          <p:cNvSpPr/>
          <p:nvPr/>
        </p:nvSpPr>
        <p:spPr>
          <a:xfrm>
            <a:off x="6641592" y="3784091"/>
            <a:ext cx="1025651" cy="810768"/>
          </a:xfrm>
          <a:prstGeom prst="rect">
            <a:avLst/>
          </a:prstGeom>
          <a:blipFill>
            <a:blip r:embed="rId10" cstate="print"/>
            <a:stretch>
              <a:fillRect/>
            </a:stretch>
          </a:blipFill>
        </p:spPr>
        <p:txBody>
          <a:bodyPr wrap="square" lIns="0" tIns="0" rIns="0" bIns="0" rtlCol="0">
            <a:noAutofit/>
          </a:bodyPr>
          <a:lstStyle/>
          <a:p>
            <a:endParaRPr/>
          </a:p>
        </p:txBody>
      </p:sp>
      <p:sp>
        <p:nvSpPr>
          <p:cNvPr id="14" name="object 14"/>
          <p:cNvSpPr/>
          <p:nvPr/>
        </p:nvSpPr>
        <p:spPr>
          <a:xfrm>
            <a:off x="6688835" y="3811523"/>
            <a:ext cx="931164" cy="716280"/>
          </a:xfrm>
          <a:prstGeom prst="rect">
            <a:avLst/>
          </a:prstGeom>
          <a:blipFill>
            <a:blip r:embed="rId11" cstate="print"/>
            <a:stretch>
              <a:fillRect/>
            </a:stretch>
          </a:blipFill>
        </p:spPr>
        <p:txBody>
          <a:bodyPr wrap="square" lIns="0" tIns="0" rIns="0" bIns="0" rtlCol="0">
            <a:noAutofit/>
          </a:bodyPr>
          <a:lstStyle/>
          <a:p>
            <a:endParaRPr/>
          </a:p>
        </p:txBody>
      </p:sp>
      <p:sp>
        <p:nvSpPr>
          <p:cNvPr id="15" name="object 15"/>
          <p:cNvSpPr/>
          <p:nvPr/>
        </p:nvSpPr>
        <p:spPr>
          <a:xfrm>
            <a:off x="6688835" y="3811523"/>
            <a:ext cx="931164" cy="716280"/>
          </a:xfrm>
          <a:custGeom>
            <a:avLst/>
            <a:gdLst/>
            <a:ahLst/>
            <a:cxnLst/>
            <a:rect l="l" t="t" r="r" b="b"/>
            <a:pathLst>
              <a:path w="931164" h="716279">
                <a:moveTo>
                  <a:pt x="0" y="119380"/>
                </a:moveTo>
                <a:lnTo>
                  <a:pt x="7697" y="77128"/>
                </a:lnTo>
                <a:lnTo>
                  <a:pt x="28903" y="41509"/>
                </a:lnTo>
                <a:lnTo>
                  <a:pt x="60790" y="15350"/>
                </a:lnTo>
                <a:lnTo>
                  <a:pt x="100529" y="1481"/>
                </a:lnTo>
                <a:lnTo>
                  <a:pt x="811784" y="0"/>
                </a:lnTo>
                <a:lnTo>
                  <a:pt x="826429" y="890"/>
                </a:lnTo>
                <a:lnTo>
                  <a:pt x="866784" y="13404"/>
                </a:lnTo>
                <a:lnTo>
                  <a:pt x="899565" y="38485"/>
                </a:lnTo>
                <a:lnTo>
                  <a:pt x="921941" y="73304"/>
                </a:lnTo>
                <a:lnTo>
                  <a:pt x="931086" y="115031"/>
                </a:lnTo>
                <a:lnTo>
                  <a:pt x="931163" y="596900"/>
                </a:lnTo>
                <a:lnTo>
                  <a:pt x="930273" y="611545"/>
                </a:lnTo>
                <a:lnTo>
                  <a:pt x="917759" y="651900"/>
                </a:lnTo>
                <a:lnTo>
                  <a:pt x="892678" y="684681"/>
                </a:lnTo>
                <a:lnTo>
                  <a:pt x="857859" y="707057"/>
                </a:lnTo>
                <a:lnTo>
                  <a:pt x="816132" y="716202"/>
                </a:lnTo>
                <a:lnTo>
                  <a:pt x="119380" y="716280"/>
                </a:lnTo>
                <a:lnTo>
                  <a:pt x="104734" y="715389"/>
                </a:lnTo>
                <a:lnTo>
                  <a:pt x="64379" y="702875"/>
                </a:lnTo>
                <a:lnTo>
                  <a:pt x="31598" y="677794"/>
                </a:lnTo>
                <a:lnTo>
                  <a:pt x="9222" y="642975"/>
                </a:lnTo>
                <a:lnTo>
                  <a:pt x="77" y="601248"/>
                </a:lnTo>
                <a:lnTo>
                  <a:pt x="0" y="119380"/>
                </a:lnTo>
                <a:close/>
              </a:path>
            </a:pathLst>
          </a:custGeom>
          <a:ln w="9143">
            <a:solidFill>
              <a:srgbClr val="2E972E"/>
            </a:solidFill>
          </a:ln>
        </p:spPr>
        <p:txBody>
          <a:bodyPr wrap="square" lIns="0" tIns="0" rIns="0" bIns="0" rtlCol="0">
            <a:noAutofit/>
          </a:bodyPr>
          <a:lstStyle/>
          <a:p>
            <a:endParaRPr/>
          </a:p>
        </p:txBody>
      </p:sp>
      <p:sp>
        <p:nvSpPr>
          <p:cNvPr id="16" name="object 16"/>
          <p:cNvSpPr txBox="1"/>
          <p:nvPr/>
        </p:nvSpPr>
        <p:spPr>
          <a:xfrm>
            <a:off x="6887082" y="3871214"/>
            <a:ext cx="537845" cy="617220"/>
          </a:xfrm>
          <a:prstGeom prst="rect">
            <a:avLst/>
          </a:prstGeom>
        </p:spPr>
        <p:txBody>
          <a:bodyPr vert="horz" wrap="square" lIns="0" tIns="0" rIns="0" bIns="0" rtlCol="0">
            <a:noAutofit/>
          </a:bodyPr>
          <a:lstStyle/>
          <a:p>
            <a:pPr marL="12700" marR="12700">
              <a:lnSpc>
                <a:spcPct val="100000"/>
              </a:lnSpc>
            </a:pPr>
            <a:r>
              <a:rPr sz="2000" spc="10" dirty="0">
                <a:latin typeface="Arial Unicode MS"/>
                <a:cs typeface="Arial Unicode MS"/>
              </a:rPr>
              <a:t>机器 学习</a:t>
            </a:r>
            <a:endParaRPr sz="2000">
              <a:latin typeface="Arial Unicode MS"/>
              <a:cs typeface="Arial Unicode MS"/>
            </a:endParaRPr>
          </a:p>
        </p:txBody>
      </p:sp>
      <p:sp>
        <p:nvSpPr>
          <p:cNvPr id="17" name="object 17"/>
          <p:cNvSpPr/>
          <p:nvPr/>
        </p:nvSpPr>
        <p:spPr>
          <a:xfrm>
            <a:off x="6552183" y="2749804"/>
            <a:ext cx="554990" cy="823213"/>
          </a:xfrm>
          <a:custGeom>
            <a:avLst/>
            <a:gdLst/>
            <a:ahLst/>
            <a:cxnLst/>
            <a:rect l="l" t="t" r="r" b="b"/>
            <a:pathLst>
              <a:path w="554990" h="823213">
                <a:moveTo>
                  <a:pt x="0" y="0"/>
                </a:moveTo>
                <a:lnTo>
                  <a:pt x="47435" y="12370"/>
                </a:lnTo>
                <a:lnTo>
                  <a:pt x="93463" y="28759"/>
                </a:lnTo>
                <a:lnTo>
                  <a:pt x="137975" y="49002"/>
                </a:lnTo>
                <a:lnTo>
                  <a:pt x="180858" y="72934"/>
                </a:lnTo>
                <a:lnTo>
                  <a:pt x="222001" y="100391"/>
                </a:lnTo>
                <a:lnTo>
                  <a:pt x="261295" y="131208"/>
                </a:lnTo>
                <a:lnTo>
                  <a:pt x="298627" y="165220"/>
                </a:lnTo>
                <a:lnTo>
                  <a:pt x="333888" y="202263"/>
                </a:lnTo>
                <a:lnTo>
                  <a:pt x="366965" y="242171"/>
                </a:lnTo>
                <a:lnTo>
                  <a:pt x="397748" y="284781"/>
                </a:lnTo>
                <a:lnTo>
                  <a:pt x="426126" y="329927"/>
                </a:lnTo>
                <a:lnTo>
                  <a:pt x="451987" y="377446"/>
                </a:lnTo>
                <a:lnTo>
                  <a:pt x="475222" y="427171"/>
                </a:lnTo>
                <a:lnTo>
                  <a:pt x="495719" y="478938"/>
                </a:lnTo>
                <a:lnTo>
                  <a:pt x="513367" y="532584"/>
                </a:lnTo>
                <a:lnTo>
                  <a:pt x="528055" y="587942"/>
                </a:lnTo>
                <a:lnTo>
                  <a:pt x="539673" y="644849"/>
                </a:lnTo>
                <a:lnTo>
                  <a:pt x="548108" y="703140"/>
                </a:lnTo>
                <a:lnTo>
                  <a:pt x="553251" y="762650"/>
                </a:lnTo>
                <a:lnTo>
                  <a:pt x="554990" y="823213"/>
                </a:lnTo>
              </a:path>
            </a:pathLst>
          </a:custGeom>
          <a:ln w="28956">
            <a:solidFill>
              <a:srgbClr val="0000FF"/>
            </a:solidFill>
          </a:ln>
        </p:spPr>
        <p:txBody>
          <a:bodyPr wrap="square" lIns="0" tIns="0" rIns="0" bIns="0" rtlCol="0">
            <a:noAutofit/>
          </a:bodyPr>
          <a:lstStyle/>
          <a:p>
            <a:endParaRPr/>
          </a:p>
        </p:txBody>
      </p:sp>
      <p:sp>
        <p:nvSpPr>
          <p:cNvPr id="18" name="object 18"/>
          <p:cNvSpPr/>
          <p:nvPr/>
        </p:nvSpPr>
        <p:spPr>
          <a:xfrm>
            <a:off x="7303769" y="2710814"/>
            <a:ext cx="470662" cy="850011"/>
          </a:xfrm>
          <a:custGeom>
            <a:avLst/>
            <a:gdLst/>
            <a:ahLst/>
            <a:cxnLst/>
            <a:rect l="l" t="t" r="r" b="b"/>
            <a:pathLst>
              <a:path w="470662" h="850011">
                <a:moveTo>
                  <a:pt x="470662" y="0"/>
                </a:moveTo>
                <a:lnTo>
                  <a:pt x="429804" y="16519"/>
                </a:lnTo>
                <a:lnTo>
                  <a:pt x="390268" y="36679"/>
                </a:lnTo>
                <a:lnTo>
                  <a:pt x="352137" y="60328"/>
                </a:lnTo>
                <a:lnTo>
                  <a:pt x="315496" y="87316"/>
                </a:lnTo>
                <a:lnTo>
                  <a:pt x="280427" y="117490"/>
                </a:lnTo>
                <a:lnTo>
                  <a:pt x="247015" y="150702"/>
                </a:lnTo>
                <a:lnTo>
                  <a:pt x="215343" y="186799"/>
                </a:lnTo>
                <a:lnTo>
                  <a:pt x="185495" y="225631"/>
                </a:lnTo>
                <a:lnTo>
                  <a:pt x="157554" y="267047"/>
                </a:lnTo>
                <a:lnTo>
                  <a:pt x="131603" y="310896"/>
                </a:lnTo>
                <a:lnTo>
                  <a:pt x="107728" y="357027"/>
                </a:lnTo>
                <a:lnTo>
                  <a:pt x="86010" y="405289"/>
                </a:lnTo>
                <a:lnTo>
                  <a:pt x="66534" y="455532"/>
                </a:lnTo>
                <a:lnTo>
                  <a:pt x="49384" y="507604"/>
                </a:lnTo>
                <a:lnTo>
                  <a:pt x="34643" y="561355"/>
                </a:lnTo>
                <a:lnTo>
                  <a:pt x="22394" y="616634"/>
                </a:lnTo>
                <a:lnTo>
                  <a:pt x="12722" y="673290"/>
                </a:lnTo>
                <a:lnTo>
                  <a:pt x="5710" y="731172"/>
                </a:lnTo>
                <a:lnTo>
                  <a:pt x="1441" y="790129"/>
                </a:lnTo>
                <a:lnTo>
                  <a:pt x="0" y="850011"/>
                </a:lnTo>
              </a:path>
            </a:pathLst>
          </a:custGeom>
          <a:ln w="28956">
            <a:solidFill>
              <a:srgbClr val="0000FF"/>
            </a:solidFill>
          </a:ln>
        </p:spPr>
        <p:txBody>
          <a:bodyPr wrap="square" lIns="0" tIns="0" rIns="0" bIns="0" rtlCol="0">
            <a:noAutofit/>
          </a:bodyPr>
          <a:lstStyle/>
          <a:p>
            <a:endParaRPr/>
          </a:p>
        </p:txBody>
      </p:sp>
      <p:sp>
        <p:nvSpPr>
          <p:cNvPr id="19" name="object 19"/>
          <p:cNvSpPr/>
          <p:nvPr/>
        </p:nvSpPr>
        <p:spPr>
          <a:xfrm>
            <a:off x="6890766" y="3515105"/>
            <a:ext cx="312927" cy="227330"/>
          </a:xfrm>
          <a:custGeom>
            <a:avLst/>
            <a:gdLst/>
            <a:ahLst/>
            <a:cxnLst/>
            <a:rect l="l" t="t" r="r" b="b"/>
            <a:pathLst>
              <a:path w="312927" h="227329">
                <a:moveTo>
                  <a:pt x="0" y="0"/>
                </a:moveTo>
                <a:lnTo>
                  <a:pt x="312928" y="227329"/>
                </a:lnTo>
              </a:path>
            </a:pathLst>
          </a:custGeom>
          <a:ln w="28956">
            <a:solidFill>
              <a:srgbClr val="0000FF"/>
            </a:solidFill>
          </a:ln>
        </p:spPr>
        <p:txBody>
          <a:bodyPr wrap="square" lIns="0" tIns="0" rIns="0" bIns="0" rtlCol="0">
            <a:noAutofit/>
          </a:bodyPr>
          <a:lstStyle/>
          <a:p>
            <a:endParaRPr/>
          </a:p>
        </p:txBody>
      </p:sp>
      <p:sp>
        <p:nvSpPr>
          <p:cNvPr id="20" name="object 20"/>
          <p:cNvSpPr/>
          <p:nvPr/>
        </p:nvSpPr>
        <p:spPr>
          <a:xfrm>
            <a:off x="7203185" y="3512058"/>
            <a:ext cx="315341" cy="231520"/>
          </a:xfrm>
          <a:custGeom>
            <a:avLst/>
            <a:gdLst/>
            <a:ahLst/>
            <a:cxnLst/>
            <a:rect l="l" t="t" r="r" b="b"/>
            <a:pathLst>
              <a:path w="315341" h="231521">
                <a:moveTo>
                  <a:pt x="0" y="231520"/>
                </a:moveTo>
                <a:lnTo>
                  <a:pt x="315341" y="0"/>
                </a:lnTo>
              </a:path>
            </a:pathLst>
          </a:custGeom>
          <a:ln w="28956">
            <a:solidFill>
              <a:srgbClr val="0000FF"/>
            </a:solidFill>
          </a:ln>
        </p:spPr>
        <p:txBody>
          <a:bodyPr wrap="square" lIns="0" tIns="0" rIns="0" bIns="0" rtlCol="0">
            <a:noAutofit/>
          </a:bodyPr>
          <a:lstStyle/>
          <a:p>
            <a:endParaRPr/>
          </a:p>
        </p:txBody>
      </p:sp>
      <p:sp>
        <p:nvSpPr>
          <p:cNvPr id="21" name="object 21"/>
          <p:cNvSpPr/>
          <p:nvPr/>
        </p:nvSpPr>
        <p:spPr>
          <a:xfrm>
            <a:off x="5654040" y="3970020"/>
            <a:ext cx="739139" cy="440436"/>
          </a:xfrm>
          <a:prstGeom prst="rect">
            <a:avLst/>
          </a:prstGeom>
          <a:blipFill>
            <a:blip r:embed="rId12" cstate="print"/>
            <a:stretch>
              <a:fillRect/>
            </a:stretch>
          </a:blipFill>
        </p:spPr>
        <p:txBody>
          <a:bodyPr wrap="square" lIns="0" tIns="0" rIns="0" bIns="0" rtlCol="0">
            <a:noAutofit/>
          </a:bodyPr>
          <a:lstStyle/>
          <a:p>
            <a:endParaRPr/>
          </a:p>
        </p:txBody>
      </p:sp>
      <p:sp>
        <p:nvSpPr>
          <p:cNvPr id="22" name="object 22"/>
          <p:cNvSpPr/>
          <p:nvPr/>
        </p:nvSpPr>
        <p:spPr>
          <a:xfrm>
            <a:off x="5701284" y="3997452"/>
            <a:ext cx="644651" cy="345948"/>
          </a:xfrm>
          <a:prstGeom prst="rect">
            <a:avLst/>
          </a:prstGeom>
          <a:blipFill>
            <a:blip r:embed="rId13" cstate="print"/>
            <a:stretch>
              <a:fillRect/>
            </a:stretch>
          </a:blipFill>
        </p:spPr>
        <p:txBody>
          <a:bodyPr wrap="square" lIns="0" tIns="0" rIns="0" bIns="0" rtlCol="0">
            <a:noAutofit/>
          </a:bodyPr>
          <a:lstStyle/>
          <a:p>
            <a:endParaRPr/>
          </a:p>
        </p:txBody>
      </p:sp>
      <p:sp>
        <p:nvSpPr>
          <p:cNvPr id="23" name="object 23"/>
          <p:cNvSpPr/>
          <p:nvPr/>
        </p:nvSpPr>
        <p:spPr>
          <a:xfrm>
            <a:off x="5701284" y="3997452"/>
            <a:ext cx="644651" cy="345948"/>
          </a:xfrm>
          <a:custGeom>
            <a:avLst/>
            <a:gdLst/>
            <a:ahLst/>
            <a:cxnLst/>
            <a:rect l="l" t="t" r="r" b="b"/>
            <a:pathLst>
              <a:path w="644651" h="345948">
                <a:moveTo>
                  <a:pt x="0" y="172974"/>
                </a:moveTo>
                <a:lnTo>
                  <a:pt x="172974" y="0"/>
                </a:lnTo>
                <a:lnTo>
                  <a:pt x="172974" y="86487"/>
                </a:lnTo>
                <a:lnTo>
                  <a:pt x="644652" y="86487"/>
                </a:lnTo>
                <a:lnTo>
                  <a:pt x="644652" y="259461"/>
                </a:lnTo>
                <a:lnTo>
                  <a:pt x="172974" y="259461"/>
                </a:lnTo>
                <a:lnTo>
                  <a:pt x="172974" y="345948"/>
                </a:lnTo>
                <a:lnTo>
                  <a:pt x="0" y="172974"/>
                </a:lnTo>
                <a:close/>
              </a:path>
            </a:pathLst>
          </a:custGeom>
          <a:ln w="9144">
            <a:solidFill>
              <a:srgbClr val="000000"/>
            </a:solidFill>
          </a:ln>
        </p:spPr>
        <p:txBody>
          <a:bodyPr wrap="square" lIns="0" tIns="0" rIns="0" bIns="0" rtlCol="0">
            <a:noAutofit/>
          </a:bodyPr>
          <a:lstStyle/>
          <a:p>
            <a:endParaRPr/>
          </a:p>
        </p:txBody>
      </p:sp>
      <p:sp>
        <p:nvSpPr>
          <p:cNvPr id="24" name="object 24"/>
          <p:cNvSpPr/>
          <p:nvPr/>
        </p:nvSpPr>
        <p:spPr>
          <a:xfrm>
            <a:off x="204215" y="2055876"/>
            <a:ext cx="883919" cy="883920"/>
          </a:xfrm>
          <a:prstGeom prst="rect">
            <a:avLst/>
          </a:prstGeom>
          <a:blipFill>
            <a:blip r:embed="rId14" cstate="print"/>
            <a:stretch>
              <a:fillRect/>
            </a:stretch>
          </a:blipFill>
        </p:spPr>
        <p:txBody>
          <a:bodyPr wrap="square" lIns="0" tIns="0" rIns="0" bIns="0" rtlCol="0">
            <a:noAutofit/>
          </a:bodyPr>
          <a:lstStyle/>
          <a:p>
            <a:endParaRPr/>
          </a:p>
        </p:txBody>
      </p:sp>
      <p:sp>
        <p:nvSpPr>
          <p:cNvPr id="25" name="object 25"/>
          <p:cNvSpPr/>
          <p:nvPr/>
        </p:nvSpPr>
        <p:spPr>
          <a:xfrm>
            <a:off x="723137" y="3047238"/>
            <a:ext cx="0" cy="1210056"/>
          </a:xfrm>
          <a:custGeom>
            <a:avLst/>
            <a:gdLst/>
            <a:ahLst/>
            <a:cxnLst/>
            <a:rect l="l" t="t" r="r" b="b"/>
            <a:pathLst>
              <a:path h="1210055">
                <a:moveTo>
                  <a:pt x="0" y="0"/>
                </a:moveTo>
                <a:lnTo>
                  <a:pt x="0" y="1210056"/>
                </a:lnTo>
              </a:path>
            </a:pathLst>
          </a:custGeom>
          <a:ln w="28956">
            <a:solidFill>
              <a:srgbClr val="000000"/>
            </a:solidFill>
          </a:ln>
        </p:spPr>
        <p:txBody>
          <a:bodyPr wrap="square" lIns="0" tIns="0" rIns="0" bIns="0" rtlCol="0">
            <a:noAutofit/>
          </a:bodyPr>
          <a:lstStyle/>
          <a:p>
            <a:endParaRPr/>
          </a:p>
        </p:txBody>
      </p:sp>
      <p:sp>
        <p:nvSpPr>
          <p:cNvPr id="26" name="object 26"/>
          <p:cNvSpPr/>
          <p:nvPr/>
        </p:nvSpPr>
        <p:spPr>
          <a:xfrm>
            <a:off x="4991100" y="0"/>
            <a:ext cx="4152900" cy="3067812"/>
          </a:xfrm>
          <a:prstGeom prst="rect">
            <a:avLst/>
          </a:prstGeom>
          <a:blipFill>
            <a:blip r:embed="rId15" cstate="print"/>
            <a:stretch>
              <a:fillRect/>
            </a:stretch>
          </a:blipFill>
        </p:spPr>
        <p:txBody>
          <a:bodyPr wrap="square" lIns="0" tIns="0" rIns="0" bIns="0" rtlCol="0">
            <a:noAutofit/>
          </a:bodyPr>
          <a:lstStyle/>
          <a:p>
            <a:endParaRPr/>
          </a:p>
        </p:txBody>
      </p:sp>
      <p:sp>
        <p:nvSpPr>
          <p:cNvPr id="27" name="object 27"/>
          <p:cNvSpPr/>
          <p:nvPr/>
        </p:nvSpPr>
        <p:spPr>
          <a:xfrm>
            <a:off x="6299376" y="381000"/>
            <a:ext cx="265355" cy="76200"/>
          </a:xfrm>
          <a:prstGeom prst="rect">
            <a:avLst/>
          </a:prstGeom>
          <a:blipFill>
            <a:blip r:embed="rId16" cstate="print"/>
            <a:stretch>
              <a:fillRect/>
            </a:stretch>
          </a:blipFill>
        </p:spPr>
        <p:txBody>
          <a:bodyPr wrap="square" lIns="0" tIns="0" rIns="0" bIns="0" rtlCol="0">
            <a:noAutofit/>
          </a:bodyPr>
          <a:lstStyle/>
          <a:p>
            <a:endParaRPr/>
          </a:p>
        </p:txBody>
      </p:sp>
      <p:sp>
        <p:nvSpPr>
          <p:cNvPr id="28" name="object 28"/>
          <p:cNvSpPr/>
          <p:nvPr/>
        </p:nvSpPr>
        <p:spPr>
          <a:xfrm>
            <a:off x="6988259" y="228600"/>
            <a:ext cx="336656" cy="127000"/>
          </a:xfrm>
          <a:prstGeom prst="rect">
            <a:avLst/>
          </a:prstGeom>
          <a:blipFill>
            <a:blip r:embed="rId17" cstate="print"/>
            <a:stretch>
              <a:fillRect/>
            </a:stretch>
          </a:blipFill>
        </p:spPr>
        <p:txBody>
          <a:bodyPr wrap="square" lIns="0" tIns="0" rIns="0" bIns="0" rtlCol="0">
            <a:noAutofit/>
          </a:bodyPr>
          <a:lstStyle/>
          <a:p>
            <a:endParaRPr/>
          </a:p>
        </p:txBody>
      </p:sp>
      <p:sp>
        <p:nvSpPr>
          <p:cNvPr id="29" name="object 29"/>
          <p:cNvSpPr/>
          <p:nvPr/>
        </p:nvSpPr>
        <p:spPr>
          <a:xfrm>
            <a:off x="7627342" y="152400"/>
            <a:ext cx="1516657" cy="2286000"/>
          </a:xfrm>
          <a:prstGeom prst="rect">
            <a:avLst/>
          </a:prstGeom>
          <a:blipFill>
            <a:blip r:embed="rId18" cstate="print"/>
            <a:stretch>
              <a:fillRect/>
            </a:stretch>
          </a:blipFill>
        </p:spPr>
        <p:txBody>
          <a:bodyPr wrap="square" lIns="0" tIns="0" rIns="0" bIns="0" rtlCol="0">
            <a:noAutofit/>
          </a:bodyPr>
          <a:lstStyle/>
          <a:p>
            <a:endParaRPr/>
          </a:p>
        </p:txBody>
      </p:sp>
      <p:sp>
        <p:nvSpPr>
          <p:cNvPr id="30" name="object 30"/>
          <p:cNvSpPr/>
          <p:nvPr/>
        </p:nvSpPr>
        <p:spPr>
          <a:xfrm>
            <a:off x="5324957" y="150690"/>
            <a:ext cx="3241138" cy="2603500"/>
          </a:xfrm>
          <a:custGeom>
            <a:avLst/>
            <a:gdLst/>
            <a:ahLst/>
            <a:cxnLst/>
            <a:rect l="l" t="t" r="r" b="b"/>
            <a:pathLst>
              <a:path w="3241138" h="2603500">
                <a:moveTo>
                  <a:pt x="2348594" y="2362200"/>
                </a:moveTo>
                <a:lnTo>
                  <a:pt x="1398295" y="2362200"/>
                </a:lnTo>
                <a:lnTo>
                  <a:pt x="1409593" y="2374900"/>
                </a:lnTo>
                <a:lnTo>
                  <a:pt x="1421415" y="2400300"/>
                </a:lnTo>
                <a:lnTo>
                  <a:pt x="1459890" y="2438400"/>
                </a:lnTo>
                <a:lnTo>
                  <a:pt x="1502584" y="2476500"/>
                </a:lnTo>
                <a:lnTo>
                  <a:pt x="1533201" y="2501900"/>
                </a:lnTo>
                <a:lnTo>
                  <a:pt x="1565411" y="2527300"/>
                </a:lnTo>
                <a:lnTo>
                  <a:pt x="1582078" y="2527300"/>
                </a:lnTo>
                <a:lnTo>
                  <a:pt x="1599101" y="2540000"/>
                </a:lnTo>
                <a:lnTo>
                  <a:pt x="1616465" y="2552700"/>
                </a:lnTo>
                <a:lnTo>
                  <a:pt x="1634158" y="2552700"/>
                </a:lnTo>
                <a:lnTo>
                  <a:pt x="1652164" y="2565400"/>
                </a:lnTo>
                <a:lnTo>
                  <a:pt x="1670469" y="2578100"/>
                </a:lnTo>
                <a:lnTo>
                  <a:pt x="1689059" y="2578100"/>
                </a:lnTo>
                <a:lnTo>
                  <a:pt x="1707921" y="2590800"/>
                </a:lnTo>
                <a:lnTo>
                  <a:pt x="1753338" y="2603500"/>
                </a:lnTo>
                <a:lnTo>
                  <a:pt x="1977828" y="2603500"/>
                </a:lnTo>
                <a:lnTo>
                  <a:pt x="2062987" y="2578100"/>
                </a:lnTo>
                <a:lnTo>
                  <a:pt x="2103838" y="2565400"/>
                </a:lnTo>
                <a:lnTo>
                  <a:pt x="2143293" y="2540000"/>
                </a:lnTo>
                <a:lnTo>
                  <a:pt x="2181168" y="2527300"/>
                </a:lnTo>
                <a:lnTo>
                  <a:pt x="2217279" y="2501900"/>
                </a:lnTo>
                <a:lnTo>
                  <a:pt x="2251442" y="2476500"/>
                </a:lnTo>
                <a:lnTo>
                  <a:pt x="2283475" y="2438400"/>
                </a:lnTo>
                <a:lnTo>
                  <a:pt x="2313193" y="2413000"/>
                </a:lnTo>
                <a:lnTo>
                  <a:pt x="2340414" y="2374900"/>
                </a:lnTo>
                <a:lnTo>
                  <a:pt x="2348594" y="2362200"/>
                </a:lnTo>
                <a:close/>
              </a:path>
              <a:path w="3241138" h="2603500">
                <a:moveTo>
                  <a:pt x="1030272" y="241300"/>
                </a:moveTo>
                <a:lnTo>
                  <a:pt x="776390" y="241300"/>
                </a:lnTo>
                <a:lnTo>
                  <a:pt x="731709" y="254000"/>
                </a:lnTo>
                <a:lnTo>
                  <a:pt x="688688" y="266700"/>
                </a:lnTo>
                <a:lnTo>
                  <a:pt x="647452" y="292100"/>
                </a:lnTo>
                <a:lnTo>
                  <a:pt x="608127" y="304800"/>
                </a:lnTo>
                <a:lnTo>
                  <a:pt x="570839" y="330200"/>
                </a:lnTo>
                <a:lnTo>
                  <a:pt x="535714" y="355600"/>
                </a:lnTo>
                <a:lnTo>
                  <a:pt x="502877" y="381000"/>
                </a:lnTo>
                <a:lnTo>
                  <a:pt x="472455" y="419100"/>
                </a:lnTo>
                <a:lnTo>
                  <a:pt x="444573" y="444500"/>
                </a:lnTo>
                <a:lnTo>
                  <a:pt x="419357" y="482600"/>
                </a:lnTo>
                <a:lnTo>
                  <a:pt x="396933" y="520700"/>
                </a:lnTo>
                <a:lnTo>
                  <a:pt x="377426" y="558800"/>
                </a:lnTo>
                <a:lnTo>
                  <a:pt x="360964" y="596900"/>
                </a:lnTo>
                <a:lnTo>
                  <a:pt x="347670" y="635000"/>
                </a:lnTo>
                <a:lnTo>
                  <a:pt x="337672" y="685800"/>
                </a:lnTo>
                <a:lnTo>
                  <a:pt x="331094" y="723900"/>
                </a:lnTo>
                <a:lnTo>
                  <a:pt x="328064" y="774700"/>
                </a:lnTo>
                <a:lnTo>
                  <a:pt x="328706" y="812800"/>
                </a:lnTo>
                <a:lnTo>
                  <a:pt x="333146" y="863600"/>
                </a:lnTo>
                <a:lnTo>
                  <a:pt x="330098" y="863600"/>
                </a:lnTo>
                <a:lnTo>
                  <a:pt x="312710" y="876300"/>
                </a:lnTo>
                <a:lnTo>
                  <a:pt x="261926" y="876300"/>
                </a:lnTo>
                <a:lnTo>
                  <a:pt x="245538" y="889000"/>
                </a:lnTo>
                <a:lnTo>
                  <a:pt x="229461" y="889000"/>
                </a:lnTo>
                <a:lnTo>
                  <a:pt x="213717" y="901700"/>
                </a:lnTo>
                <a:lnTo>
                  <a:pt x="198331" y="901700"/>
                </a:lnTo>
                <a:lnTo>
                  <a:pt x="183327" y="914400"/>
                </a:lnTo>
                <a:lnTo>
                  <a:pt x="168729" y="927100"/>
                </a:lnTo>
                <a:lnTo>
                  <a:pt x="154560" y="927100"/>
                </a:lnTo>
                <a:lnTo>
                  <a:pt x="114871" y="965200"/>
                </a:lnTo>
                <a:lnTo>
                  <a:pt x="79908" y="1003300"/>
                </a:lnTo>
                <a:lnTo>
                  <a:pt x="50317" y="1041400"/>
                </a:lnTo>
                <a:lnTo>
                  <a:pt x="24334" y="1092200"/>
                </a:lnTo>
                <a:lnTo>
                  <a:pt x="7771" y="1155700"/>
                </a:lnTo>
                <a:lnTo>
                  <a:pt x="2938" y="1181100"/>
                </a:lnTo>
                <a:lnTo>
                  <a:pt x="359" y="1206500"/>
                </a:lnTo>
                <a:lnTo>
                  <a:pt x="0" y="1231900"/>
                </a:lnTo>
                <a:lnTo>
                  <a:pt x="1826" y="1257300"/>
                </a:lnTo>
                <a:lnTo>
                  <a:pt x="5804" y="1295400"/>
                </a:lnTo>
                <a:lnTo>
                  <a:pt x="20080" y="1346200"/>
                </a:lnTo>
                <a:lnTo>
                  <a:pt x="42557" y="1397000"/>
                </a:lnTo>
                <a:lnTo>
                  <a:pt x="72963" y="1435100"/>
                </a:lnTo>
                <a:lnTo>
                  <a:pt x="91055" y="1460500"/>
                </a:lnTo>
                <a:lnTo>
                  <a:pt x="111027" y="1485900"/>
                </a:lnTo>
                <a:lnTo>
                  <a:pt x="132847" y="1498600"/>
                </a:lnTo>
                <a:lnTo>
                  <a:pt x="156478" y="1524000"/>
                </a:lnTo>
                <a:lnTo>
                  <a:pt x="181889" y="1536700"/>
                </a:lnTo>
                <a:lnTo>
                  <a:pt x="171038" y="1549400"/>
                </a:lnTo>
                <a:lnTo>
                  <a:pt x="160776" y="1562100"/>
                </a:lnTo>
                <a:lnTo>
                  <a:pt x="133598" y="1600200"/>
                </a:lnTo>
                <a:lnTo>
                  <a:pt x="111974" y="1638300"/>
                </a:lnTo>
                <a:lnTo>
                  <a:pt x="96091" y="1676400"/>
                </a:lnTo>
                <a:lnTo>
                  <a:pt x="92104" y="1701800"/>
                </a:lnTo>
                <a:lnTo>
                  <a:pt x="88783" y="1714500"/>
                </a:lnTo>
                <a:lnTo>
                  <a:pt x="86133" y="1727200"/>
                </a:lnTo>
                <a:lnTo>
                  <a:pt x="84163" y="1739900"/>
                </a:lnTo>
                <a:lnTo>
                  <a:pt x="82878" y="1752600"/>
                </a:lnTo>
                <a:lnTo>
                  <a:pt x="82286" y="1778000"/>
                </a:lnTo>
                <a:lnTo>
                  <a:pt x="82393" y="1790700"/>
                </a:lnTo>
                <a:lnTo>
                  <a:pt x="89477" y="1854200"/>
                </a:lnTo>
                <a:lnTo>
                  <a:pt x="105730" y="1905000"/>
                </a:lnTo>
                <a:lnTo>
                  <a:pt x="130302" y="1955800"/>
                </a:lnTo>
                <a:lnTo>
                  <a:pt x="162346" y="2006600"/>
                </a:lnTo>
                <a:lnTo>
                  <a:pt x="180907" y="2019300"/>
                </a:lnTo>
                <a:lnTo>
                  <a:pt x="201019" y="2044700"/>
                </a:lnTo>
                <a:lnTo>
                  <a:pt x="222577" y="2057400"/>
                </a:lnTo>
                <a:lnTo>
                  <a:pt x="245475" y="2070100"/>
                </a:lnTo>
                <a:lnTo>
                  <a:pt x="269608" y="2095500"/>
                </a:lnTo>
                <a:lnTo>
                  <a:pt x="294869" y="2108200"/>
                </a:lnTo>
                <a:lnTo>
                  <a:pt x="321154" y="2108200"/>
                </a:lnTo>
                <a:lnTo>
                  <a:pt x="348357" y="2120900"/>
                </a:lnTo>
                <a:lnTo>
                  <a:pt x="376371" y="2133600"/>
                </a:lnTo>
                <a:lnTo>
                  <a:pt x="494436" y="2133600"/>
                </a:lnTo>
                <a:lnTo>
                  <a:pt x="501294" y="2146300"/>
                </a:lnTo>
                <a:lnTo>
                  <a:pt x="530781" y="2184400"/>
                </a:lnTo>
                <a:lnTo>
                  <a:pt x="563269" y="2235200"/>
                </a:lnTo>
                <a:lnTo>
                  <a:pt x="598528" y="2260600"/>
                </a:lnTo>
                <a:lnTo>
                  <a:pt x="636328" y="2298700"/>
                </a:lnTo>
                <a:lnTo>
                  <a:pt x="676437" y="2336800"/>
                </a:lnTo>
                <a:lnTo>
                  <a:pt x="718626" y="2362200"/>
                </a:lnTo>
                <a:lnTo>
                  <a:pt x="762662" y="2387600"/>
                </a:lnTo>
                <a:lnTo>
                  <a:pt x="808315" y="2400300"/>
                </a:lnTo>
                <a:lnTo>
                  <a:pt x="855355" y="2425700"/>
                </a:lnTo>
                <a:lnTo>
                  <a:pt x="952672" y="2451100"/>
                </a:lnTo>
                <a:lnTo>
                  <a:pt x="1153787" y="2451100"/>
                </a:lnTo>
                <a:lnTo>
                  <a:pt x="1303025" y="2413000"/>
                </a:lnTo>
                <a:lnTo>
                  <a:pt x="1351236" y="2387600"/>
                </a:lnTo>
                <a:lnTo>
                  <a:pt x="1398295" y="2362200"/>
                </a:lnTo>
                <a:lnTo>
                  <a:pt x="2348594" y="2362200"/>
                </a:lnTo>
                <a:lnTo>
                  <a:pt x="2364953" y="2336800"/>
                </a:lnTo>
                <a:lnTo>
                  <a:pt x="2386627" y="2298700"/>
                </a:lnTo>
                <a:lnTo>
                  <a:pt x="2405252" y="2260600"/>
                </a:lnTo>
                <a:lnTo>
                  <a:pt x="2420645" y="2209800"/>
                </a:lnTo>
                <a:lnTo>
                  <a:pt x="2950458" y="2209800"/>
                </a:lnTo>
                <a:lnTo>
                  <a:pt x="2995842" y="2171700"/>
                </a:lnTo>
                <a:lnTo>
                  <a:pt x="3049397" y="2120900"/>
                </a:lnTo>
                <a:lnTo>
                  <a:pt x="3094393" y="2070100"/>
                </a:lnTo>
                <a:lnTo>
                  <a:pt x="3113364" y="2032000"/>
                </a:lnTo>
                <a:lnTo>
                  <a:pt x="3129815" y="2006600"/>
                </a:lnTo>
                <a:lnTo>
                  <a:pt x="3143619" y="1968500"/>
                </a:lnTo>
                <a:lnTo>
                  <a:pt x="3154648" y="1930400"/>
                </a:lnTo>
                <a:lnTo>
                  <a:pt x="3162775" y="1892300"/>
                </a:lnTo>
                <a:lnTo>
                  <a:pt x="3167874" y="1854200"/>
                </a:lnTo>
                <a:lnTo>
                  <a:pt x="3169818" y="1816100"/>
                </a:lnTo>
                <a:lnTo>
                  <a:pt x="3198948" y="1816100"/>
                </a:lnTo>
                <a:lnTo>
                  <a:pt x="3213377" y="1803400"/>
                </a:lnTo>
                <a:lnTo>
                  <a:pt x="3256038" y="1803400"/>
                </a:lnTo>
                <a:lnTo>
                  <a:pt x="3270029" y="1790700"/>
                </a:lnTo>
                <a:lnTo>
                  <a:pt x="3283893" y="1790700"/>
                </a:lnTo>
                <a:lnTo>
                  <a:pt x="3297624" y="1778000"/>
                </a:lnTo>
                <a:lnTo>
                  <a:pt x="3324664" y="1778000"/>
                </a:lnTo>
                <a:lnTo>
                  <a:pt x="3337958" y="1765300"/>
                </a:lnTo>
                <a:lnTo>
                  <a:pt x="3351094" y="1765300"/>
                </a:lnTo>
                <a:lnTo>
                  <a:pt x="3364064" y="1752600"/>
                </a:lnTo>
                <a:lnTo>
                  <a:pt x="3376862" y="1739900"/>
                </a:lnTo>
                <a:lnTo>
                  <a:pt x="3389482" y="1739900"/>
                </a:lnTo>
                <a:lnTo>
                  <a:pt x="3401916" y="1727200"/>
                </a:lnTo>
                <a:lnTo>
                  <a:pt x="3414159" y="1727200"/>
                </a:lnTo>
                <a:lnTo>
                  <a:pt x="3426203" y="1714500"/>
                </a:lnTo>
                <a:lnTo>
                  <a:pt x="3438042" y="1701800"/>
                </a:lnTo>
                <a:lnTo>
                  <a:pt x="3474190" y="1676400"/>
                </a:lnTo>
                <a:lnTo>
                  <a:pt x="3507253" y="1651000"/>
                </a:lnTo>
                <a:lnTo>
                  <a:pt x="3537209" y="1612900"/>
                </a:lnTo>
                <a:lnTo>
                  <a:pt x="3564034" y="1574800"/>
                </a:lnTo>
                <a:lnTo>
                  <a:pt x="3587703" y="1536700"/>
                </a:lnTo>
                <a:lnTo>
                  <a:pt x="3608192" y="1498600"/>
                </a:lnTo>
                <a:lnTo>
                  <a:pt x="3625477" y="1460500"/>
                </a:lnTo>
                <a:lnTo>
                  <a:pt x="3639534" y="1422400"/>
                </a:lnTo>
                <a:lnTo>
                  <a:pt x="3650340" y="1384300"/>
                </a:lnTo>
                <a:lnTo>
                  <a:pt x="3657869" y="1333500"/>
                </a:lnTo>
                <a:lnTo>
                  <a:pt x="3662098" y="1295400"/>
                </a:lnTo>
                <a:lnTo>
                  <a:pt x="3663003" y="1244600"/>
                </a:lnTo>
                <a:lnTo>
                  <a:pt x="3660560" y="1206500"/>
                </a:lnTo>
                <a:lnTo>
                  <a:pt x="3654745" y="1168400"/>
                </a:lnTo>
                <a:lnTo>
                  <a:pt x="3645533" y="1117600"/>
                </a:lnTo>
                <a:lnTo>
                  <a:pt x="3632901" y="1079500"/>
                </a:lnTo>
                <a:lnTo>
                  <a:pt x="3616824" y="1041400"/>
                </a:lnTo>
                <a:lnTo>
                  <a:pt x="3597279" y="990600"/>
                </a:lnTo>
                <a:lnTo>
                  <a:pt x="3574241" y="952500"/>
                </a:lnTo>
                <a:lnTo>
                  <a:pt x="3547687" y="914400"/>
                </a:lnTo>
                <a:lnTo>
                  <a:pt x="3552350" y="901700"/>
                </a:lnTo>
                <a:lnTo>
                  <a:pt x="3556666" y="889000"/>
                </a:lnTo>
                <a:lnTo>
                  <a:pt x="3560640" y="876300"/>
                </a:lnTo>
                <a:lnTo>
                  <a:pt x="3564280" y="863600"/>
                </a:lnTo>
                <a:lnTo>
                  <a:pt x="3572567" y="838200"/>
                </a:lnTo>
                <a:lnTo>
                  <a:pt x="3577823" y="800100"/>
                </a:lnTo>
                <a:lnTo>
                  <a:pt x="3580130" y="762000"/>
                </a:lnTo>
                <a:lnTo>
                  <a:pt x="3579568" y="723900"/>
                </a:lnTo>
                <a:lnTo>
                  <a:pt x="3576220" y="698500"/>
                </a:lnTo>
                <a:lnTo>
                  <a:pt x="3570168" y="660400"/>
                </a:lnTo>
                <a:lnTo>
                  <a:pt x="3561493" y="622300"/>
                </a:lnTo>
                <a:lnTo>
                  <a:pt x="3550276" y="596900"/>
                </a:lnTo>
                <a:lnTo>
                  <a:pt x="3536599" y="558800"/>
                </a:lnTo>
                <a:lnTo>
                  <a:pt x="3502194" y="508000"/>
                </a:lnTo>
                <a:lnTo>
                  <a:pt x="3458929" y="457200"/>
                </a:lnTo>
                <a:lnTo>
                  <a:pt x="3407457" y="406400"/>
                </a:lnTo>
                <a:lnTo>
                  <a:pt x="3378848" y="393700"/>
                </a:lnTo>
                <a:lnTo>
                  <a:pt x="3348432" y="368300"/>
                </a:lnTo>
                <a:lnTo>
                  <a:pt x="3316292" y="355600"/>
                </a:lnTo>
                <a:lnTo>
                  <a:pt x="3282507" y="342900"/>
                </a:lnTo>
                <a:lnTo>
                  <a:pt x="3247161" y="330200"/>
                </a:lnTo>
                <a:lnTo>
                  <a:pt x="3244388" y="317500"/>
                </a:lnTo>
                <a:lnTo>
                  <a:pt x="3241138" y="304800"/>
                </a:lnTo>
                <a:lnTo>
                  <a:pt x="1188745" y="304800"/>
                </a:lnTo>
                <a:lnTo>
                  <a:pt x="1172036" y="292100"/>
                </a:lnTo>
                <a:lnTo>
                  <a:pt x="1155066" y="292100"/>
                </a:lnTo>
                <a:lnTo>
                  <a:pt x="1137851" y="279400"/>
                </a:lnTo>
                <a:lnTo>
                  <a:pt x="1120406" y="279400"/>
                </a:lnTo>
                <a:lnTo>
                  <a:pt x="1102747" y="266700"/>
                </a:lnTo>
                <a:lnTo>
                  <a:pt x="1084888" y="266700"/>
                </a:lnTo>
                <a:lnTo>
                  <a:pt x="1066845" y="254000"/>
                </a:lnTo>
                <a:lnTo>
                  <a:pt x="1048635" y="254000"/>
                </a:lnTo>
                <a:lnTo>
                  <a:pt x="1030272" y="241300"/>
                </a:lnTo>
                <a:close/>
              </a:path>
              <a:path w="3241138" h="2603500">
                <a:moveTo>
                  <a:pt x="2950458" y="2209800"/>
                </a:moveTo>
                <a:lnTo>
                  <a:pt x="2420645" y="2209800"/>
                </a:lnTo>
                <a:lnTo>
                  <a:pt x="2432238" y="2222500"/>
                </a:lnTo>
                <a:lnTo>
                  <a:pt x="2443999" y="2222500"/>
                </a:lnTo>
                <a:lnTo>
                  <a:pt x="2455920" y="2235200"/>
                </a:lnTo>
                <a:lnTo>
                  <a:pt x="2467995" y="2235200"/>
                </a:lnTo>
                <a:lnTo>
                  <a:pt x="2480216" y="2247900"/>
                </a:lnTo>
                <a:lnTo>
                  <a:pt x="2492577" y="2247900"/>
                </a:lnTo>
                <a:lnTo>
                  <a:pt x="2505069" y="2260600"/>
                </a:lnTo>
                <a:lnTo>
                  <a:pt x="2530420" y="2260600"/>
                </a:lnTo>
                <a:lnTo>
                  <a:pt x="2543264" y="2273300"/>
                </a:lnTo>
                <a:lnTo>
                  <a:pt x="2582385" y="2273300"/>
                </a:lnTo>
                <a:lnTo>
                  <a:pt x="2595597" y="2286000"/>
                </a:lnTo>
                <a:lnTo>
                  <a:pt x="2755667" y="2286000"/>
                </a:lnTo>
                <a:lnTo>
                  <a:pt x="2793984" y="2273300"/>
                </a:lnTo>
                <a:lnTo>
                  <a:pt x="2831177" y="2260600"/>
                </a:lnTo>
                <a:lnTo>
                  <a:pt x="2867120" y="2247900"/>
                </a:lnTo>
                <a:lnTo>
                  <a:pt x="2934744" y="2222500"/>
                </a:lnTo>
                <a:lnTo>
                  <a:pt x="2950458" y="2209800"/>
                </a:lnTo>
                <a:close/>
              </a:path>
              <a:path w="3241138" h="2603500">
                <a:moveTo>
                  <a:pt x="1662409" y="76200"/>
                </a:moveTo>
                <a:lnTo>
                  <a:pt x="1522895" y="76200"/>
                </a:lnTo>
                <a:lnTo>
                  <a:pt x="1488774" y="88900"/>
                </a:lnTo>
                <a:lnTo>
                  <a:pt x="1455271" y="88900"/>
                </a:lnTo>
                <a:lnTo>
                  <a:pt x="1422542" y="101600"/>
                </a:lnTo>
                <a:lnTo>
                  <a:pt x="1390744" y="114300"/>
                </a:lnTo>
                <a:lnTo>
                  <a:pt x="1360036" y="139700"/>
                </a:lnTo>
                <a:lnTo>
                  <a:pt x="1330572" y="152400"/>
                </a:lnTo>
                <a:lnTo>
                  <a:pt x="1302512" y="177800"/>
                </a:lnTo>
                <a:lnTo>
                  <a:pt x="1276011" y="190500"/>
                </a:lnTo>
                <a:lnTo>
                  <a:pt x="1251226" y="215900"/>
                </a:lnTo>
                <a:lnTo>
                  <a:pt x="1228316" y="241300"/>
                </a:lnTo>
                <a:lnTo>
                  <a:pt x="1207437" y="279400"/>
                </a:lnTo>
                <a:lnTo>
                  <a:pt x="1188745" y="304800"/>
                </a:lnTo>
                <a:lnTo>
                  <a:pt x="3241138" y="304800"/>
                </a:lnTo>
                <a:lnTo>
                  <a:pt x="3237419" y="292100"/>
                </a:lnTo>
                <a:lnTo>
                  <a:pt x="3223507" y="254000"/>
                </a:lnTo>
                <a:lnTo>
                  <a:pt x="3205591" y="215900"/>
                </a:lnTo>
                <a:lnTo>
                  <a:pt x="3198758" y="203200"/>
                </a:lnTo>
                <a:lnTo>
                  <a:pt x="1902853" y="203200"/>
                </a:lnTo>
                <a:lnTo>
                  <a:pt x="1893501" y="190500"/>
                </a:lnTo>
                <a:lnTo>
                  <a:pt x="1883912" y="177800"/>
                </a:lnTo>
                <a:lnTo>
                  <a:pt x="1874089" y="177800"/>
                </a:lnTo>
                <a:lnTo>
                  <a:pt x="1864038" y="165100"/>
                </a:lnTo>
                <a:lnTo>
                  <a:pt x="1853765" y="152400"/>
                </a:lnTo>
                <a:lnTo>
                  <a:pt x="1843274" y="152400"/>
                </a:lnTo>
                <a:lnTo>
                  <a:pt x="1832570" y="139700"/>
                </a:lnTo>
                <a:lnTo>
                  <a:pt x="1821659" y="139700"/>
                </a:lnTo>
                <a:lnTo>
                  <a:pt x="1810545" y="127000"/>
                </a:lnTo>
                <a:lnTo>
                  <a:pt x="1799234" y="127000"/>
                </a:lnTo>
                <a:lnTo>
                  <a:pt x="1662409" y="76200"/>
                </a:lnTo>
                <a:close/>
              </a:path>
              <a:path w="3241138" h="2603500">
                <a:moveTo>
                  <a:pt x="955599" y="228600"/>
                </a:moveTo>
                <a:lnTo>
                  <a:pt x="841630" y="228600"/>
                </a:lnTo>
                <a:lnTo>
                  <a:pt x="822604" y="241300"/>
                </a:lnTo>
                <a:lnTo>
                  <a:pt x="974419" y="241300"/>
                </a:lnTo>
                <a:lnTo>
                  <a:pt x="955599" y="228600"/>
                </a:lnTo>
                <a:close/>
              </a:path>
              <a:path w="3241138" h="2603500">
                <a:moveTo>
                  <a:pt x="2286947" y="0"/>
                </a:moveTo>
                <a:lnTo>
                  <a:pt x="2172650" y="0"/>
                </a:lnTo>
                <a:lnTo>
                  <a:pt x="2117542" y="25400"/>
                </a:lnTo>
                <a:lnTo>
                  <a:pt x="2090941" y="25400"/>
                </a:lnTo>
                <a:lnTo>
                  <a:pt x="2065143" y="38100"/>
                </a:lnTo>
                <a:lnTo>
                  <a:pt x="2040275" y="50800"/>
                </a:lnTo>
                <a:lnTo>
                  <a:pt x="2016463" y="63500"/>
                </a:lnTo>
                <a:lnTo>
                  <a:pt x="1993834" y="88900"/>
                </a:lnTo>
                <a:lnTo>
                  <a:pt x="1972515" y="101600"/>
                </a:lnTo>
                <a:lnTo>
                  <a:pt x="1952630" y="127000"/>
                </a:lnTo>
                <a:lnTo>
                  <a:pt x="1934307" y="152400"/>
                </a:lnTo>
                <a:lnTo>
                  <a:pt x="1917673" y="177800"/>
                </a:lnTo>
                <a:lnTo>
                  <a:pt x="1902853" y="203200"/>
                </a:lnTo>
                <a:lnTo>
                  <a:pt x="3198758" y="203200"/>
                </a:lnTo>
                <a:lnTo>
                  <a:pt x="3175765" y="165100"/>
                </a:lnTo>
                <a:lnTo>
                  <a:pt x="2528714" y="139700"/>
                </a:lnTo>
                <a:lnTo>
                  <a:pt x="2520634" y="127000"/>
                </a:lnTo>
                <a:lnTo>
                  <a:pt x="2512217" y="127000"/>
                </a:lnTo>
                <a:lnTo>
                  <a:pt x="2503471" y="114300"/>
                </a:lnTo>
                <a:lnTo>
                  <a:pt x="2494407" y="101600"/>
                </a:lnTo>
                <a:lnTo>
                  <a:pt x="2485032" y="101600"/>
                </a:lnTo>
                <a:lnTo>
                  <a:pt x="2475356" y="88900"/>
                </a:lnTo>
                <a:lnTo>
                  <a:pt x="2465388" y="76200"/>
                </a:lnTo>
                <a:lnTo>
                  <a:pt x="2455136" y="76200"/>
                </a:lnTo>
                <a:lnTo>
                  <a:pt x="2444610" y="63500"/>
                </a:lnTo>
                <a:lnTo>
                  <a:pt x="2433819" y="63500"/>
                </a:lnTo>
                <a:lnTo>
                  <a:pt x="2422772" y="50800"/>
                </a:lnTo>
                <a:lnTo>
                  <a:pt x="2411477" y="50800"/>
                </a:lnTo>
                <a:lnTo>
                  <a:pt x="2399944" y="38100"/>
                </a:lnTo>
                <a:lnTo>
                  <a:pt x="2344113" y="12700"/>
                </a:lnTo>
                <a:lnTo>
                  <a:pt x="2315634" y="12700"/>
                </a:lnTo>
                <a:lnTo>
                  <a:pt x="2286947" y="0"/>
                </a:lnTo>
                <a:close/>
              </a:path>
              <a:path w="3241138" h="2603500">
                <a:moveTo>
                  <a:pt x="2995656" y="25400"/>
                </a:moveTo>
                <a:lnTo>
                  <a:pt x="2685979" y="25400"/>
                </a:lnTo>
                <a:lnTo>
                  <a:pt x="2656915" y="50800"/>
                </a:lnTo>
                <a:lnTo>
                  <a:pt x="2628794" y="63500"/>
                </a:lnTo>
                <a:lnTo>
                  <a:pt x="2601764" y="76200"/>
                </a:lnTo>
                <a:lnTo>
                  <a:pt x="2575975" y="101600"/>
                </a:lnTo>
                <a:lnTo>
                  <a:pt x="2551575" y="114300"/>
                </a:lnTo>
                <a:lnTo>
                  <a:pt x="2528714" y="139700"/>
                </a:lnTo>
                <a:lnTo>
                  <a:pt x="3149158" y="139700"/>
                </a:lnTo>
                <a:lnTo>
                  <a:pt x="3139515" y="127000"/>
                </a:lnTo>
                <a:lnTo>
                  <a:pt x="3129495" y="114300"/>
                </a:lnTo>
                <a:lnTo>
                  <a:pt x="3119105" y="101600"/>
                </a:lnTo>
                <a:lnTo>
                  <a:pt x="3108350" y="101600"/>
                </a:lnTo>
                <a:lnTo>
                  <a:pt x="3081744" y="76200"/>
                </a:lnTo>
                <a:lnTo>
                  <a:pt x="3053994" y="63500"/>
                </a:lnTo>
                <a:lnTo>
                  <a:pt x="3025248" y="38100"/>
                </a:lnTo>
                <a:lnTo>
                  <a:pt x="2995656" y="25400"/>
                </a:lnTo>
                <a:close/>
              </a:path>
              <a:path w="3241138" h="2603500">
                <a:moveTo>
                  <a:pt x="2903292" y="0"/>
                </a:moveTo>
                <a:lnTo>
                  <a:pt x="2808677" y="0"/>
                </a:lnTo>
                <a:lnTo>
                  <a:pt x="2777334" y="12700"/>
                </a:lnTo>
                <a:lnTo>
                  <a:pt x="2746338" y="12700"/>
                </a:lnTo>
                <a:lnTo>
                  <a:pt x="2715836" y="25400"/>
                </a:lnTo>
                <a:lnTo>
                  <a:pt x="2965366" y="25400"/>
                </a:lnTo>
                <a:lnTo>
                  <a:pt x="2903292" y="0"/>
                </a:lnTo>
                <a:close/>
              </a:path>
            </a:pathLst>
          </a:custGeom>
          <a:solidFill>
            <a:srgbClr val="FFFFFF"/>
          </a:solidFill>
        </p:spPr>
        <p:txBody>
          <a:bodyPr wrap="square" lIns="0" tIns="0" rIns="0" bIns="0" rtlCol="0">
            <a:noAutofit/>
          </a:bodyPr>
          <a:lstStyle/>
          <a:p>
            <a:endParaRPr/>
          </a:p>
        </p:txBody>
      </p:sp>
      <p:sp>
        <p:nvSpPr>
          <p:cNvPr id="31" name="object 31"/>
          <p:cNvSpPr/>
          <p:nvPr/>
        </p:nvSpPr>
        <p:spPr>
          <a:xfrm>
            <a:off x="5324957" y="145563"/>
            <a:ext cx="3663003" cy="2608627"/>
          </a:xfrm>
          <a:custGeom>
            <a:avLst/>
            <a:gdLst/>
            <a:ahLst/>
            <a:cxnLst/>
            <a:rect l="l" t="t" r="r" b="b"/>
            <a:pathLst>
              <a:path w="3663003" h="2608627">
                <a:moveTo>
                  <a:pt x="333146" y="859006"/>
                </a:moveTo>
                <a:lnTo>
                  <a:pt x="328706" y="813666"/>
                </a:lnTo>
                <a:lnTo>
                  <a:pt x="328064" y="768847"/>
                </a:lnTo>
                <a:lnTo>
                  <a:pt x="331094" y="724712"/>
                </a:lnTo>
                <a:lnTo>
                  <a:pt x="337672" y="681421"/>
                </a:lnTo>
                <a:lnTo>
                  <a:pt x="347670" y="639134"/>
                </a:lnTo>
                <a:lnTo>
                  <a:pt x="360964" y="598012"/>
                </a:lnTo>
                <a:lnTo>
                  <a:pt x="377426" y="558215"/>
                </a:lnTo>
                <a:lnTo>
                  <a:pt x="396933" y="519904"/>
                </a:lnTo>
                <a:lnTo>
                  <a:pt x="419357" y="483240"/>
                </a:lnTo>
                <a:lnTo>
                  <a:pt x="444573" y="448384"/>
                </a:lnTo>
                <a:lnTo>
                  <a:pt x="472455" y="415495"/>
                </a:lnTo>
                <a:lnTo>
                  <a:pt x="502877" y="384735"/>
                </a:lnTo>
                <a:lnTo>
                  <a:pt x="535714" y="356263"/>
                </a:lnTo>
                <a:lnTo>
                  <a:pt x="570839" y="330242"/>
                </a:lnTo>
                <a:lnTo>
                  <a:pt x="608127" y="306830"/>
                </a:lnTo>
                <a:lnTo>
                  <a:pt x="647452" y="286190"/>
                </a:lnTo>
                <a:lnTo>
                  <a:pt x="688688" y="268481"/>
                </a:lnTo>
                <a:lnTo>
                  <a:pt x="731709" y="253863"/>
                </a:lnTo>
                <a:lnTo>
                  <a:pt x="776390" y="242499"/>
                </a:lnTo>
                <a:lnTo>
                  <a:pt x="822604" y="234547"/>
                </a:lnTo>
                <a:lnTo>
                  <a:pt x="860672" y="230768"/>
                </a:lnTo>
                <a:lnTo>
                  <a:pt x="898746" y="229470"/>
                </a:lnTo>
                <a:lnTo>
                  <a:pt x="917747" y="229745"/>
                </a:lnTo>
                <a:lnTo>
                  <a:pt x="974419" y="234226"/>
                </a:lnTo>
                <a:lnTo>
                  <a:pt x="1030272" y="244129"/>
                </a:lnTo>
                <a:lnTo>
                  <a:pt x="1084888" y="259370"/>
                </a:lnTo>
                <a:lnTo>
                  <a:pt x="1137851" y="279868"/>
                </a:lnTo>
                <a:lnTo>
                  <a:pt x="1188745" y="305540"/>
                </a:lnTo>
                <a:lnTo>
                  <a:pt x="1207437" y="274462"/>
                </a:lnTo>
                <a:lnTo>
                  <a:pt x="1251226" y="218460"/>
                </a:lnTo>
                <a:lnTo>
                  <a:pt x="1302512" y="170972"/>
                </a:lnTo>
                <a:lnTo>
                  <a:pt x="1360036" y="132373"/>
                </a:lnTo>
                <a:lnTo>
                  <a:pt x="1422542" y="103037"/>
                </a:lnTo>
                <a:lnTo>
                  <a:pt x="1488774" y="83335"/>
                </a:lnTo>
                <a:lnTo>
                  <a:pt x="1557475" y="73643"/>
                </a:lnTo>
                <a:lnTo>
                  <a:pt x="1592359" y="72667"/>
                </a:lnTo>
                <a:lnTo>
                  <a:pt x="1627389" y="74333"/>
                </a:lnTo>
                <a:lnTo>
                  <a:pt x="1697260" y="85779"/>
                </a:lnTo>
                <a:lnTo>
                  <a:pt x="1765830" y="108353"/>
                </a:lnTo>
                <a:lnTo>
                  <a:pt x="1810545" y="129973"/>
                </a:lnTo>
                <a:lnTo>
                  <a:pt x="1843274" y="149882"/>
                </a:lnTo>
                <a:lnTo>
                  <a:pt x="1874089" y="172388"/>
                </a:lnTo>
                <a:lnTo>
                  <a:pt x="1902853" y="197392"/>
                </a:lnTo>
                <a:lnTo>
                  <a:pt x="1917673" y="171785"/>
                </a:lnTo>
                <a:lnTo>
                  <a:pt x="1952630" y="125414"/>
                </a:lnTo>
                <a:lnTo>
                  <a:pt x="1993834" y="85783"/>
                </a:lnTo>
                <a:lnTo>
                  <a:pt x="2040275" y="53233"/>
                </a:lnTo>
                <a:lnTo>
                  <a:pt x="2090941" y="28106"/>
                </a:lnTo>
                <a:lnTo>
                  <a:pt x="2144821" y="10742"/>
                </a:lnTo>
                <a:lnTo>
                  <a:pt x="2200904" y="1483"/>
                </a:lnTo>
                <a:lnTo>
                  <a:pt x="2229455" y="0"/>
                </a:lnTo>
                <a:lnTo>
                  <a:pt x="2258178" y="670"/>
                </a:lnTo>
                <a:lnTo>
                  <a:pt x="2315634" y="8643"/>
                </a:lnTo>
                <a:lnTo>
                  <a:pt x="2372259" y="25744"/>
                </a:lnTo>
                <a:lnTo>
                  <a:pt x="2411477" y="43665"/>
                </a:lnTo>
                <a:lnTo>
                  <a:pt x="2444610" y="63433"/>
                </a:lnTo>
                <a:lnTo>
                  <a:pt x="2475356" y="86408"/>
                </a:lnTo>
                <a:lnTo>
                  <a:pt x="2503471" y="112384"/>
                </a:lnTo>
                <a:lnTo>
                  <a:pt x="2528714" y="141158"/>
                </a:lnTo>
                <a:lnTo>
                  <a:pt x="2551575" y="117139"/>
                </a:lnTo>
                <a:lnTo>
                  <a:pt x="2601764" y="75751"/>
                </a:lnTo>
                <a:lnTo>
                  <a:pt x="2656915" y="43308"/>
                </a:lnTo>
                <a:lnTo>
                  <a:pt x="2715836" y="19911"/>
                </a:lnTo>
                <a:lnTo>
                  <a:pt x="2777334" y="5656"/>
                </a:lnTo>
                <a:lnTo>
                  <a:pt x="2840217" y="644"/>
                </a:lnTo>
                <a:lnTo>
                  <a:pt x="2871805" y="1635"/>
                </a:lnTo>
                <a:lnTo>
                  <a:pt x="2934528" y="10670"/>
                </a:lnTo>
                <a:lnTo>
                  <a:pt x="2995656" y="29194"/>
                </a:lnTo>
                <a:lnTo>
                  <a:pt x="3053994" y="57305"/>
                </a:lnTo>
                <a:lnTo>
                  <a:pt x="3108350" y="95101"/>
                </a:lnTo>
                <a:lnTo>
                  <a:pt x="3139515" y="123448"/>
                </a:lnTo>
                <a:lnTo>
                  <a:pt x="3167289" y="154576"/>
                </a:lnTo>
                <a:lnTo>
                  <a:pt x="3191506" y="188197"/>
                </a:lnTo>
                <a:lnTo>
                  <a:pt x="3211998" y="224023"/>
                </a:lnTo>
                <a:lnTo>
                  <a:pt x="3228598" y="261765"/>
                </a:lnTo>
                <a:lnTo>
                  <a:pt x="3241138" y="301136"/>
                </a:lnTo>
                <a:lnTo>
                  <a:pt x="3247161" y="328146"/>
                </a:lnTo>
                <a:lnTo>
                  <a:pt x="3282507" y="339018"/>
                </a:lnTo>
                <a:lnTo>
                  <a:pt x="3348432" y="368196"/>
                </a:lnTo>
                <a:lnTo>
                  <a:pt x="3407457" y="406363"/>
                </a:lnTo>
                <a:lnTo>
                  <a:pt x="3458929" y="452408"/>
                </a:lnTo>
                <a:lnTo>
                  <a:pt x="3502194" y="505223"/>
                </a:lnTo>
                <a:lnTo>
                  <a:pt x="3536599" y="563699"/>
                </a:lnTo>
                <a:lnTo>
                  <a:pt x="3561493" y="626725"/>
                </a:lnTo>
                <a:lnTo>
                  <a:pt x="3576220" y="693192"/>
                </a:lnTo>
                <a:lnTo>
                  <a:pt x="3580130" y="761991"/>
                </a:lnTo>
                <a:lnTo>
                  <a:pt x="3577823" y="796918"/>
                </a:lnTo>
                <a:lnTo>
                  <a:pt x="3564280" y="867134"/>
                </a:lnTo>
                <a:lnTo>
                  <a:pt x="3547687" y="915120"/>
                </a:lnTo>
                <a:lnTo>
                  <a:pt x="3574241" y="953815"/>
                </a:lnTo>
                <a:lnTo>
                  <a:pt x="3597279" y="993757"/>
                </a:lnTo>
                <a:lnTo>
                  <a:pt x="3616824" y="1034752"/>
                </a:lnTo>
                <a:lnTo>
                  <a:pt x="3632901" y="1076605"/>
                </a:lnTo>
                <a:lnTo>
                  <a:pt x="3645533" y="1119124"/>
                </a:lnTo>
                <a:lnTo>
                  <a:pt x="3654745" y="1162114"/>
                </a:lnTo>
                <a:lnTo>
                  <a:pt x="3660560" y="1205383"/>
                </a:lnTo>
                <a:lnTo>
                  <a:pt x="3663003" y="1248736"/>
                </a:lnTo>
                <a:lnTo>
                  <a:pt x="3662098" y="1291979"/>
                </a:lnTo>
                <a:lnTo>
                  <a:pt x="3657869" y="1334920"/>
                </a:lnTo>
                <a:lnTo>
                  <a:pt x="3650340" y="1377365"/>
                </a:lnTo>
                <a:lnTo>
                  <a:pt x="3639534" y="1419120"/>
                </a:lnTo>
                <a:lnTo>
                  <a:pt x="3625477" y="1459991"/>
                </a:lnTo>
                <a:lnTo>
                  <a:pt x="3608192" y="1499785"/>
                </a:lnTo>
                <a:lnTo>
                  <a:pt x="3587703" y="1538307"/>
                </a:lnTo>
                <a:lnTo>
                  <a:pt x="3564034" y="1575366"/>
                </a:lnTo>
                <a:lnTo>
                  <a:pt x="3537209" y="1610766"/>
                </a:lnTo>
                <a:lnTo>
                  <a:pt x="3507253" y="1644314"/>
                </a:lnTo>
                <a:lnTo>
                  <a:pt x="3474190" y="1675817"/>
                </a:lnTo>
                <a:lnTo>
                  <a:pt x="3438042" y="1705080"/>
                </a:lnTo>
                <a:lnTo>
                  <a:pt x="3401916" y="1729912"/>
                </a:lnTo>
                <a:lnTo>
                  <a:pt x="3364064" y="1751893"/>
                </a:lnTo>
                <a:lnTo>
                  <a:pt x="3324664" y="1770953"/>
                </a:lnTo>
                <a:lnTo>
                  <a:pt x="3283893" y="1787020"/>
                </a:lnTo>
                <a:lnTo>
                  <a:pt x="3241929" y="1800021"/>
                </a:lnTo>
                <a:lnTo>
                  <a:pt x="3198948" y="1809884"/>
                </a:lnTo>
                <a:lnTo>
                  <a:pt x="3169818" y="1814681"/>
                </a:lnTo>
                <a:lnTo>
                  <a:pt x="3167874" y="1853614"/>
                </a:lnTo>
                <a:lnTo>
                  <a:pt x="3162775" y="1891653"/>
                </a:lnTo>
                <a:lnTo>
                  <a:pt x="3143619" y="1964571"/>
                </a:lnTo>
                <a:lnTo>
                  <a:pt x="3113364" y="2032465"/>
                </a:lnTo>
                <a:lnTo>
                  <a:pt x="3073028" y="2094368"/>
                </a:lnTo>
                <a:lnTo>
                  <a:pt x="3023625" y="2149311"/>
                </a:lnTo>
                <a:lnTo>
                  <a:pt x="2966172" y="2196325"/>
                </a:lnTo>
                <a:lnTo>
                  <a:pt x="2901684" y="2234441"/>
                </a:lnTo>
                <a:lnTo>
                  <a:pt x="2831177" y="2262693"/>
                </a:lnTo>
                <a:lnTo>
                  <a:pt x="2793984" y="2272816"/>
                </a:lnTo>
                <a:lnTo>
                  <a:pt x="2755667" y="2280110"/>
                </a:lnTo>
                <a:lnTo>
                  <a:pt x="2716353" y="2284453"/>
                </a:lnTo>
                <a:lnTo>
                  <a:pt x="2676169" y="2285724"/>
                </a:lnTo>
                <a:lnTo>
                  <a:pt x="2662622" y="2285429"/>
                </a:lnTo>
                <a:lnTo>
                  <a:pt x="2622236" y="2282393"/>
                </a:lnTo>
                <a:lnTo>
                  <a:pt x="2582385" y="2276171"/>
                </a:lnTo>
                <a:lnTo>
                  <a:pt x="2543264" y="2266817"/>
                </a:lnTo>
                <a:lnTo>
                  <a:pt x="2505069" y="2254386"/>
                </a:lnTo>
                <a:lnTo>
                  <a:pt x="2467995" y="2238932"/>
                </a:lnTo>
                <a:lnTo>
                  <a:pt x="2432238" y="2220507"/>
                </a:lnTo>
                <a:lnTo>
                  <a:pt x="2420645" y="2213715"/>
                </a:lnTo>
                <a:lnTo>
                  <a:pt x="2405252" y="2256841"/>
                </a:lnTo>
                <a:lnTo>
                  <a:pt x="2386627" y="2297953"/>
                </a:lnTo>
                <a:lnTo>
                  <a:pt x="2364953" y="2336956"/>
                </a:lnTo>
                <a:lnTo>
                  <a:pt x="2340414" y="2373754"/>
                </a:lnTo>
                <a:lnTo>
                  <a:pt x="2313193" y="2408252"/>
                </a:lnTo>
                <a:lnTo>
                  <a:pt x="2283475" y="2440354"/>
                </a:lnTo>
                <a:lnTo>
                  <a:pt x="2251442" y="2469965"/>
                </a:lnTo>
                <a:lnTo>
                  <a:pt x="2217279" y="2496990"/>
                </a:lnTo>
                <a:lnTo>
                  <a:pt x="2181168" y="2521334"/>
                </a:lnTo>
                <a:lnTo>
                  <a:pt x="2143293" y="2542899"/>
                </a:lnTo>
                <a:lnTo>
                  <a:pt x="2103838" y="2561593"/>
                </a:lnTo>
                <a:lnTo>
                  <a:pt x="2062987" y="2577317"/>
                </a:lnTo>
                <a:lnTo>
                  <a:pt x="2020922" y="2589979"/>
                </a:lnTo>
                <a:lnTo>
                  <a:pt x="1977828" y="2599481"/>
                </a:lnTo>
                <a:lnTo>
                  <a:pt x="1933888" y="2605729"/>
                </a:lnTo>
                <a:lnTo>
                  <a:pt x="1889285" y="2608627"/>
                </a:lnTo>
                <a:lnTo>
                  <a:pt x="1844204" y="2608079"/>
                </a:lnTo>
                <a:lnTo>
                  <a:pt x="1798827" y="2603990"/>
                </a:lnTo>
                <a:lnTo>
                  <a:pt x="1753338" y="2596266"/>
                </a:lnTo>
                <a:lnTo>
                  <a:pt x="1707921" y="2584809"/>
                </a:lnTo>
                <a:lnTo>
                  <a:pt x="1670469" y="2572375"/>
                </a:lnTo>
                <a:lnTo>
                  <a:pt x="1634158" y="2557530"/>
                </a:lnTo>
                <a:lnTo>
                  <a:pt x="1599101" y="2540352"/>
                </a:lnTo>
                <a:lnTo>
                  <a:pt x="1565411" y="2520923"/>
                </a:lnTo>
                <a:lnTo>
                  <a:pt x="1533201" y="2499323"/>
                </a:lnTo>
                <a:lnTo>
                  <a:pt x="1502584" y="2475630"/>
                </a:lnTo>
                <a:lnTo>
                  <a:pt x="1473672" y="2449926"/>
                </a:lnTo>
                <a:lnTo>
                  <a:pt x="1446578" y="2422290"/>
                </a:lnTo>
                <a:lnTo>
                  <a:pt x="1421415" y="2392803"/>
                </a:lnTo>
                <a:lnTo>
                  <a:pt x="1398295" y="2361543"/>
                </a:lnTo>
                <a:lnTo>
                  <a:pt x="1351236" y="2386629"/>
                </a:lnTo>
                <a:lnTo>
                  <a:pt x="1303025" y="2407593"/>
                </a:lnTo>
                <a:lnTo>
                  <a:pt x="1253893" y="2424492"/>
                </a:lnTo>
                <a:lnTo>
                  <a:pt x="1204070" y="2437381"/>
                </a:lnTo>
                <a:lnTo>
                  <a:pt x="1153787" y="2446316"/>
                </a:lnTo>
                <a:lnTo>
                  <a:pt x="1103274" y="2451354"/>
                </a:lnTo>
                <a:lnTo>
                  <a:pt x="1052764" y="2452549"/>
                </a:lnTo>
                <a:lnTo>
                  <a:pt x="1002486" y="2449960"/>
                </a:lnTo>
                <a:lnTo>
                  <a:pt x="952672" y="2443641"/>
                </a:lnTo>
                <a:lnTo>
                  <a:pt x="903551" y="2433648"/>
                </a:lnTo>
                <a:lnTo>
                  <a:pt x="855355" y="2420037"/>
                </a:lnTo>
                <a:lnTo>
                  <a:pt x="808315" y="2402865"/>
                </a:lnTo>
                <a:lnTo>
                  <a:pt x="762662" y="2382188"/>
                </a:lnTo>
                <a:lnTo>
                  <a:pt x="718626" y="2358060"/>
                </a:lnTo>
                <a:lnTo>
                  <a:pt x="676437" y="2330540"/>
                </a:lnTo>
                <a:lnTo>
                  <a:pt x="636328" y="2299681"/>
                </a:lnTo>
                <a:lnTo>
                  <a:pt x="598528" y="2265541"/>
                </a:lnTo>
                <a:lnTo>
                  <a:pt x="563269" y="2228176"/>
                </a:lnTo>
                <a:lnTo>
                  <a:pt x="530781" y="2187641"/>
                </a:lnTo>
                <a:lnTo>
                  <a:pt x="501294" y="2143992"/>
                </a:lnTo>
                <a:lnTo>
                  <a:pt x="499008" y="2140182"/>
                </a:lnTo>
                <a:lnTo>
                  <a:pt x="496722" y="2136372"/>
                </a:lnTo>
                <a:lnTo>
                  <a:pt x="494436" y="2132562"/>
                </a:lnTo>
                <a:lnTo>
                  <a:pt x="464230" y="2134800"/>
                </a:lnTo>
                <a:lnTo>
                  <a:pt x="434413" y="2134670"/>
                </a:lnTo>
                <a:lnTo>
                  <a:pt x="376371" y="2127631"/>
                </a:lnTo>
                <a:lnTo>
                  <a:pt x="321154" y="2112089"/>
                </a:lnTo>
                <a:lnTo>
                  <a:pt x="269608" y="2088690"/>
                </a:lnTo>
                <a:lnTo>
                  <a:pt x="222577" y="2058077"/>
                </a:lnTo>
                <a:lnTo>
                  <a:pt x="180907" y="2020896"/>
                </a:lnTo>
                <a:lnTo>
                  <a:pt x="145443" y="1977791"/>
                </a:lnTo>
                <a:lnTo>
                  <a:pt x="117029" y="1929407"/>
                </a:lnTo>
                <a:lnTo>
                  <a:pt x="96511" y="1876389"/>
                </a:lnTo>
                <a:lnTo>
                  <a:pt x="84734" y="1819380"/>
                </a:lnTo>
                <a:lnTo>
                  <a:pt x="82286" y="1772489"/>
                </a:lnTo>
                <a:lnTo>
                  <a:pt x="82878" y="1756952"/>
                </a:lnTo>
                <a:lnTo>
                  <a:pt x="88783" y="1710918"/>
                </a:lnTo>
                <a:lnTo>
                  <a:pt x="100736" y="1666187"/>
                </a:lnTo>
                <a:lnTo>
                  <a:pt x="118553" y="1623324"/>
                </a:lnTo>
                <a:lnTo>
                  <a:pt x="142049" y="1582896"/>
                </a:lnTo>
                <a:lnTo>
                  <a:pt x="171038" y="1545469"/>
                </a:lnTo>
                <a:lnTo>
                  <a:pt x="181889" y="1533757"/>
                </a:lnTo>
                <a:lnTo>
                  <a:pt x="156478" y="1517851"/>
                </a:lnTo>
                <a:lnTo>
                  <a:pt x="111027" y="1481159"/>
                </a:lnTo>
                <a:lnTo>
                  <a:pt x="72963" y="1438805"/>
                </a:lnTo>
                <a:lnTo>
                  <a:pt x="42557" y="1391799"/>
                </a:lnTo>
                <a:lnTo>
                  <a:pt x="20080" y="1341151"/>
                </a:lnTo>
                <a:lnTo>
                  <a:pt x="5804" y="1287873"/>
                </a:lnTo>
                <a:lnTo>
                  <a:pt x="0" y="1232973"/>
                </a:lnTo>
                <a:lnTo>
                  <a:pt x="359" y="1205231"/>
                </a:lnTo>
                <a:lnTo>
                  <a:pt x="7771" y="1149795"/>
                </a:lnTo>
                <a:lnTo>
                  <a:pt x="24334" y="1095264"/>
                </a:lnTo>
                <a:lnTo>
                  <a:pt x="50317" y="1042648"/>
                </a:lnTo>
                <a:lnTo>
                  <a:pt x="79908" y="1000615"/>
                </a:lnTo>
                <a:lnTo>
                  <a:pt x="114871" y="963484"/>
                </a:lnTo>
                <a:lnTo>
                  <a:pt x="154560" y="931669"/>
                </a:lnTo>
                <a:lnTo>
                  <a:pt x="198331" y="905580"/>
                </a:lnTo>
                <a:lnTo>
                  <a:pt x="245538" y="885629"/>
                </a:lnTo>
                <a:lnTo>
                  <a:pt x="295535" y="872227"/>
                </a:lnTo>
                <a:lnTo>
                  <a:pt x="330098" y="867134"/>
                </a:lnTo>
                <a:lnTo>
                  <a:pt x="333146" y="859006"/>
                </a:lnTo>
                <a:close/>
              </a:path>
            </a:pathLst>
          </a:custGeom>
          <a:ln w="9144">
            <a:solidFill>
              <a:srgbClr val="000000"/>
            </a:solidFill>
          </a:ln>
        </p:spPr>
        <p:txBody>
          <a:bodyPr wrap="square" lIns="0" tIns="0" rIns="0" bIns="0" rtlCol="0">
            <a:noAutofit/>
          </a:bodyPr>
          <a:lstStyle/>
          <a:p>
            <a:endParaRPr/>
          </a:p>
        </p:txBody>
      </p:sp>
      <p:sp>
        <p:nvSpPr>
          <p:cNvPr id="32" name="object 32"/>
          <p:cNvSpPr/>
          <p:nvPr/>
        </p:nvSpPr>
        <p:spPr>
          <a:xfrm>
            <a:off x="5516646" y="1672436"/>
            <a:ext cx="208640" cy="45812"/>
          </a:xfrm>
          <a:custGeom>
            <a:avLst/>
            <a:gdLst/>
            <a:ahLst/>
            <a:cxnLst/>
            <a:rect l="l" t="t" r="r" b="b"/>
            <a:pathLst>
              <a:path w="208640" h="45812">
                <a:moveTo>
                  <a:pt x="208640" y="44730"/>
                </a:moveTo>
                <a:lnTo>
                  <a:pt x="195817" y="45489"/>
                </a:lnTo>
                <a:lnTo>
                  <a:pt x="183008" y="45812"/>
                </a:lnTo>
                <a:lnTo>
                  <a:pt x="170223" y="45701"/>
                </a:lnTo>
                <a:lnTo>
                  <a:pt x="132127" y="42788"/>
                </a:lnTo>
                <a:lnTo>
                  <a:pt x="82346" y="32983"/>
                </a:lnTo>
                <a:lnTo>
                  <a:pt x="34371" y="16561"/>
                </a:lnTo>
                <a:lnTo>
                  <a:pt x="11281" y="5919"/>
                </a:lnTo>
                <a:lnTo>
                  <a:pt x="0" y="0"/>
                </a:lnTo>
              </a:path>
            </a:pathLst>
          </a:custGeom>
          <a:ln w="9144">
            <a:solidFill>
              <a:srgbClr val="000000"/>
            </a:solidFill>
          </a:ln>
        </p:spPr>
        <p:txBody>
          <a:bodyPr wrap="square" lIns="0" tIns="0" rIns="0" bIns="0" rtlCol="0">
            <a:noAutofit/>
          </a:bodyPr>
          <a:lstStyle/>
          <a:p>
            <a:endParaRPr/>
          </a:p>
        </p:txBody>
      </p:sp>
      <p:sp>
        <p:nvSpPr>
          <p:cNvPr id="33" name="object 33"/>
          <p:cNvSpPr/>
          <p:nvPr/>
        </p:nvSpPr>
        <p:spPr>
          <a:xfrm>
            <a:off x="5828362" y="2243708"/>
            <a:ext cx="86154" cy="22025"/>
          </a:xfrm>
          <a:custGeom>
            <a:avLst/>
            <a:gdLst/>
            <a:ahLst/>
            <a:cxnLst/>
            <a:rect l="l" t="t" r="r" b="b"/>
            <a:pathLst>
              <a:path w="86154" h="22025">
                <a:moveTo>
                  <a:pt x="86154" y="0"/>
                </a:moveTo>
                <a:lnTo>
                  <a:pt x="49902" y="11878"/>
                </a:lnTo>
                <a:lnTo>
                  <a:pt x="12601" y="20108"/>
                </a:lnTo>
                <a:lnTo>
                  <a:pt x="0" y="22025"/>
                </a:lnTo>
              </a:path>
            </a:pathLst>
          </a:custGeom>
          <a:ln w="9144">
            <a:solidFill>
              <a:srgbClr val="000000"/>
            </a:solidFill>
          </a:ln>
        </p:spPr>
        <p:txBody>
          <a:bodyPr wrap="square" lIns="0" tIns="0" rIns="0" bIns="0" rtlCol="0">
            <a:noAutofit/>
          </a:bodyPr>
          <a:lstStyle/>
          <a:p>
            <a:endParaRPr/>
          </a:p>
        </p:txBody>
      </p:sp>
      <p:sp>
        <p:nvSpPr>
          <p:cNvPr id="34" name="object 34"/>
          <p:cNvSpPr/>
          <p:nvPr/>
        </p:nvSpPr>
        <p:spPr>
          <a:xfrm>
            <a:off x="6668377" y="2396258"/>
            <a:ext cx="54621" cy="100434"/>
          </a:xfrm>
          <a:custGeom>
            <a:avLst/>
            <a:gdLst/>
            <a:ahLst/>
            <a:cxnLst/>
            <a:rect l="l" t="t" r="r" b="b"/>
            <a:pathLst>
              <a:path w="54621" h="100434">
                <a:moveTo>
                  <a:pt x="54621" y="100434"/>
                </a:moveTo>
                <a:lnTo>
                  <a:pt x="34093" y="68145"/>
                </a:lnTo>
                <a:lnTo>
                  <a:pt x="15869" y="34634"/>
                </a:lnTo>
                <a:lnTo>
                  <a:pt x="5025" y="11663"/>
                </a:lnTo>
                <a:lnTo>
                  <a:pt x="0" y="0"/>
                </a:lnTo>
              </a:path>
            </a:pathLst>
          </a:custGeom>
          <a:ln w="9144">
            <a:solidFill>
              <a:srgbClr val="000000"/>
            </a:solidFill>
          </a:ln>
        </p:spPr>
        <p:txBody>
          <a:bodyPr wrap="square" lIns="0" tIns="0" rIns="0" bIns="0" rtlCol="0">
            <a:noAutofit/>
          </a:bodyPr>
          <a:lstStyle/>
          <a:p>
            <a:endParaRPr/>
          </a:p>
        </p:txBody>
      </p:sp>
      <p:sp>
        <p:nvSpPr>
          <p:cNvPr id="35" name="object 35"/>
          <p:cNvSpPr/>
          <p:nvPr/>
        </p:nvSpPr>
        <p:spPr>
          <a:xfrm>
            <a:off x="7746932" y="2234692"/>
            <a:ext cx="21657" cy="112232"/>
          </a:xfrm>
          <a:custGeom>
            <a:avLst/>
            <a:gdLst/>
            <a:ahLst/>
            <a:cxnLst/>
            <a:rect l="l" t="t" r="r" b="b"/>
            <a:pathLst>
              <a:path w="21657" h="112232">
                <a:moveTo>
                  <a:pt x="21657" y="0"/>
                </a:moveTo>
                <a:lnTo>
                  <a:pt x="17092" y="37869"/>
                </a:lnTo>
                <a:lnTo>
                  <a:pt x="9856" y="75315"/>
                </a:lnTo>
                <a:lnTo>
                  <a:pt x="3573" y="99991"/>
                </a:lnTo>
                <a:lnTo>
                  <a:pt x="0" y="112232"/>
                </a:lnTo>
              </a:path>
            </a:pathLst>
          </a:custGeom>
          <a:ln w="9144">
            <a:solidFill>
              <a:srgbClr val="000000"/>
            </a:solidFill>
          </a:ln>
        </p:spPr>
        <p:txBody>
          <a:bodyPr wrap="square" lIns="0" tIns="0" rIns="0" bIns="0" rtlCol="0">
            <a:noAutofit/>
          </a:bodyPr>
          <a:lstStyle/>
          <a:p>
            <a:endParaRPr/>
          </a:p>
        </p:txBody>
      </p:sp>
      <p:sp>
        <p:nvSpPr>
          <p:cNvPr id="36" name="object 36"/>
          <p:cNvSpPr/>
          <p:nvPr/>
        </p:nvSpPr>
        <p:spPr>
          <a:xfrm>
            <a:off x="8217534" y="1522730"/>
            <a:ext cx="275209" cy="430657"/>
          </a:xfrm>
          <a:custGeom>
            <a:avLst/>
            <a:gdLst/>
            <a:ahLst/>
            <a:cxnLst/>
            <a:rect l="l" t="t" r="r" b="b"/>
            <a:pathLst>
              <a:path w="275209" h="430657">
                <a:moveTo>
                  <a:pt x="0" y="0"/>
                </a:moveTo>
                <a:lnTo>
                  <a:pt x="48977" y="26590"/>
                </a:lnTo>
                <a:lnTo>
                  <a:pt x="93922" y="57992"/>
                </a:lnTo>
                <a:lnTo>
                  <a:pt x="134558" y="93774"/>
                </a:lnTo>
                <a:lnTo>
                  <a:pt x="170610" y="133504"/>
                </a:lnTo>
                <a:lnTo>
                  <a:pt x="201803" y="176752"/>
                </a:lnTo>
                <a:lnTo>
                  <a:pt x="227859" y="223086"/>
                </a:lnTo>
                <a:lnTo>
                  <a:pt x="248503" y="272074"/>
                </a:lnTo>
                <a:lnTo>
                  <a:pt x="263460" y="323287"/>
                </a:lnTo>
                <a:lnTo>
                  <a:pt x="272454" y="376291"/>
                </a:lnTo>
                <a:lnTo>
                  <a:pt x="274628" y="403331"/>
                </a:lnTo>
                <a:lnTo>
                  <a:pt x="275209" y="430657"/>
                </a:lnTo>
              </a:path>
            </a:pathLst>
          </a:custGeom>
          <a:ln w="9144">
            <a:solidFill>
              <a:srgbClr val="000000"/>
            </a:solidFill>
          </a:ln>
        </p:spPr>
        <p:txBody>
          <a:bodyPr wrap="square" lIns="0" tIns="0" rIns="0" bIns="0" rtlCol="0">
            <a:noAutofit/>
          </a:bodyPr>
          <a:lstStyle/>
          <a:p>
            <a:endParaRPr/>
          </a:p>
        </p:txBody>
      </p:sp>
      <p:sp>
        <p:nvSpPr>
          <p:cNvPr id="37" name="object 37"/>
          <p:cNvSpPr/>
          <p:nvPr/>
        </p:nvSpPr>
        <p:spPr>
          <a:xfrm>
            <a:off x="8753740" y="1063878"/>
            <a:ext cx="113018" cy="153442"/>
          </a:xfrm>
          <a:custGeom>
            <a:avLst/>
            <a:gdLst/>
            <a:ahLst/>
            <a:cxnLst/>
            <a:rect l="l" t="t" r="r" b="b"/>
            <a:pathLst>
              <a:path w="113018" h="153442">
                <a:moveTo>
                  <a:pt x="113018" y="0"/>
                </a:moveTo>
                <a:lnTo>
                  <a:pt x="96043" y="34368"/>
                </a:lnTo>
                <a:lnTo>
                  <a:pt x="76127" y="67064"/>
                </a:lnTo>
                <a:lnTo>
                  <a:pt x="53397" y="97919"/>
                </a:lnTo>
                <a:lnTo>
                  <a:pt x="27979" y="126768"/>
                </a:lnTo>
                <a:lnTo>
                  <a:pt x="9603" y="144803"/>
                </a:lnTo>
                <a:lnTo>
                  <a:pt x="0" y="153442"/>
                </a:lnTo>
              </a:path>
            </a:pathLst>
          </a:custGeom>
          <a:ln w="9144">
            <a:solidFill>
              <a:srgbClr val="000000"/>
            </a:solidFill>
          </a:ln>
        </p:spPr>
        <p:txBody>
          <a:bodyPr wrap="square" lIns="0" tIns="0" rIns="0" bIns="0" rtlCol="0">
            <a:noAutofit/>
          </a:bodyPr>
          <a:lstStyle/>
          <a:p>
            <a:endParaRPr/>
          </a:p>
        </p:txBody>
      </p:sp>
      <p:sp>
        <p:nvSpPr>
          <p:cNvPr id="38" name="object 38"/>
          <p:cNvSpPr/>
          <p:nvPr/>
        </p:nvSpPr>
        <p:spPr>
          <a:xfrm>
            <a:off x="8572627" y="464693"/>
            <a:ext cx="6481" cy="75856"/>
          </a:xfrm>
          <a:custGeom>
            <a:avLst/>
            <a:gdLst/>
            <a:ahLst/>
            <a:cxnLst/>
            <a:rect l="l" t="t" r="r" b="b"/>
            <a:pathLst>
              <a:path w="6481" h="75856">
                <a:moveTo>
                  <a:pt x="0" y="0"/>
                </a:moveTo>
                <a:lnTo>
                  <a:pt x="5128" y="37786"/>
                </a:lnTo>
                <a:lnTo>
                  <a:pt x="6450" y="63152"/>
                </a:lnTo>
                <a:lnTo>
                  <a:pt x="6481" y="75856"/>
                </a:lnTo>
              </a:path>
            </a:pathLst>
          </a:custGeom>
          <a:ln w="9143">
            <a:solidFill>
              <a:srgbClr val="000000"/>
            </a:solidFill>
          </a:ln>
        </p:spPr>
        <p:txBody>
          <a:bodyPr wrap="square" lIns="0" tIns="0" rIns="0" bIns="0" rtlCol="0">
            <a:noAutofit/>
          </a:bodyPr>
          <a:lstStyle/>
          <a:p>
            <a:endParaRPr/>
          </a:p>
        </p:txBody>
      </p:sp>
      <p:sp>
        <p:nvSpPr>
          <p:cNvPr id="39" name="object 39"/>
          <p:cNvSpPr/>
          <p:nvPr/>
        </p:nvSpPr>
        <p:spPr>
          <a:xfrm>
            <a:off x="7789798" y="279545"/>
            <a:ext cx="61852" cy="96120"/>
          </a:xfrm>
          <a:custGeom>
            <a:avLst/>
            <a:gdLst/>
            <a:ahLst/>
            <a:cxnLst/>
            <a:rect l="l" t="t" r="r" b="b"/>
            <a:pathLst>
              <a:path w="61852" h="96120">
                <a:moveTo>
                  <a:pt x="0" y="96120"/>
                </a:moveTo>
                <a:lnTo>
                  <a:pt x="17454" y="62224"/>
                </a:lnTo>
                <a:lnTo>
                  <a:pt x="38126" y="30111"/>
                </a:lnTo>
                <a:lnTo>
                  <a:pt x="53614" y="9801"/>
                </a:lnTo>
                <a:lnTo>
                  <a:pt x="61852" y="0"/>
                </a:lnTo>
              </a:path>
            </a:pathLst>
          </a:custGeom>
          <a:ln w="9143">
            <a:solidFill>
              <a:srgbClr val="000000"/>
            </a:solidFill>
          </a:ln>
        </p:spPr>
        <p:txBody>
          <a:bodyPr wrap="square" lIns="0" tIns="0" rIns="0" bIns="0" rtlCol="0">
            <a:noAutofit/>
          </a:bodyPr>
          <a:lstStyle/>
          <a:p>
            <a:endParaRPr/>
          </a:p>
        </p:txBody>
      </p:sp>
      <p:sp>
        <p:nvSpPr>
          <p:cNvPr id="40" name="object 40"/>
          <p:cNvSpPr/>
          <p:nvPr/>
        </p:nvSpPr>
        <p:spPr>
          <a:xfrm>
            <a:off x="7202551" y="338421"/>
            <a:ext cx="30239" cy="83599"/>
          </a:xfrm>
          <a:custGeom>
            <a:avLst/>
            <a:gdLst/>
            <a:ahLst/>
            <a:cxnLst/>
            <a:rect l="l" t="t" r="r" b="b"/>
            <a:pathLst>
              <a:path w="30239" h="83599">
                <a:moveTo>
                  <a:pt x="0" y="83599"/>
                </a:moveTo>
                <a:lnTo>
                  <a:pt x="10312" y="46857"/>
                </a:lnTo>
                <a:lnTo>
                  <a:pt x="24602" y="11446"/>
                </a:lnTo>
                <a:lnTo>
                  <a:pt x="30239" y="0"/>
                </a:lnTo>
              </a:path>
            </a:pathLst>
          </a:custGeom>
          <a:ln w="9144">
            <a:solidFill>
              <a:srgbClr val="000000"/>
            </a:solidFill>
          </a:ln>
        </p:spPr>
        <p:txBody>
          <a:bodyPr wrap="square" lIns="0" tIns="0" rIns="0" bIns="0" rtlCol="0">
            <a:noAutofit/>
          </a:bodyPr>
          <a:lstStyle/>
          <a:p>
            <a:endParaRPr/>
          </a:p>
        </p:txBody>
      </p:sp>
      <p:sp>
        <p:nvSpPr>
          <p:cNvPr id="41" name="object 41"/>
          <p:cNvSpPr/>
          <p:nvPr/>
        </p:nvSpPr>
        <p:spPr>
          <a:xfrm>
            <a:off x="6513194" y="450595"/>
            <a:ext cx="102886" cy="74587"/>
          </a:xfrm>
          <a:custGeom>
            <a:avLst/>
            <a:gdLst/>
            <a:ahLst/>
            <a:cxnLst/>
            <a:rect l="l" t="t" r="r" b="b"/>
            <a:pathLst>
              <a:path w="102886" h="74587">
                <a:moveTo>
                  <a:pt x="0" y="0"/>
                </a:moveTo>
                <a:lnTo>
                  <a:pt x="32685" y="19979"/>
                </a:lnTo>
                <a:lnTo>
                  <a:pt x="63855" y="42072"/>
                </a:lnTo>
                <a:lnTo>
                  <a:pt x="93410" y="66145"/>
                </a:lnTo>
                <a:lnTo>
                  <a:pt x="102886" y="74587"/>
                </a:lnTo>
              </a:path>
            </a:pathLst>
          </a:custGeom>
          <a:ln w="9144">
            <a:solidFill>
              <a:srgbClr val="000000"/>
            </a:solidFill>
          </a:ln>
        </p:spPr>
        <p:txBody>
          <a:bodyPr wrap="square" lIns="0" tIns="0" rIns="0" bIns="0" rtlCol="0">
            <a:noAutofit/>
          </a:bodyPr>
          <a:lstStyle/>
          <a:p>
            <a:endParaRPr/>
          </a:p>
        </p:txBody>
      </p:sp>
      <p:sp>
        <p:nvSpPr>
          <p:cNvPr id="42" name="object 42"/>
          <p:cNvSpPr/>
          <p:nvPr/>
        </p:nvSpPr>
        <p:spPr>
          <a:xfrm>
            <a:off x="5659829" y="1015963"/>
            <a:ext cx="17451" cy="74204"/>
          </a:xfrm>
          <a:custGeom>
            <a:avLst/>
            <a:gdLst/>
            <a:ahLst/>
            <a:cxnLst/>
            <a:rect l="l" t="t" r="r" b="b"/>
            <a:pathLst>
              <a:path w="17451" h="74204">
                <a:moveTo>
                  <a:pt x="17451" y="74204"/>
                </a:moveTo>
                <a:lnTo>
                  <a:pt x="7441" y="37408"/>
                </a:lnTo>
                <a:lnTo>
                  <a:pt x="2187" y="12522"/>
                </a:lnTo>
                <a:lnTo>
                  <a:pt x="0" y="0"/>
                </a:lnTo>
              </a:path>
            </a:pathLst>
          </a:custGeom>
          <a:ln w="9144">
            <a:solidFill>
              <a:srgbClr val="000000"/>
            </a:solidFill>
          </a:ln>
        </p:spPr>
        <p:txBody>
          <a:bodyPr wrap="square" lIns="0" tIns="0" rIns="0" bIns="0" rtlCol="0">
            <a:noAutofit/>
          </a:bodyPr>
          <a:lstStyle/>
          <a:p>
            <a:endParaRPr/>
          </a:p>
        </p:txBody>
      </p:sp>
      <p:sp>
        <p:nvSpPr>
          <p:cNvPr id="43" name="object 43"/>
          <p:cNvSpPr/>
          <p:nvPr/>
        </p:nvSpPr>
        <p:spPr>
          <a:xfrm>
            <a:off x="5527547" y="612647"/>
            <a:ext cx="2808732" cy="1921764"/>
          </a:xfrm>
          <a:prstGeom prst="rect">
            <a:avLst/>
          </a:prstGeom>
          <a:blipFill>
            <a:blip r:embed="rId19" cstate="print"/>
            <a:stretch>
              <a:fillRect/>
            </a:stretch>
          </a:blipFill>
        </p:spPr>
        <p:txBody>
          <a:bodyPr wrap="square" lIns="0" tIns="0" rIns="0" bIns="0" rtlCol="0">
            <a:noAutofit/>
          </a:bodyPr>
          <a:lstStyle/>
          <a:p>
            <a:endParaRPr/>
          </a:p>
        </p:txBody>
      </p:sp>
      <p:sp>
        <p:nvSpPr>
          <p:cNvPr id="44" name="object 44"/>
          <p:cNvSpPr/>
          <p:nvPr/>
        </p:nvSpPr>
        <p:spPr>
          <a:xfrm>
            <a:off x="7443216" y="333756"/>
            <a:ext cx="1101852" cy="950976"/>
          </a:xfrm>
          <a:prstGeom prst="rect">
            <a:avLst/>
          </a:prstGeom>
          <a:blipFill>
            <a:blip r:embed="rId20" cstate="print"/>
            <a:stretch>
              <a:fillRect/>
            </a:stretch>
          </a:blipFill>
        </p:spPr>
        <p:txBody>
          <a:bodyPr wrap="square" lIns="0" tIns="0" rIns="0" bIns="0" rtlCol="0">
            <a:noAutofit/>
          </a:bodyPr>
          <a:lstStyle/>
          <a:p>
            <a:endParaRPr/>
          </a:p>
        </p:txBody>
      </p:sp>
      <p:sp>
        <p:nvSpPr>
          <p:cNvPr id="45" name="object 45"/>
          <p:cNvSpPr/>
          <p:nvPr/>
        </p:nvSpPr>
        <p:spPr>
          <a:xfrm>
            <a:off x="7152893" y="684276"/>
            <a:ext cx="289560" cy="214375"/>
          </a:xfrm>
          <a:custGeom>
            <a:avLst/>
            <a:gdLst/>
            <a:ahLst/>
            <a:cxnLst/>
            <a:rect l="l" t="t" r="r" b="b"/>
            <a:pathLst>
              <a:path w="289560" h="214375">
                <a:moveTo>
                  <a:pt x="269252" y="14839"/>
                </a:moveTo>
                <a:lnTo>
                  <a:pt x="256653" y="16152"/>
                </a:lnTo>
                <a:lnTo>
                  <a:pt x="0" y="204088"/>
                </a:lnTo>
                <a:lnTo>
                  <a:pt x="7620" y="214375"/>
                </a:lnTo>
                <a:lnTo>
                  <a:pt x="264165" y="26518"/>
                </a:lnTo>
                <a:lnTo>
                  <a:pt x="269252" y="14839"/>
                </a:lnTo>
                <a:close/>
              </a:path>
              <a:path w="289560" h="214375">
                <a:moveTo>
                  <a:pt x="288565" y="2285"/>
                </a:moveTo>
                <a:lnTo>
                  <a:pt x="275590" y="2285"/>
                </a:lnTo>
                <a:lnTo>
                  <a:pt x="283210" y="12572"/>
                </a:lnTo>
                <a:lnTo>
                  <a:pt x="264165" y="26518"/>
                </a:lnTo>
                <a:lnTo>
                  <a:pt x="238379" y="85724"/>
                </a:lnTo>
                <a:lnTo>
                  <a:pt x="236982" y="89026"/>
                </a:lnTo>
                <a:lnTo>
                  <a:pt x="238379" y="92709"/>
                </a:lnTo>
                <a:lnTo>
                  <a:pt x="241681" y="94106"/>
                </a:lnTo>
                <a:lnTo>
                  <a:pt x="244856" y="95503"/>
                </a:lnTo>
                <a:lnTo>
                  <a:pt x="248539" y="94106"/>
                </a:lnTo>
                <a:lnTo>
                  <a:pt x="250063" y="90804"/>
                </a:lnTo>
                <a:lnTo>
                  <a:pt x="288565" y="2285"/>
                </a:lnTo>
                <a:close/>
              </a:path>
              <a:path w="289560" h="214375">
                <a:moveTo>
                  <a:pt x="277565" y="4952"/>
                </a:moveTo>
                <a:lnTo>
                  <a:pt x="273558" y="4952"/>
                </a:lnTo>
                <a:lnTo>
                  <a:pt x="280035" y="13715"/>
                </a:lnTo>
                <a:lnTo>
                  <a:pt x="269252" y="14839"/>
                </a:lnTo>
                <a:lnTo>
                  <a:pt x="264165" y="26518"/>
                </a:lnTo>
                <a:lnTo>
                  <a:pt x="283210" y="12572"/>
                </a:lnTo>
                <a:lnTo>
                  <a:pt x="277565" y="4952"/>
                </a:lnTo>
                <a:close/>
              </a:path>
              <a:path w="289560" h="214375">
                <a:moveTo>
                  <a:pt x="289560" y="0"/>
                </a:moveTo>
                <a:lnTo>
                  <a:pt x="187452" y="10667"/>
                </a:lnTo>
                <a:lnTo>
                  <a:pt x="185039" y="13715"/>
                </a:lnTo>
                <a:lnTo>
                  <a:pt x="185293" y="17271"/>
                </a:lnTo>
                <a:lnTo>
                  <a:pt x="185674" y="20700"/>
                </a:lnTo>
                <a:lnTo>
                  <a:pt x="188849" y="23240"/>
                </a:lnTo>
                <a:lnTo>
                  <a:pt x="256653" y="16152"/>
                </a:lnTo>
                <a:lnTo>
                  <a:pt x="275590" y="2285"/>
                </a:lnTo>
                <a:lnTo>
                  <a:pt x="288565" y="2285"/>
                </a:lnTo>
                <a:lnTo>
                  <a:pt x="289560" y="0"/>
                </a:lnTo>
                <a:close/>
              </a:path>
              <a:path w="289560" h="214375">
                <a:moveTo>
                  <a:pt x="275590" y="2285"/>
                </a:moveTo>
                <a:lnTo>
                  <a:pt x="256653" y="16152"/>
                </a:lnTo>
                <a:lnTo>
                  <a:pt x="269252" y="14839"/>
                </a:lnTo>
                <a:lnTo>
                  <a:pt x="273558" y="4952"/>
                </a:lnTo>
                <a:lnTo>
                  <a:pt x="277565" y="4952"/>
                </a:lnTo>
                <a:lnTo>
                  <a:pt x="275590" y="2285"/>
                </a:lnTo>
                <a:close/>
              </a:path>
              <a:path w="289560" h="214375">
                <a:moveTo>
                  <a:pt x="273558" y="4952"/>
                </a:moveTo>
                <a:lnTo>
                  <a:pt x="269252" y="14839"/>
                </a:lnTo>
                <a:lnTo>
                  <a:pt x="280035" y="13715"/>
                </a:lnTo>
                <a:lnTo>
                  <a:pt x="273558" y="4952"/>
                </a:lnTo>
                <a:close/>
              </a:path>
            </a:pathLst>
          </a:custGeom>
          <a:solidFill>
            <a:srgbClr val="000000"/>
          </a:solidFill>
        </p:spPr>
        <p:txBody>
          <a:bodyPr wrap="square" lIns="0" tIns="0" rIns="0" bIns="0" rtlCol="0">
            <a:noAutofit/>
          </a:bodyPr>
          <a:lstStyle/>
          <a:p>
            <a:endParaRPr/>
          </a:p>
        </p:txBody>
      </p:sp>
      <p:sp>
        <p:nvSpPr>
          <p:cNvPr id="46" name="object 46"/>
          <p:cNvSpPr/>
          <p:nvPr/>
        </p:nvSpPr>
        <p:spPr>
          <a:xfrm>
            <a:off x="5667755" y="1168908"/>
            <a:ext cx="1918716" cy="1962912"/>
          </a:xfrm>
          <a:prstGeom prst="rect">
            <a:avLst/>
          </a:prstGeom>
          <a:blipFill>
            <a:blip r:embed="rId21" cstate="print"/>
            <a:stretch>
              <a:fillRect/>
            </a:stretch>
          </a:blipFill>
        </p:spPr>
        <p:txBody>
          <a:bodyPr wrap="square" lIns="0" tIns="0" rIns="0" bIns="0" rtlCol="0">
            <a:noAutofit/>
          </a:bodyPr>
          <a:lstStyle/>
          <a:p>
            <a:endParaRPr/>
          </a:p>
        </p:txBody>
      </p:sp>
      <p:sp>
        <p:nvSpPr>
          <p:cNvPr id="47" name="object 47"/>
          <p:cNvSpPr/>
          <p:nvPr/>
        </p:nvSpPr>
        <p:spPr>
          <a:xfrm>
            <a:off x="5675376" y="556259"/>
            <a:ext cx="1903476" cy="1949196"/>
          </a:xfrm>
          <a:prstGeom prst="rect">
            <a:avLst/>
          </a:prstGeom>
          <a:blipFill>
            <a:blip r:embed="rId22" cstate="print"/>
            <a:stretch>
              <a:fillRect/>
            </a:stretch>
          </a:blipFill>
        </p:spPr>
        <p:txBody>
          <a:bodyPr wrap="square" lIns="0" tIns="0" rIns="0" bIns="0" rtlCol="0">
            <a:noAutofit/>
          </a:bodyPr>
          <a:lstStyle/>
          <a:p>
            <a:endParaRPr/>
          </a:p>
        </p:txBody>
      </p:sp>
      <p:sp>
        <p:nvSpPr>
          <p:cNvPr id="48" name="object 48"/>
          <p:cNvSpPr/>
          <p:nvPr/>
        </p:nvSpPr>
        <p:spPr>
          <a:xfrm>
            <a:off x="6144767" y="617219"/>
            <a:ext cx="1424939" cy="1467612"/>
          </a:xfrm>
          <a:prstGeom prst="rect">
            <a:avLst/>
          </a:prstGeom>
          <a:blipFill>
            <a:blip r:embed="rId23" cstate="print"/>
            <a:stretch>
              <a:fillRect/>
            </a:stretch>
          </a:blipFill>
        </p:spPr>
        <p:txBody>
          <a:bodyPr wrap="square" lIns="0" tIns="0" rIns="0" bIns="0" rtlCol="0">
            <a:noAutofit/>
          </a:bodyPr>
          <a:lstStyle/>
          <a:p>
            <a:endParaRPr/>
          </a:p>
        </p:txBody>
      </p:sp>
      <p:sp>
        <p:nvSpPr>
          <p:cNvPr id="49" name="object 49"/>
          <p:cNvSpPr/>
          <p:nvPr/>
        </p:nvSpPr>
        <p:spPr>
          <a:xfrm>
            <a:off x="6412991" y="885444"/>
            <a:ext cx="888491" cy="931163"/>
          </a:xfrm>
          <a:prstGeom prst="rect">
            <a:avLst/>
          </a:prstGeom>
          <a:blipFill>
            <a:blip r:embed="rId24" cstate="print"/>
            <a:stretch>
              <a:fillRect/>
            </a:stretch>
          </a:blipFill>
        </p:spPr>
        <p:txBody>
          <a:bodyPr wrap="square" lIns="0" tIns="0" rIns="0" bIns="0" rtlCol="0">
            <a:noAutofit/>
          </a:bodyPr>
          <a:lstStyle/>
          <a:p>
            <a:endParaRPr/>
          </a:p>
        </p:txBody>
      </p:sp>
      <p:sp>
        <p:nvSpPr>
          <p:cNvPr id="50" name="object 50"/>
          <p:cNvSpPr/>
          <p:nvPr/>
        </p:nvSpPr>
        <p:spPr>
          <a:xfrm>
            <a:off x="5728715" y="536448"/>
            <a:ext cx="656843" cy="565403"/>
          </a:xfrm>
          <a:prstGeom prst="rect">
            <a:avLst/>
          </a:prstGeom>
          <a:blipFill>
            <a:blip r:embed="rId20" cstate="print"/>
            <a:stretch>
              <a:fillRect/>
            </a:stretch>
          </a:blipFill>
        </p:spPr>
        <p:txBody>
          <a:bodyPr wrap="square" lIns="0" tIns="0" rIns="0" bIns="0" rtlCol="0">
            <a:noAutofit/>
          </a:bodyPr>
          <a:lstStyle/>
          <a:p>
            <a:endParaRPr/>
          </a:p>
        </p:txBody>
      </p:sp>
      <p:sp>
        <p:nvSpPr>
          <p:cNvPr id="51" name="object 51"/>
          <p:cNvSpPr/>
          <p:nvPr/>
        </p:nvSpPr>
        <p:spPr>
          <a:xfrm>
            <a:off x="6267703" y="1101852"/>
            <a:ext cx="163322" cy="289306"/>
          </a:xfrm>
          <a:custGeom>
            <a:avLst/>
            <a:gdLst/>
            <a:ahLst/>
            <a:cxnLst/>
            <a:rect l="l" t="t" r="r" b="b"/>
            <a:pathLst>
              <a:path w="163322" h="289306">
                <a:moveTo>
                  <a:pt x="15498" y="22181"/>
                </a:moveTo>
                <a:lnTo>
                  <a:pt x="15062" y="34756"/>
                </a:lnTo>
                <a:lnTo>
                  <a:pt x="152146" y="289306"/>
                </a:lnTo>
                <a:lnTo>
                  <a:pt x="163322" y="283337"/>
                </a:lnTo>
                <a:lnTo>
                  <a:pt x="26302" y="28788"/>
                </a:lnTo>
                <a:lnTo>
                  <a:pt x="15498" y="22181"/>
                </a:lnTo>
                <a:close/>
              </a:path>
              <a:path w="163322" h="289306">
                <a:moveTo>
                  <a:pt x="3556" y="0"/>
                </a:moveTo>
                <a:lnTo>
                  <a:pt x="0" y="102489"/>
                </a:lnTo>
                <a:lnTo>
                  <a:pt x="2794" y="105410"/>
                </a:lnTo>
                <a:lnTo>
                  <a:pt x="9779" y="105664"/>
                </a:lnTo>
                <a:lnTo>
                  <a:pt x="12700" y="102997"/>
                </a:lnTo>
                <a:lnTo>
                  <a:pt x="15062" y="34756"/>
                </a:lnTo>
                <a:lnTo>
                  <a:pt x="3937" y="14097"/>
                </a:lnTo>
                <a:lnTo>
                  <a:pt x="15113" y="8001"/>
                </a:lnTo>
                <a:lnTo>
                  <a:pt x="16650" y="8001"/>
                </a:lnTo>
                <a:lnTo>
                  <a:pt x="3556" y="0"/>
                </a:lnTo>
                <a:close/>
              </a:path>
              <a:path w="163322" h="289306">
                <a:moveTo>
                  <a:pt x="16650" y="8001"/>
                </a:moveTo>
                <a:lnTo>
                  <a:pt x="15113" y="8001"/>
                </a:lnTo>
                <a:lnTo>
                  <a:pt x="26302" y="28788"/>
                </a:lnTo>
                <a:lnTo>
                  <a:pt x="81407" y="62484"/>
                </a:lnTo>
                <a:lnTo>
                  <a:pt x="84455" y="64389"/>
                </a:lnTo>
                <a:lnTo>
                  <a:pt x="88392" y="63373"/>
                </a:lnTo>
                <a:lnTo>
                  <a:pt x="90170" y="60452"/>
                </a:lnTo>
                <a:lnTo>
                  <a:pt x="92075" y="57404"/>
                </a:lnTo>
                <a:lnTo>
                  <a:pt x="91059" y="53467"/>
                </a:lnTo>
                <a:lnTo>
                  <a:pt x="16650" y="8001"/>
                </a:lnTo>
                <a:close/>
              </a:path>
              <a:path w="163322" h="289306">
                <a:moveTo>
                  <a:pt x="15113" y="8001"/>
                </a:moveTo>
                <a:lnTo>
                  <a:pt x="3937" y="14097"/>
                </a:lnTo>
                <a:lnTo>
                  <a:pt x="15062" y="34756"/>
                </a:lnTo>
                <a:lnTo>
                  <a:pt x="15498" y="22181"/>
                </a:lnTo>
                <a:lnTo>
                  <a:pt x="6223" y="16510"/>
                </a:lnTo>
                <a:lnTo>
                  <a:pt x="15875" y="11303"/>
                </a:lnTo>
                <a:lnTo>
                  <a:pt x="16890" y="11303"/>
                </a:lnTo>
                <a:lnTo>
                  <a:pt x="15113" y="8001"/>
                </a:lnTo>
                <a:close/>
              </a:path>
              <a:path w="163322" h="289306">
                <a:moveTo>
                  <a:pt x="16890" y="11303"/>
                </a:moveTo>
                <a:lnTo>
                  <a:pt x="15875" y="11303"/>
                </a:lnTo>
                <a:lnTo>
                  <a:pt x="15498" y="22181"/>
                </a:lnTo>
                <a:lnTo>
                  <a:pt x="26302" y="28788"/>
                </a:lnTo>
                <a:lnTo>
                  <a:pt x="16890" y="11303"/>
                </a:lnTo>
                <a:close/>
              </a:path>
              <a:path w="163322" h="289306">
                <a:moveTo>
                  <a:pt x="15875" y="11303"/>
                </a:moveTo>
                <a:lnTo>
                  <a:pt x="6223" y="16510"/>
                </a:lnTo>
                <a:lnTo>
                  <a:pt x="15498" y="22181"/>
                </a:lnTo>
                <a:lnTo>
                  <a:pt x="15875" y="11303"/>
                </a:lnTo>
                <a:close/>
              </a:path>
            </a:pathLst>
          </a:custGeom>
          <a:solidFill>
            <a:srgbClr val="000000"/>
          </a:solidFill>
        </p:spPr>
        <p:txBody>
          <a:bodyPr wrap="square" lIns="0" tIns="0" rIns="0" bIns="0" rtlCol="0">
            <a:noAutofit/>
          </a:bodyPr>
          <a:lstStyle/>
          <a:p>
            <a:endParaRPr/>
          </a:p>
        </p:txBody>
      </p:sp>
      <p:sp>
        <p:nvSpPr>
          <p:cNvPr id="52" name="object 52"/>
          <p:cNvSpPr/>
          <p:nvPr/>
        </p:nvSpPr>
        <p:spPr>
          <a:xfrm>
            <a:off x="5260847" y="1185672"/>
            <a:ext cx="1342644" cy="1377696"/>
          </a:xfrm>
          <a:prstGeom prst="rect">
            <a:avLst/>
          </a:prstGeom>
          <a:blipFill>
            <a:blip r:embed="rId25" cstate="print"/>
            <a:stretch>
              <a:fillRect/>
            </a:stretch>
          </a:blipFill>
        </p:spPr>
        <p:txBody>
          <a:bodyPr wrap="square" lIns="0" tIns="0" rIns="0" bIns="0" rtlCol="0">
            <a:noAutofit/>
          </a:bodyPr>
          <a:lstStyle/>
          <a:p>
            <a:endParaRPr/>
          </a:p>
        </p:txBody>
      </p:sp>
      <p:sp>
        <p:nvSpPr>
          <p:cNvPr id="53" name="object 53"/>
          <p:cNvSpPr/>
          <p:nvPr/>
        </p:nvSpPr>
        <p:spPr>
          <a:xfrm>
            <a:off x="5570220" y="1496567"/>
            <a:ext cx="723900" cy="755903"/>
          </a:xfrm>
          <a:prstGeom prst="rect">
            <a:avLst/>
          </a:prstGeom>
          <a:blipFill>
            <a:blip r:embed="rId26" cstate="print"/>
            <a:stretch>
              <a:fillRect/>
            </a:stretch>
          </a:blipFill>
        </p:spPr>
        <p:txBody>
          <a:bodyPr wrap="square" lIns="0" tIns="0" rIns="0" bIns="0" rtlCol="0">
            <a:noAutofit/>
          </a:bodyPr>
          <a:lstStyle/>
          <a:p>
            <a:endParaRPr/>
          </a:p>
        </p:txBody>
      </p:sp>
      <p:sp>
        <p:nvSpPr>
          <p:cNvPr id="54" name="object 54"/>
          <p:cNvSpPr/>
          <p:nvPr/>
        </p:nvSpPr>
        <p:spPr>
          <a:xfrm>
            <a:off x="5565647" y="1491996"/>
            <a:ext cx="733044" cy="765048"/>
          </a:xfrm>
          <a:custGeom>
            <a:avLst/>
            <a:gdLst/>
            <a:ahLst/>
            <a:cxnLst/>
            <a:rect l="l" t="t" r="r" b="b"/>
            <a:pathLst>
              <a:path w="733044" h="765048">
                <a:moveTo>
                  <a:pt x="0" y="765048"/>
                </a:moveTo>
                <a:lnTo>
                  <a:pt x="733044" y="765048"/>
                </a:lnTo>
                <a:lnTo>
                  <a:pt x="733044" y="0"/>
                </a:lnTo>
                <a:lnTo>
                  <a:pt x="0" y="0"/>
                </a:lnTo>
                <a:lnTo>
                  <a:pt x="0" y="765048"/>
                </a:lnTo>
                <a:close/>
              </a:path>
            </a:pathLst>
          </a:custGeom>
          <a:ln w="9144">
            <a:solidFill>
              <a:srgbClr val="BEBEBE"/>
            </a:solidFill>
          </a:ln>
        </p:spPr>
        <p:txBody>
          <a:bodyPr wrap="square" lIns="0" tIns="0" rIns="0" bIns="0" rtlCol="0">
            <a:noAutofit/>
          </a:bodyPr>
          <a:lstStyle/>
          <a:p>
            <a:endParaRPr/>
          </a:p>
        </p:txBody>
      </p:sp>
      <p:sp>
        <p:nvSpPr>
          <p:cNvPr id="55" name="object 55"/>
          <p:cNvSpPr/>
          <p:nvPr/>
        </p:nvSpPr>
        <p:spPr>
          <a:xfrm>
            <a:off x="7126223" y="1293875"/>
            <a:ext cx="1650492" cy="1354836"/>
          </a:xfrm>
          <a:prstGeom prst="rect">
            <a:avLst/>
          </a:prstGeom>
          <a:blipFill>
            <a:blip r:embed="rId27" cstate="print"/>
            <a:stretch>
              <a:fillRect/>
            </a:stretch>
          </a:blipFill>
        </p:spPr>
        <p:txBody>
          <a:bodyPr wrap="square" lIns="0" tIns="0" rIns="0" bIns="0" rtlCol="0">
            <a:noAutofit/>
          </a:bodyPr>
          <a:lstStyle/>
          <a:p>
            <a:endParaRPr/>
          </a:p>
        </p:txBody>
      </p:sp>
      <p:sp>
        <p:nvSpPr>
          <p:cNvPr id="56" name="object 56"/>
          <p:cNvSpPr/>
          <p:nvPr/>
        </p:nvSpPr>
        <p:spPr>
          <a:xfrm>
            <a:off x="7443216" y="1603247"/>
            <a:ext cx="1016507" cy="736091"/>
          </a:xfrm>
          <a:prstGeom prst="rect">
            <a:avLst/>
          </a:prstGeom>
          <a:blipFill>
            <a:blip r:embed="rId28" cstate="print"/>
            <a:stretch>
              <a:fillRect/>
            </a:stretch>
          </a:blipFill>
        </p:spPr>
        <p:txBody>
          <a:bodyPr wrap="square" lIns="0" tIns="0" rIns="0" bIns="0" rtlCol="0">
            <a:noAutofit/>
          </a:bodyPr>
          <a:lstStyle/>
          <a:p>
            <a:endParaRPr/>
          </a:p>
        </p:txBody>
      </p:sp>
      <p:sp>
        <p:nvSpPr>
          <p:cNvPr id="57" name="object 57"/>
          <p:cNvSpPr/>
          <p:nvPr/>
        </p:nvSpPr>
        <p:spPr>
          <a:xfrm>
            <a:off x="7438643" y="1598675"/>
            <a:ext cx="1025651" cy="745236"/>
          </a:xfrm>
          <a:custGeom>
            <a:avLst/>
            <a:gdLst/>
            <a:ahLst/>
            <a:cxnLst/>
            <a:rect l="l" t="t" r="r" b="b"/>
            <a:pathLst>
              <a:path w="1025651" h="745236">
                <a:moveTo>
                  <a:pt x="0" y="745236"/>
                </a:moveTo>
                <a:lnTo>
                  <a:pt x="1025651" y="745236"/>
                </a:lnTo>
                <a:lnTo>
                  <a:pt x="1025651" y="0"/>
                </a:lnTo>
                <a:lnTo>
                  <a:pt x="0" y="0"/>
                </a:lnTo>
                <a:lnTo>
                  <a:pt x="0" y="745236"/>
                </a:lnTo>
                <a:close/>
              </a:path>
            </a:pathLst>
          </a:custGeom>
          <a:ln w="9144">
            <a:solidFill>
              <a:srgbClr val="BEBEBE"/>
            </a:solidFill>
          </a:ln>
        </p:spPr>
        <p:txBody>
          <a:bodyPr wrap="square" lIns="0" tIns="0" rIns="0" bIns="0" rtlCol="0">
            <a:noAutofit/>
          </a:bodyPr>
          <a:lstStyle/>
          <a:p>
            <a:endParaRPr/>
          </a:p>
        </p:txBody>
      </p:sp>
      <p:sp>
        <p:nvSpPr>
          <p:cNvPr id="58" name="object 58"/>
          <p:cNvSpPr/>
          <p:nvPr/>
        </p:nvSpPr>
        <p:spPr>
          <a:xfrm>
            <a:off x="723137" y="4213859"/>
            <a:ext cx="1112774" cy="86868"/>
          </a:xfrm>
          <a:custGeom>
            <a:avLst/>
            <a:gdLst/>
            <a:ahLst/>
            <a:cxnLst/>
            <a:rect l="l" t="t" r="r" b="b"/>
            <a:pathLst>
              <a:path w="1112774" h="86868">
                <a:moveTo>
                  <a:pt x="1025906" y="0"/>
                </a:moveTo>
                <a:lnTo>
                  <a:pt x="1025906" y="86868"/>
                </a:lnTo>
                <a:lnTo>
                  <a:pt x="1083818" y="57912"/>
                </a:lnTo>
                <a:lnTo>
                  <a:pt x="1040384" y="57912"/>
                </a:lnTo>
                <a:lnTo>
                  <a:pt x="1040384" y="28956"/>
                </a:lnTo>
                <a:lnTo>
                  <a:pt x="1083818" y="28956"/>
                </a:lnTo>
                <a:lnTo>
                  <a:pt x="1025906" y="0"/>
                </a:lnTo>
                <a:close/>
              </a:path>
              <a:path w="1112774" h="86868">
                <a:moveTo>
                  <a:pt x="1025906" y="28956"/>
                </a:moveTo>
                <a:lnTo>
                  <a:pt x="0" y="28956"/>
                </a:lnTo>
                <a:lnTo>
                  <a:pt x="0" y="57912"/>
                </a:lnTo>
                <a:lnTo>
                  <a:pt x="1025906" y="57912"/>
                </a:lnTo>
                <a:lnTo>
                  <a:pt x="1025906" y="28956"/>
                </a:lnTo>
                <a:close/>
              </a:path>
              <a:path w="1112774" h="86868">
                <a:moveTo>
                  <a:pt x="1083818" y="28956"/>
                </a:moveTo>
                <a:lnTo>
                  <a:pt x="1040384" y="28956"/>
                </a:lnTo>
                <a:lnTo>
                  <a:pt x="1040384" y="57912"/>
                </a:lnTo>
                <a:lnTo>
                  <a:pt x="1083818" y="57912"/>
                </a:lnTo>
                <a:lnTo>
                  <a:pt x="1112774" y="43434"/>
                </a:lnTo>
                <a:lnTo>
                  <a:pt x="1083818" y="28956"/>
                </a:lnTo>
                <a:close/>
              </a:path>
            </a:pathLst>
          </a:custGeom>
          <a:solidFill>
            <a:srgbClr val="000000"/>
          </a:solidFill>
        </p:spPr>
        <p:txBody>
          <a:bodyPr wrap="square" lIns="0" tIns="0" rIns="0" bIns="0" rtlCol="0">
            <a:noAutofit/>
          </a:bodyPr>
          <a:lstStyle/>
          <a:p>
            <a:endParaRPr/>
          </a:p>
        </p:txBody>
      </p:sp>
      <p:sp>
        <p:nvSpPr>
          <p:cNvPr id="59" name="object 59"/>
          <p:cNvSpPr txBox="1"/>
          <p:nvPr/>
        </p:nvSpPr>
        <p:spPr>
          <a:xfrm>
            <a:off x="896823" y="3740404"/>
            <a:ext cx="739140" cy="436245"/>
          </a:xfrm>
          <a:prstGeom prst="rect">
            <a:avLst/>
          </a:prstGeom>
        </p:spPr>
        <p:txBody>
          <a:bodyPr vert="horz" wrap="square" lIns="0" tIns="0" rIns="0" bIns="0" rtlCol="0">
            <a:noAutofit/>
          </a:bodyPr>
          <a:lstStyle/>
          <a:p>
            <a:pPr marL="12700" marR="12700" indent="88265">
              <a:lnSpc>
                <a:spcPct val="100000"/>
              </a:lnSpc>
            </a:pPr>
            <a:r>
              <a:rPr sz="1400" dirty="0">
                <a:latin typeface="Arial Unicode MS"/>
                <a:cs typeface="Arial Unicode MS"/>
              </a:rPr>
              <a:t>搜索： </a:t>
            </a:r>
            <a:r>
              <a:rPr lang="en-US" altLang="zh-CN" sz="1400" dirty="0">
                <a:latin typeface="Arial Unicode MS"/>
                <a:cs typeface="Arial Unicode MS"/>
              </a:rPr>
              <a:t>UESTC</a:t>
            </a:r>
            <a:endParaRPr sz="1400" dirty="0">
              <a:latin typeface="Arial Unicode MS"/>
              <a:cs typeface="Arial Unicode MS"/>
            </a:endParaRPr>
          </a:p>
        </p:txBody>
      </p:sp>
      <p:sp>
        <p:nvSpPr>
          <p:cNvPr id="60" name="object 60"/>
          <p:cNvSpPr/>
          <p:nvPr/>
        </p:nvSpPr>
        <p:spPr>
          <a:xfrm>
            <a:off x="2989326" y="2544317"/>
            <a:ext cx="0" cy="601217"/>
          </a:xfrm>
          <a:custGeom>
            <a:avLst/>
            <a:gdLst/>
            <a:ahLst/>
            <a:cxnLst/>
            <a:rect l="l" t="t" r="r" b="b"/>
            <a:pathLst>
              <a:path h="601217">
                <a:moveTo>
                  <a:pt x="0" y="0"/>
                </a:moveTo>
                <a:lnTo>
                  <a:pt x="0" y="601218"/>
                </a:lnTo>
              </a:path>
            </a:pathLst>
          </a:custGeom>
          <a:ln w="28956">
            <a:solidFill>
              <a:srgbClr val="000000"/>
            </a:solidFill>
          </a:ln>
        </p:spPr>
        <p:txBody>
          <a:bodyPr wrap="square" lIns="0" tIns="0" rIns="0" bIns="0" rtlCol="0">
            <a:noAutofit/>
          </a:bodyPr>
          <a:lstStyle/>
          <a:p>
            <a:endParaRPr/>
          </a:p>
        </p:txBody>
      </p:sp>
      <p:sp>
        <p:nvSpPr>
          <p:cNvPr id="61" name="object 61"/>
          <p:cNvSpPr/>
          <p:nvPr/>
        </p:nvSpPr>
        <p:spPr>
          <a:xfrm>
            <a:off x="1184147" y="1449324"/>
            <a:ext cx="1260348" cy="1033272"/>
          </a:xfrm>
          <a:prstGeom prst="rect">
            <a:avLst/>
          </a:prstGeom>
          <a:blipFill>
            <a:blip r:embed="rId29" cstate="print"/>
            <a:stretch>
              <a:fillRect/>
            </a:stretch>
          </a:blipFill>
        </p:spPr>
        <p:txBody>
          <a:bodyPr wrap="square" lIns="0" tIns="0" rIns="0" bIns="0" rtlCol="0">
            <a:noAutofit/>
          </a:bodyPr>
          <a:lstStyle/>
          <a:p>
            <a:endParaRPr/>
          </a:p>
        </p:txBody>
      </p:sp>
      <p:sp>
        <p:nvSpPr>
          <p:cNvPr id="62" name="object 62"/>
          <p:cNvSpPr/>
          <p:nvPr/>
        </p:nvSpPr>
        <p:spPr>
          <a:xfrm>
            <a:off x="1260347" y="1524000"/>
            <a:ext cx="1107948" cy="883920"/>
          </a:xfrm>
          <a:prstGeom prst="rect">
            <a:avLst/>
          </a:prstGeom>
          <a:blipFill>
            <a:blip r:embed="rId30" cstate="print"/>
            <a:stretch>
              <a:fillRect/>
            </a:stretch>
          </a:blipFill>
        </p:spPr>
        <p:txBody>
          <a:bodyPr wrap="square" lIns="0" tIns="0" rIns="0" bIns="0" rtlCol="0">
            <a:noAutofit/>
          </a:bodyPr>
          <a:lstStyle/>
          <a:p>
            <a:endParaRPr/>
          </a:p>
        </p:txBody>
      </p:sp>
      <p:sp>
        <p:nvSpPr>
          <p:cNvPr id="63" name="object 63"/>
          <p:cNvSpPr/>
          <p:nvPr/>
        </p:nvSpPr>
        <p:spPr>
          <a:xfrm>
            <a:off x="2409444" y="1429511"/>
            <a:ext cx="1360932" cy="1063752"/>
          </a:xfrm>
          <a:prstGeom prst="rect">
            <a:avLst/>
          </a:prstGeom>
          <a:blipFill>
            <a:blip r:embed="rId31" cstate="print"/>
            <a:stretch>
              <a:fillRect/>
            </a:stretch>
          </a:blipFill>
        </p:spPr>
        <p:txBody>
          <a:bodyPr wrap="square" lIns="0" tIns="0" rIns="0" bIns="0" rtlCol="0">
            <a:noAutofit/>
          </a:bodyPr>
          <a:lstStyle/>
          <a:p>
            <a:endParaRPr/>
          </a:p>
        </p:txBody>
      </p:sp>
      <p:sp>
        <p:nvSpPr>
          <p:cNvPr id="64" name="object 64"/>
          <p:cNvSpPr/>
          <p:nvPr/>
        </p:nvSpPr>
        <p:spPr>
          <a:xfrm>
            <a:off x="2487167" y="1504188"/>
            <a:ext cx="1205483" cy="914400"/>
          </a:xfrm>
          <a:prstGeom prst="rect">
            <a:avLst/>
          </a:prstGeom>
          <a:blipFill>
            <a:blip r:embed="rId32" cstate="print"/>
            <a:stretch>
              <a:fillRect/>
            </a:stretch>
          </a:blipFill>
        </p:spPr>
        <p:txBody>
          <a:bodyPr wrap="square" lIns="0" tIns="0" rIns="0" bIns="0" rtlCol="0">
            <a:noAutofit/>
          </a:bodyPr>
          <a:lstStyle/>
          <a:p>
            <a:endParaRPr/>
          </a:p>
        </p:txBody>
      </p:sp>
      <p:sp>
        <p:nvSpPr>
          <p:cNvPr id="65" name="object 65"/>
          <p:cNvSpPr txBox="1"/>
          <p:nvPr/>
        </p:nvSpPr>
        <p:spPr>
          <a:xfrm>
            <a:off x="3971925" y="1785873"/>
            <a:ext cx="635000" cy="372745"/>
          </a:xfrm>
          <a:prstGeom prst="rect">
            <a:avLst/>
          </a:prstGeom>
        </p:spPr>
        <p:txBody>
          <a:bodyPr vert="horz" wrap="square" lIns="0" tIns="0" rIns="0" bIns="0" rtlCol="0">
            <a:noAutofit/>
          </a:bodyPr>
          <a:lstStyle/>
          <a:p>
            <a:pPr marL="12700">
              <a:lnSpc>
                <a:spcPct val="100000"/>
              </a:lnSpc>
            </a:pPr>
            <a:r>
              <a:rPr sz="2400" dirty="0">
                <a:latin typeface="Arial Unicode MS"/>
                <a:cs typeface="Arial Unicode MS"/>
              </a:rPr>
              <a:t>……</a:t>
            </a:r>
            <a:endParaRPr sz="2400">
              <a:latin typeface="Arial Unicode MS"/>
              <a:cs typeface="Arial Unicode MS"/>
            </a:endParaRPr>
          </a:p>
        </p:txBody>
      </p:sp>
      <p:sp>
        <p:nvSpPr>
          <p:cNvPr id="66" name="object 66"/>
          <p:cNvSpPr/>
          <p:nvPr/>
        </p:nvSpPr>
        <p:spPr>
          <a:xfrm>
            <a:off x="1279397" y="2500883"/>
            <a:ext cx="1708531" cy="86867"/>
          </a:xfrm>
          <a:custGeom>
            <a:avLst/>
            <a:gdLst/>
            <a:ahLst/>
            <a:cxnLst/>
            <a:rect l="l" t="t" r="r" b="b"/>
            <a:pathLst>
              <a:path w="1708531" h="86867">
                <a:moveTo>
                  <a:pt x="86868" y="0"/>
                </a:moveTo>
                <a:lnTo>
                  <a:pt x="0" y="43433"/>
                </a:lnTo>
                <a:lnTo>
                  <a:pt x="86868" y="86867"/>
                </a:lnTo>
                <a:lnTo>
                  <a:pt x="86868" y="57911"/>
                </a:lnTo>
                <a:lnTo>
                  <a:pt x="72389" y="57911"/>
                </a:lnTo>
                <a:lnTo>
                  <a:pt x="72389" y="28955"/>
                </a:lnTo>
                <a:lnTo>
                  <a:pt x="86868" y="28955"/>
                </a:lnTo>
                <a:lnTo>
                  <a:pt x="86868" y="0"/>
                </a:lnTo>
                <a:close/>
              </a:path>
              <a:path w="1708531" h="86867">
                <a:moveTo>
                  <a:pt x="86868" y="28955"/>
                </a:moveTo>
                <a:lnTo>
                  <a:pt x="72389" y="28955"/>
                </a:lnTo>
                <a:lnTo>
                  <a:pt x="72389" y="57911"/>
                </a:lnTo>
                <a:lnTo>
                  <a:pt x="86868" y="57911"/>
                </a:lnTo>
                <a:lnTo>
                  <a:pt x="86868" y="28955"/>
                </a:lnTo>
                <a:close/>
              </a:path>
              <a:path w="1708531" h="86867">
                <a:moveTo>
                  <a:pt x="1708531" y="28955"/>
                </a:moveTo>
                <a:lnTo>
                  <a:pt x="86868" y="28955"/>
                </a:lnTo>
                <a:lnTo>
                  <a:pt x="86868" y="57911"/>
                </a:lnTo>
                <a:lnTo>
                  <a:pt x="1708531" y="57911"/>
                </a:lnTo>
                <a:lnTo>
                  <a:pt x="1708531" y="28955"/>
                </a:lnTo>
                <a:close/>
              </a:path>
            </a:pathLst>
          </a:custGeom>
          <a:solidFill>
            <a:srgbClr val="000000"/>
          </a:solidFill>
        </p:spPr>
        <p:txBody>
          <a:bodyPr wrap="square" lIns="0" tIns="0" rIns="0" bIns="0" rtlCol="0">
            <a:noAutofit/>
          </a:bodyPr>
          <a:lstStyle/>
          <a:p>
            <a:endParaRPr/>
          </a:p>
        </p:txBody>
      </p:sp>
      <p:sp>
        <p:nvSpPr>
          <p:cNvPr id="67" name="object 67"/>
          <p:cNvSpPr/>
          <p:nvPr/>
        </p:nvSpPr>
        <p:spPr>
          <a:xfrm>
            <a:off x="1872742" y="4262882"/>
            <a:ext cx="2245360" cy="447675"/>
          </a:xfrm>
          <a:custGeom>
            <a:avLst/>
            <a:gdLst/>
            <a:ahLst/>
            <a:cxnLst/>
            <a:rect l="l" t="t" r="r" b="b"/>
            <a:pathLst>
              <a:path w="2245359" h="447675">
                <a:moveTo>
                  <a:pt x="5080" y="0"/>
                </a:moveTo>
                <a:lnTo>
                  <a:pt x="0" y="28448"/>
                </a:lnTo>
                <a:lnTo>
                  <a:pt x="113919" y="49149"/>
                </a:lnTo>
                <a:lnTo>
                  <a:pt x="119126" y="20574"/>
                </a:lnTo>
                <a:lnTo>
                  <a:pt x="5080" y="0"/>
                </a:lnTo>
                <a:close/>
              </a:path>
              <a:path w="2245359" h="447675">
                <a:moveTo>
                  <a:pt x="204597" y="36068"/>
                </a:moveTo>
                <a:lnTo>
                  <a:pt x="199390" y="64643"/>
                </a:lnTo>
                <a:lnTo>
                  <a:pt x="313436" y="85217"/>
                </a:lnTo>
                <a:lnTo>
                  <a:pt x="318516" y="56769"/>
                </a:lnTo>
                <a:lnTo>
                  <a:pt x="204597" y="36068"/>
                </a:lnTo>
                <a:close/>
              </a:path>
              <a:path w="2245359" h="447675">
                <a:moveTo>
                  <a:pt x="403987" y="72263"/>
                </a:moveTo>
                <a:lnTo>
                  <a:pt x="398907" y="100711"/>
                </a:lnTo>
                <a:lnTo>
                  <a:pt x="512826" y="121412"/>
                </a:lnTo>
                <a:lnTo>
                  <a:pt x="518033" y="92837"/>
                </a:lnTo>
                <a:lnTo>
                  <a:pt x="403987" y="72263"/>
                </a:lnTo>
                <a:close/>
              </a:path>
              <a:path w="2245359" h="447675">
                <a:moveTo>
                  <a:pt x="603504" y="108331"/>
                </a:moveTo>
                <a:lnTo>
                  <a:pt x="598297" y="136779"/>
                </a:lnTo>
                <a:lnTo>
                  <a:pt x="712216" y="157480"/>
                </a:lnTo>
                <a:lnTo>
                  <a:pt x="717423" y="129032"/>
                </a:lnTo>
                <a:lnTo>
                  <a:pt x="603504" y="108331"/>
                </a:lnTo>
                <a:close/>
              </a:path>
              <a:path w="2245359" h="447675">
                <a:moveTo>
                  <a:pt x="802894" y="144399"/>
                </a:moveTo>
                <a:lnTo>
                  <a:pt x="797687" y="172974"/>
                </a:lnTo>
                <a:lnTo>
                  <a:pt x="911733" y="193548"/>
                </a:lnTo>
                <a:lnTo>
                  <a:pt x="916940" y="165100"/>
                </a:lnTo>
                <a:lnTo>
                  <a:pt x="802894" y="144399"/>
                </a:lnTo>
                <a:close/>
              </a:path>
              <a:path w="2245359" h="447675">
                <a:moveTo>
                  <a:pt x="1002411" y="180594"/>
                </a:moveTo>
                <a:lnTo>
                  <a:pt x="997204" y="209042"/>
                </a:lnTo>
                <a:lnTo>
                  <a:pt x="1111123" y="229743"/>
                </a:lnTo>
                <a:lnTo>
                  <a:pt x="1116330" y="201168"/>
                </a:lnTo>
                <a:lnTo>
                  <a:pt x="1002411" y="180594"/>
                </a:lnTo>
                <a:close/>
              </a:path>
              <a:path w="2245359" h="447675">
                <a:moveTo>
                  <a:pt x="1201801" y="216662"/>
                </a:moveTo>
                <a:lnTo>
                  <a:pt x="1196594" y="245237"/>
                </a:lnTo>
                <a:lnTo>
                  <a:pt x="1310640" y="265811"/>
                </a:lnTo>
                <a:lnTo>
                  <a:pt x="1315720" y="237363"/>
                </a:lnTo>
                <a:lnTo>
                  <a:pt x="1201801" y="216662"/>
                </a:lnTo>
                <a:close/>
              </a:path>
              <a:path w="2245359" h="447675">
                <a:moveTo>
                  <a:pt x="1401191" y="252857"/>
                </a:moveTo>
                <a:lnTo>
                  <a:pt x="1396111" y="281305"/>
                </a:lnTo>
                <a:lnTo>
                  <a:pt x="1510030" y="302006"/>
                </a:lnTo>
                <a:lnTo>
                  <a:pt x="1515237" y="273431"/>
                </a:lnTo>
                <a:lnTo>
                  <a:pt x="1401191" y="252857"/>
                </a:lnTo>
                <a:close/>
              </a:path>
              <a:path w="2245359" h="447675">
                <a:moveTo>
                  <a:pt x="1600708" y="288925"/>
                </a:moveTo>
                <a:lnTo>
                  <a:pt x="1595501" y="317373"/>
                </a:lnTo>
                <a:lnTo>
                  <a:pt x="1709547" y="338074"/>
                </a:lnTo>
                <a:lnTo>
                  <a:pt x="1714627" y="309626"/>
                </a:lnTo>
                <a:lnTo>
                  <a:pt x="1600708" y="288925"/>
                </a:lnTo>
                <a:close/>
              </a:path>
              <a:path w="2245359" h="447675">
                <a:moveTo>
                  <a:pt x="1800098" y="325120"/>
                </a:moveTo>
                <a:lnTo>
                  <a:pt x="1795018" y="353568"/>
                </a:lnTo>
                <a:lnTo>
                  <a:pt x="1908937" y="374142"/>
                </a:lnTo>
                <a:lnTo>
                  <a:pt x="1914144" y="345694"/>
                </a:lnTo>
                <a:lnTo>
                  <a:pt x="1800098" y="325120"/>
                </a:lnTo>
                <a:close/>
              </a:path>
              <a:path w="2245359" h="447675">
                <a:moveTo>
                  <a:pt x="1999615" y="361188"/>
                </a:moveTo>
                <a:lnTo>
                  <a:pt x="1994408" y="389636"/>
                </a:lnTo>
                <a:lnTo>
                  <a:pt x="2108454" y="410337"/>
                </a:lnTo>
                <a:lnTo>
                  <a:pt x="2113534" y="381762"/>
                </a:lnTo>
                <a:lnTo>
                  <a:pt x="1999615" y="361188"/>
                </a:lnTo>
                <a:close/>
              </a:path>
              <a:path w="2245359" h="447675">
                <a:moveTo>
                  <a:pt x="2167636" y="362204"/>
                </a:moveTo>
                <a:lnTo>
                  <a:pt x="2152142" y="447675"/>
                </a:lnTo>
                <a:lnTo>
                  <a:pt x="2245360" y="420370"/>
                </a:lnTo>
                <a:lnTo>
                  <a:pt x="2167636" y="362204"/>
                </a:lnTo>
                <a:close/>
              </a:path>
            </a:pathLst>
          </a:custGeom>
          <a:solidFill>
            <a:srgbClr val="006FC0"/>
          </a:solidFill>
        </p:spPr>
        <p:txBody>
          <a:bodyPr wrap="square" lIns="0" tIns="0" rIns="0" bIns="0" rtlCol="0">
            <a:noAutofit/>
          </a:bodyPr>
          <a:lstStyle/>
          <a:p>
            <a:endParaRPr/>
          </a:p>
        </p:txBody>
      </p:sp>
      <p:sp>
        <p:nvSpPr>
          <p:cNvPr id="68" name="object 68"/>
          <p:cNvSpPr/>
          <p:nvPr/>
        </p:nvSpPr>
        <p:spPr>
          <a:xfrm>
            <a:off x="2217420" y="3922776"/>
            <a:ext cx="1385316" cy="505968"/>
          </a:xfrm>
          <a:prstGeom prst="rect">
            <a:avLst/>
          </a:prstGeom>
          <a:blipFill>
            <a:blip r:embed="rId33" cstate="print"/>
            <a:stretch>
              <a:fillRect/>
            </a:stretch>
          </a:blipFill>
        </p:spPr>
        <p:txBody>
          <a:bodyPr wrap="square" lIns="0" tIns="0" rIns="0" bIns="0" rtlCol="0">
            <a:noAutofit/>
          </a:bodyPr>
          <a:lstStyle/>
          <a:p>
            <a:endParaRPr/>
          </a:p>
        </p:txBody>
      </p:sp>
      <p:sp>
        <p:nvSpPr>
          <p:cNvPr id="69" name="object 69"/>
          <p:cNvSpPr/>
          <p:nvPr/>
        </p:nvSpPr>
        <p:spPr>
          <a:xfrm>
            <a:off x="2493264" y="3960876"/>
            <a:ext cx="896112" cy="315468"/>
          </a:xfrm>
          <a:prstGeom prst="rect">
            <a:avLst/>
          </a:prstGeom>
          <a:blipFill>
            <a:blip r:embed="rId34" cstate="print"/>
            <a:stretch>
              <a:fillRect/>
            </a:stretch>
          </a:blipFill>
        </p:spPr>
        <p:txBody>
          <a:bodyPr wrap="square" lIns="0" tIns="0" rIns="0" bIns="0" rtlCol="0">
            <a:noAutofit/>
          </a:bodyPr>
          <a:lstStyle/>
          <a:p>
            <a:endParaRPr/>
          </a:p>
        </p:txBody>
      </p:sp>
      <p:sp>
        <p:nvSpPr>
          <p:cNvPr id="70" name="object 70"/>
          <p:cNvSpPr/>
          <p:nvPr/>
        </p:nvSpPr>
        <p:spPr>
          <a:xfrm>
            <a:off x="2996945" y="3144773"/>
            <a:ext cx="1128776" cy="684276"/>
          </a:xfrm>
          <a:custGeom>
            <a:avLst/>
            <a:gdLst/>
            <a:ahLst/>
            <a:cxnLst/>
            <a:rect l="l" t="t" r="r" b="b"/>
            <a:pathLst>
              <a:path w="1128776" h="684276">
                <a:moveTo>
                  <a:pt x="1029461" y="599947"/>
                </a:moveTo>
                <a:lnTo>
                  <a:pt x="1014602" y="624713"/>
                </a:lnTo>
                <a:lnTo>
                  <a:pt x="1113916" y="684276"/>
                </a:lnTo>
                <a:lnTo>
                  <a:pt x="1128775" y="659383"/>
                </a:lnTo>
                <a:lnTo>
                  <a:pt x="1029461" y="599947"/>
                </a:lnTo>
                <a:close/>
              </a:path>
              <a:path w="1128776" h="684276">
                <a:moveTo>
                  <a:pt x="855598" y="495680"/>
                </a:moveTo>
                <a:lnTo>
                  <a:pt x="840739" y="520572"/>
                </a:lnTo>
                <a:lnTo>
                  <a:pt x="940053" y="580135"/>
                </a:lnTo>
                <a:lnTo>
                  <a:pt x="954912" y="555244"/>
                </a:lnTo>
                <a:lnTo>
                  <a:pt x="855598" y="495680"/>
                </a:lnTo>
                <a:close/>
              </a:path>
              <a:path w="1128776" h="684276">
                <a:moveTo>
                  <a:pt x="681735" y="391540"/>
                </a:moveTo>
                <a:lnTo>
                  <a:pt x="666876" y="416432"/>
                </a:lnTo>
                <a:lnTo>
                  <a:pt x="766190" y="475869"/>
                </a:lnTo>
                <a:lnTo>
                  <a:pt x="781049" y="451103"/>
                </a:lnTo>
                <a:lnTo>
                  <a:pt x="681735" y="391540"/>
                </a:lnTo>
                <a:close/>
              </a:path>
              <a:path w="1128776" h="684276">
                <a:moveTo>
                  <a:pt x="507872" y="287400"/>
                </a:moveTo>
                <a:lnTo>
                  <a:pt x="493013" y="312165"/>
                </a:lnTo>
                <a:lnTo>
                  <a:pt x="592327" y="371728"/>
                </a:lnTo>
                <a:lnTo>
                  <a:pt x="607186" y="346963"/>
                </a:lnTo>
                <a:lnTo>
                  <a:pt x="507872" y="287400"/>
                </a:lnTo>
                <a:close/>
              </a:path>
              <a:path w="1128776" h="684276">
                <a:moveTo>
                  <a:pt x="334009" y="183260"/>
                </a:moveTo>
                <a:lnTo>
                  <a:pt x="319150" y="208025"/>
                </a:lnTo>
                <a:lnTo>
                  <a:pt x="418464" y="267588"/>
                </a:lnTo>
                <a:lnTo>
                  <a:pt x="433323" y="242696"/>
                </a:lnTo>
                <a:lnTo>
                  <a:pt x="334009" y="183260"/>
                </a:lnTo>
                <a:close/>
              </a:path>
              <a:path w="1128776" h="684276">
                <a:moveTo>
                  <a:pt x="160146" y="78993"/>
                </a:moveTo>
                <a:lnTo>
                  <a:pt x="145160" y="103885"/>
                </a:lnTo>
                <a:lnTo>
                  <a:pt x="244601" y="163448"/>
                </a:lnTo>
                <a:lnTo>
                  <a:pt x="259460" y="138556"/>
                </a:lnTo>
                <a:lnTo>
                  <a:pt x="160146" y="78993"/>
                </a:lnTo>
                <a:close/>
              </a:path>
              <a:path w="1128776" h="684276">
                <a:moveTo>
                  <a:pt x="0" y="0"/>
                </a:moveTo>
                <a:lnTo>
                  <a:pt x="52196" y="81914"/>
                </a:lnTo>
                <a:lnTo>
                  <a:pt x="67113" y="57040"/>
                </a:lnTo>
                <a:lnTo>
                  <a:pt x="54609" y="49656"/>
                </a:lnTo>
                <a:lnTo>
                  <a:pt x="69595" y="24764"/>
                </a:lnTo>
                <a:lnTo>
                  <a:pt x="86467" y="24764"/>
                </a:lnTo>
                <a:lnTo>
                  <a:pt x="96900" y="7365"/>
                </a:lnTo>
                <a:lnTo>
                  <a:pt x="0" y="0"/>
                </a:lnTo>
                <a:close/>
              </a:path>
              <a:path w="1128776" h="684276">
                <a:moveTo>
                  <a:pt x="81986" y="32238"/>
                </a:moveTo>
                <a:lnTo>
                  <a:pt x="67113" y="57040"/>
                </a:lnTo>
                <a:lnTo>
                  <a:pt x="70738" y="59181"/>
                </a:lnTo>
                <a:lnTo>
                  <a:pt x="85597" y="34416"/>
                </a:lnTo>
                <a:lnTo>
                  <a:pt x="81986" y="32238"/>
                </a:lnTo>
                <a:close/>
              </a:path>
              <a:path w="1128776" h="684276">
                <a:moveTo>
                  <a:pt x="69595" y="24764"/>
                </a:moveTo>
                <a:lnTo>
                  <a:pt x="54609" y="49656"/>
                </a:lnTo>
                <a:lnTo>
                  <a:pt x="67113" y="57040"/>
                </a:lnTo>
                <a:lnTo>
                  <a:pt x="81986" y="32238"/>
                </a:lnTo>
                <a:lnTo>
                  <a:pt x="69595" y="24764"/>
                </a:lnTo>
                <a:close/>
              </a:path>
              <a:path w="1128776" h="684276">
                <a:moveTo>
                  <a:pt x="86467" y="24764"/>
                </a:moveTo>
                <a:lnTo>
                  <a:pt x="69595" y="24764"/>
                </a:lnTo>
                <a:lnTo>
                  <a:pt x="81986" y="32238"/>
                </a:lnTo>
                <a:lnTo>
                  <a:pt x="86467" y="24764"/>
                </a:lnTo>
                <a:close/>
              </a:path>
            </a:pathLst>
          </a:custGeom>
          <a:solidFill>
            <a:srgbClr val="006FC0"/>
          </a:solidFill>
        </p:spPr>
        <p:txBody>
          <a:bodyPr wrap="square" lIns="0" tIns="0" rIns="0" bIns="0" rtlCol="0">
            <a:noAutofit/>
          </a:bodyPr>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5" dirty="0">
                <a:latin typeface="Arial Unicode MS"/>
                <a:cs typeface="Arial Unicode MS"/>
              </a:rPr>
              <a:t>例如：自动</a:t>
            </a:r>
            <a:r>
              <a:rPr sz="2800" spc="-30" dirty="0">
                <a:latin typeface="Arial Unicode MS"/>
                <a:cs typeface="Arial Unicode MS"/>
              </a:rPr>
              <a:t>汽车</a:t>
            </a:r>
            <a:r>
              <a:rPr sz="2800" spc="-25" dirty="0">
                <a:latin typeface="Arial Unicode MS"/>
                <a:cs typeface="Arial Unicode MS"/>
              </a:rPr>
              <a:t>驾</a:t>
            </a:r>
            <a:r>
              <a:rPr sz="2800" spc="-30" dirty="0">
                <a:latin typeface="Arial Unicode MS"/>
                <a:cs typeface="Arial Unicode MS"/>
              </a:rPr>
              <a:t>驶</a:t>
            </a:r>
            <a:r>
              <a:rPr sz="2800" spc="195" dirty="0">
                <a:latin typeface="Arial Unicode MS"/>
                <a:cs typeface="Arial Unicode MS"/>
              </a:rPr>
              <a:t> </a:t>
            </a:r>
            <a:r>
              <a:rPr sz="2000" spc="10" dirty="0">
                <a:latin typeface="Arial Unicode MS"/>
                <a:cs typeface="Arial Unicode MS"/>
              </a:rPr>
              <a:t>（即</a:t>
            </a:r>
            <a:r>
              <a:rPr sz="2000" spc="0" dirty="0">
                <a:latin typeface="Arial Unicode MS"/>
                <a:cs typeface="Arial Unicode MS"/>
              </a:rPr>
              <a:t>将改变</a:t>
            </a:r>
            <a:r>
              <a:rPr sz="2000" spc="-15" dirty="0">
                <a:latin typeface="Arial Unicode MS"/>
                <a:cs typeface="Arial Unicode MS"/>
              </a:rPr>
              <a:t>人</a:t>
            </a:r>
            <a:r>
              <a:rPr sz="2000" spc="0" dirty="0">
                <a:latin typeface="Arial Unicode MS"/>
                <a:cs typeface="Arial Unicode MS"/>
              </a:rPr>
              <a:t>类生</a:t>
            </a:r>
            <a:r>
              <a:rPr sz="2000" spc="-15" dirty="0">
                <a:latin typeface="Arial Unicode MS"/>
                <a:cs typeface="Arial Unicode MS"/>
              </a:rPr>
              <a:t>活</a:t>
            </a:r>
            <a:r>
              <a:rPr lang="zh-CN" altLang="en-US" sz="2000" spc="-15" dirty="0">
                <a:latin typeface="Arial Unicode MS"/>
                <a:cs typeface="Arial Unicode MS"/>
              </a:rPr>
              <a:t>，</a:t>
            </a:r>
            <a:r>
              <a:rPr lang="en-US" altLang="zh-CN" sz="2000" spc="-15" dirty="0">
                <a:latin typeface="Arial Unicode MS"/>
                <a:cs typeface="Arial Unicode MS"/>
              </a:rPr>
              <a:t>Tesla,</a:t>
            </a:r>
            <a:r>
              <a:rPr lang="zh-CN" altLang="en-US" sz="2000" spc="-15" dirty="0">
                <a:latin typeface="Arial Unicode MS"/>
                <a:cs typeface="Arial Unicode MS"/>
              </a:rPr>
              <a:t> </a:t>
            </a:r>
            <a:r>
              <a:rPr lang="en-US" altLang="zh-CN" sz="2000" spc="-15" dirty="0">
                <a:latin typeface="Arial Unicode MS"/>
                <a:cs typeface="Arial Unicode MS"/>
              </a:rPr>
              <a:t>Google,</a:t>
            </a:r>
            <a:r>
              <a:rPr lang="zh-CN" altLang="en-US" sz="2000" spc="-15" dirty="0">
                <a:latin typeface="Arial Unicode MS"/>
                <a:cs typeface="Arial Unicode MS"/>
              </a:rPr>
              <a:t> </a:t>
            </a:r>
            <a:r>
              <a:rPr lang="en-US" altLang="zh-CN" sz="2000" spc="-15" dirty="0">
                <a:latin typeface="Arial Unicode MS"/>
                <a:cs typeface="Arial Unicode MS"/>
              </a:rPr>
              <a:t>Baidu</a:t>
            </a:r>
            <a:r>
              <a:rPr lang="mr-IN" altLang="zh-CN" sz="2000" spc="-15" dirty="0">
                <a:latin typeface="Arial Unicode MS"/>
                <a:cs typeface="Arial Unicode MS"/>
              </a:rPr>
              <a:t>…</a:t>
            </a:r>
            <a:r>
              <a:rPr sz="2000" spc="0" dirty="0">
                <a:latin typeface="Arial Unicode MS"/>
                <a:cs typeface="Arial Unicode MS"/>
              </a:rPr>
              <a:t>）</a:t>
            </a:r>
            <a:endParaRPr sz="2000" dirty="0">
              <a:latin typeface="Arial Unicode MS"/>
              <a:cs typeface="Arial Unicode MS"/>
            </a:endParaRPr>
          </a:p>
        </p:txBody>
      </p:sp>
      <p:sp>
        <p:nvSpPr>
          <p:cNvPr id="3" name="object 3"/>
          <p:cNvSpPr/>
          <p:nvPr/>
        </p:nvSpPr>
        <p:spPr>
          <a:xfrm>
            <a:off x="294131" y="3467100"/>
            <a:ext cx="3695700" cy="2772156"/>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414934" y="5937910"/>
            <a:ext cx="3133725" cy="258445"/>
          </a:xfrm>
          <a:prstGeom prst="rect">
            <a:avLst/>
          </a:prstGeom>
        </p:spPr>
        <p:txBody>
          <a:bodyPr vert="horz" wrap="square" lIns="0" tIns="0" rIns="0" bIns="0" rtlCol="0">
            <a:noAutofit/>
          </a:bodyPr>
          <a:lstStyle/>
          <a:p>
            <a:pPr marL="12700">
              <a:lnSpc>
                <a:spcPct val="100000"/>
              </a:lnSpc>
            </a:pPr>
            <a:r>
              <a:rPr sz="1600" b="1" spc="-15" dirty="0">
                <a:solidFill>
                  <a:srgbClr val="FFFFFF"/>
                </a:solidFill>
                <a:latin typeface="Comic Sans MS"/>
                <a:cs typeface="Comic Sans MS"/>
              </a:rPr>
              <a:t>D</a:t>
            </a:r>
            <a:r>
              <a:rPr sz="1600" b="1" spc="-25" dirty="0">
                <a:solidFill>
                  <a:srgbClr val="FFFFFF"/>
                </a:solidFill>
                <a:latin typeface="Comic Sans MS"/>
                <a:cs typeface="Comic Sans MS"/>
              </a:rPr>
              <a:t>A</a:t>
            </a:r>
            <a:r>
              <a:rPr sz="1600" b="1" spc="-10" dirty="0">
                <a:solidFill>
                  <a:srgbClr val="FFFFFF"/>
                </a:solidFill>
                <a:latin typeface="Comic Sans MS"/>
                <a:cs typeface="Comic Sans MS"/>
              </a:rPr>
              <a:t>RPA</a:t>
            </a:r>
            <a:r>
              <a:rPr sz="1600" b="1" spc="15" dirty="0">
                <a:solidFill>
                  <a:srgbClr val="FFFFFF"/>
                </a:solidFill>
                <a:latin typeface="Comic Sans MS"/>
                <a:cs typeface="Comic Sans MS"/>
              </a:rPr>
              <a:t> </a:t>
            </a:r>
            <a:r>
              <a:rPr sz="1600" b="1" spc="-10" dirty="0">
                <a:solidFill>
                  <a:srgbClr val="FFFFFF"/>
                </a:solidFill>
                <a:latin typeface="Comic Sans MS"/>
                <a:cs typeface="Comic Sans MS"/>
              </a:rPr>
              <a:t>Grand</a:t>
            </a:r>
            <a:r>
              <a:rPr sz="1600" b="1" spc="25" dirty="0">
                <a:solidFill>
                  <a:srgbClr val="FFFFFF"/>
                </a:solidFill>
                <a:latin typeface="Comic Sans MS"/>
                <a:cs typeface="Comic Sans MS"/>
              </a:rPr>
              <a:t> </a:t>
            </a:r>
            <a:r>
              <a:rPr sz="1600" b="1" spc="-5" dirty="0">
                <a:solidFill>
                  <a:srgbClr val="FFFFFF"/>
                </a:solidFill>
                <a:latin typeface="Comic Sans MS"/>
                <a:cs typeface="Comic Sans MS"/>
              </a:rPr>
              <a:t>C</a:t>
            </a:r>
            <a:r>
              <a:rPr sz="1600" b="1" spc="0" dirty="0">
                <a:solidFill>
                  <a:srgbClr val="FFFFFF"/>
                </a:solidFill>
                <a:latin typeface="Comic Sans MS"/>
                <a:cs typeface="Comic Sans MS"/>
              </a:rPr>
              <a:t>ha</a:t>
            </a:r>
            <a:r>
              <a:rPr sz="1600" b="1" spc="-10" dirty="0">
                <a:solidFill>
                  <a:srgbClr val="FFFFFF"/>
                </a:solidFill>
                <a:latin typeface="Comic Sans MS"/>
                <a:cs typeface="Comic Sans MS"/>
              </a:rPr>
              <a:t>ll</a:t>
            </a:r>
            <a:r>
              <a:rPr sz="1600" b="1" spc="-15" dirty="0">
                <a:solidFill>
                  <a:srgbClr val="FFFFFF"/>
                </a:solidFill>
                <a:latin typeface="Comic Sans MS"/>
                <a:cs typeface="Comic Sans MS"/>
              </a:rPr>
              <a:t>e</a:t>
            </a:r>
            <a:r>
              <a:rPr sz="1600" b="1" spc="0" dirty="0">
                <a:solidFill>
                  <a:srgbClr val="FFFFFF"/>
                </a:solidFill>
                <a:latin typeface="Comic Sans MS"/>
                <a:cs typeface="Comic Sans MS"/>
              </a:rPr>
              <a:t>n</a:t>
            </a:r>
            <a:r>
              <a:rPr sz="1600" b="1" spc="5" dirty="0">
                <a:solidFill>
                  <a:srgbClr val="FFFFFF"/>
                </a:solidFill>
                <a:latin typeface="Comic Sans MS"/>
                <a:cs typeface="Comic Sans MS"/>
              </a:rPr>
              <a:t>g</a:t>
            </a:r>
            <a:r>
              <a:rPr sz="1600" b="1" spc="-10" dirty="0">
                <a:solidFill>
                  <a:srgbClr val="FFFFFF"/>
                </a:solidFill>
                <a:latin typeface="Comic Sans MS"/>
                <a:cs typeface="Comic Sans MS"/>
              </a:rPr>
              <a:t>e</a:t>
            </a:r>
            <a:r>
              <a:rPr sz="1600" b="1" spc="35" dirty="0">
                <a:solidFill>
                  <a:srgbClr val="FFFFFF"/>
                </a:solidFill>
                <a:latin typeface="Comic Sans MS"/>
                <a:cs typeface="Comic Sans MS"/>
              </a:rPr>
              <a:t> </a:t>
            </a:r>
            <a:r>
              <a:rPr sz="1600" b="1" spc="-10" dirty="0">
                <a:solidFill>
                  <a:srgbClr val="FFFFFF"/>
                </a:solidFill>
                <a:latin typeface="Comic Sans MS"/>
                <a:cs typeface="Comic Sans MS"/>
              </a:rPr>
              <a:t>–</a:t>
            </a:r>
            <a:r>
              <a:rPr sz="1600" b="1" spc="20" dirty="0">
                <a:solidFill>
                  <a:srgbClr val="FFFFFF"/>
                </a:solidFill>
                <a:latin typeface="Comic Sans MS"/>
                <a:cs typeface="Comic Sans MS"/>
              </a:rPr>
              <a:t> </a:t>
            </a:r>
            <a:r>
              <a:rPr sz="1600" b="1" spc="-15" dirty="0">
                <a:solidFill>
                  <a:srgbClr val="FFFFFF"/>
                </a:solidFill>
                <a:latin typeface="Comic Sans MS"/>
                <a:cs typeface="Comic Sans MS"/>
              </a:rPr>
              <a:t>2004</a:t>
            </a:r>
            <a:endParaRPr sz="1600">
              <a:latin typeface="Comic Sans MS"/>
              <a:cs typeface="Comic Sans MS"/>
            </a:endParaRPr>
          </a:p>
        </p:txBody>
      </p:sp>
      <p:sp>
        <p:nvSpPr>
          <p:cNvPr id="5" name="object 5"/>
          <p:cNvSpPr/>
          <p:nvPr/>
        </p:nvSpPr>
        <p:spPr>
          <a:xfrm>
            <a:off x="4561332" y="3473196"/>
            <a:ext cx="2322575" cy="2788919"/>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txBox="1"/>
          <p:nvPr/>
        </p:nvSpPr>
        <p:spPr>
          <a:xfrm>
            <a:off x="6977253" y="4013707"/>
            <a:ext cx="1708785" cy="1672589"/>
          </a:xfrm>
          <a:prstGeom prst="rect">
            <a:avLst/>
          </a:prstGeom>
        </p:spPr>
        <p:txBody>
          <a:bodyPr vert="horz" wrap="square" lIns="0" tIns="0" rIns="0" bIns="0" rtlCol="0">
            <a:noAutofit/>
          </a:bodyPr>
          <a:lstStyle/>
          <a:p>
            <a:pPr marL="12700" marR="12700" algn="just">
              <a:lnSpc>
                <a:spcPct val="100000"/>
              </a:lnSpc>
            </a:pPr>
            <a:r>
              <a:rPr sz="2200" spc="-15" dirty="0">
                <a:latin typeface="Baoli SC"/>
                <a:cs typeface="Baoli SC"/>
              </a:rPr>
              <a:t>美国在</a:t>
            </a:r>
            <a:r>
              <a:rPr sz="2200" spc="-10" dirty="0">
                <a:latin typeface="Times New Roman"/>
                <a:cs typeface="Times New Roman"/>
              </a:rPr>
              <a:t>20</a:t>
            </a:r>
            <a:r>
              <a:rPr sz="2200" spc="-15" dirty="0">
                <a:latin typeface="Baoli SC"/>
                <a:cs typeface="Baoli SC"/>
              </a:rPr>
              <a:t>世纪</a:t>
            </a:r>
            <a:r>
              <a:rPr sz="2200" spc="0" dirty="0">
                <a:latin typeface="Baoli SC"/>
                <a:cs typeface="Baoli SC"/>
              </a:rPr>
              <a:t> </a:t>
            </a:r>
            <a:r>
              <a:rPr sz="2200" spc="-10" dirty="0">
                <a:latin typeface="Times New Roman"/>
                <a:cs typeface="Times New Roman"/>
              </a:rPr>
              <a:t>80</a:t>
            </a:r>
            <a:r>
              <a:rPr sz="2200" spc="-15" dirty="0">
                <a:latin typeface="Baoli SC"/>
                <a:cs typeface="Baoli SC"/>
              </a:rPr>
              <a:t>年代就开始</a:t>
            </a:r>
            <a:r>
              <a:rPr sz="2200" spc="0" dirty="0">
                <a:latin typeface="Baoli SC"/>
                <a:cs typeface="Baoli SC"/>
              </a:rPr>
              <a:t> </a:t>
            </a:r>
            <a:r>
              <a:rPr sz="2200" spc="-20" dirty="0">
                <a:latin typeface="Baoli SC"/>
                <a:cs typeface="Baoli SC"/>
              </a:rPr>
              <a:t>研</a:t>
            </a:r>
            <a:r>
              <a:rPr sz="2200" spc="-25" dirty="0">
                <a:latin typeface="Baoli SC"/>
                <a:cs typeface="Baoli SC"/>
              </a:rPr>
              <a:t>究基</a:t>
            </a:r>
            <a:r>
              <a:rPr sz="2200" spc="-20" dirty="0">
                <a:latin typeface="Baoli SC"/>
                <a:cs typeface="Baoli SC"/>
              </a:rPr>
              <a:t>于</a:t>
            </a:r>
            <a:r>
              <a:rPr sz="2200" spc="-25" dirty="0">
                <a:latin typeface="Baoli SC"/>
                <a:cs typeface="Baoli SC"/>
              </a:rPr>
              <a:t>机器</a:t>
            </a:r>
            <a:r>
              <a:rPr sz="2200" spc="-10" dirty="0">
                <a:latin typeface="Baoli SC"/>
                <a:cs typeface="Baoli SC"/>
              </a:rPr>
              <a:t> </a:t>
            </a:r>
            <a:r>
              <a:rPr sz="2200" spc="-20" dirty="0">
                <a:latin typeface="Baoli SC"/>
                <a:cs typeface="Baoli SC"/>
              </a:rPr>
              <a:t>学</a:t>
            </a:r>
            <a:r>
              <a:rPr sz="2200" spc="-25" dirty="0">
                <a:latin typeface="Baoli SC"/>
                <a:cs typeface="Baoli SC"/>
              </a:rPr>
              <a:t>习的</a:t>
            </a:r>
            <a:r>
              <a:rPr sz="2200" spc="-20" dirty="0">
                <a:latin typeface="Baoli SC"/>
                <a:cs typeface="Baoli SC"/>
              </a:rPr>
              <a:t>汽</a:t>
            </a:r>
            <a:r>
              <a:rPr sz="2200" spc="-25" dirty="0">
                <a:latin typeface="Baoli SC"/>
                <a:cs typeface="Baoli SC"/>
              </a:rPr>
              <a:t>车自</a:t>
            </a:r>
            <a:r>
              <a:rPr sz="2200" spc="-10" dirty="0">
                <a:latin typeface="Baoli SC"/>
                <a:cs typeface="Baoli SC"/>
              </a:rPr>
              <a:t> </a:t>
            </a:r>
            <a:r>
              <a:rPr sz="2200" spc="-20" dirty="0">
                <a:latin typeface="Baoli SC"/>
                <a:cs typeface="Baoli SC"/>
              </a:rPr>
              <a:t>动</a:t>
            </a:r>
            <a:r>
              <a:rPr sz="2200" spc="-25" dirty="0">
                <a:latin typeface="Baoli SC"/>
                <a:cs typeface="Baoli SC"/>
              </a:rPr>
              <a:t>驾驶技术</a:t>
            </a:r>
            <a:endParaRPr sz="2200">
              <a:latin typeface="Baoli SC"/>
              <a:cs typeface="Baoli SC"/>
            </a:endParaRPr>
          </a:p>
        </p:txBody>
      </p:sp>
      <p:sp>
        <p:nvSpPr>
          <p:cNvPr id="7" name="object 7"/>
          <p:cNvSpPr/>
          <p:nvPr/>
        </p:nvSpPr>
        <p:spPr>
          <a:xfrm>
            <a:off x="219456" y="1342644"/>
            <a:ext cx="2164080" cy="1219200"/>
          </a:xfrm>
          <a:prstGeom prst="rect">
            <a:avLst/>
          </a:prstGeom>
          <a:blipFill>
            <a:blip r:embed="rId4" cstate="print"/>
            <a:stretch>
              <a:fillRect/>
            </a:stretch>
          </a:blipFill>
        </p:spPr>
        <p:txBody>
          <a:bodyPr wrap="square" lIns="0" tIns="0" rIns="0" bIns="0" rtlCol="0">
            <a:noAutofit/>
          </a:bodyPr>
          <a:lstStyle/>
          <a:p>
            <a:endParaRPr/>
          </a:p>
        </p:txBody>
      </p:sp>
      <p:sp>
        <p:nvSpPr>
          <p:cNvPr id="8" name="object 8"/>
          <p:cNvSpPr/>
          <p:nvPr/>
        </p:nvSpPr>
        <p:spPr>
          <a:xfrm>
            <a:off x="5013959" y="1223772"/>
            <a:ext cx="755903" cy="1411224"/>
          </a:xfrm>
          <a:prstGeom prst="rect">
            <a:avLst/>
          </a:prstGeom>
          <a:blipFill>
            <a:blip r:embed="rId5" cstate="print"/>
            <a:stretch>
              <a:fillRect/>
            </a:stretch>
          </a:blipFill>
        </p:spPr>
        <p:txBody>
          <a:bodyPr wrap="square" lIns="0" tIns="0" rIns="0" bIns="0" rtlCol="0">
            <a:noAutofit/>
          </a:bodyPr>
          <a:lstStyle/>
          <a:p>
            <a:endParaRPr/>
          </a:p>
        </p:txBody>
      </p:sp>
      <p:sp>
        <p:nvSpPr>
          <p:cNvPr id="9" name="object 9"/>
          <p:cNvSpPr/>
          <p:nvPr/>
        </p:nvSpPr>
        <p:spPr>
          <a:xfrm>
            <a:off x="5061203" y="1251203"/>
            <a:ext cx="661415" cy="1316736"/>
          </a:xfrm>
          <a:prstGeom prst="rect">
            <a:avLst/>
          </a:prstGeom>
          <a:blipFill>
            <a:blip r:embed="rId6" cstate="print"/>
            <a:stretch>
              <a:fillRect/>
            </a:stretch>
          </a:blipFill>
        </p:spPr>
        <p:txBody>
          <a:bodyPr wrap="square" lIns="0" tIns="0" rIns="0" bIns="0" rtlCol="0">
            <a:noAutofit/>
          </a:bodyPr>
          <a:lstStyle/>
          <a:p>
            <a:endParaRPr/>
          </a:p>
        </p:txBody>
      </p:sp>
      <p:sp>
        <p:nvSpPr>
          <p:cNvPr id="10" name="object 10"/>
          <p:cNvSpPr/>
          <p:nvPr/>
        </p:nvSpPr>
        <p:spPr>
          <a:xfrm>
            <a:off x="5061203" y="1251203"/>
            <a:ext cx="661415" cy="1316736"/>
          </a:xfrm>
          <a:custGeom>
            <a:avLst/>
            <a:gdLst/>
            <a:ahLst/>
            <a:cxnLst/>
            <a:rect l="l" t="t" r="r" b="b"/>
            <a:pathLst>
              <a:path w="661415" h="1316736">
                <a:moveTo>
                  <a:pt x="0" y="110236"/>
                </a:moveTo>
                <a:lnTo>
                  <a:pt x="8297" y="68237"/>
                </a:lnTo>
                <a:lnTo>
                  <a:pt x="30974" y="33659"/>
                </a:lnTo>
                <a:lnTo>
                  <a:pt x="64703" y="9830"/>
                </a:lnTo>
                <a:lnTo>
                  <a:pt x="106159" y="74"/>
                </a:lnTo>
                <a:lnTo>
                  <a:pt x="551180" y="0"/>
                </a:lnTo>
                <a:lnTo>
                  <a:pt x="565798" y="963"/>
                </a:lnTo>
                <a:lnTo>
                  <a:pt x="605693" y="14423"/>
                </a:lnTo>
                <a:lnTo>
                  <a:pt x="637057" y="41153"/>
                </a:lnTo>
                <a:lnTo>
                  <a:pt x="656565" y="77827"/>
                </a:lnTo>
                <a:lnTo>
                  <a:pt x="661416" y="1206500"/>
                </a:lnTo>
                <a:lnTo>
                  <a:pt x="660452" y="1221118"/>
                </a:lnTo>
                <a:lnTo>
                  <a:pt x="646992" y="1261013"/>
                </a:lnTo>
                <a:lnTo>
                  <a:pt x="620262" y="1292377"/>
                </a:lnTo>
                <a:lnTo>
                  <a:pt x="583588" y="1311885"/>
                </a:lnTo>
                <a:lnTo>
                  <a:pt x="110236" y="1316736"/>
                </a:lnTo>
                <a:lnTo>
                  <a:pt x="95617" y="1315772"/>
                </a:lnTo>
                <a:lnTo>
                  <a:pt x="55722" y="1302312"/>
                </a:lnTo>
                <a:lnTo>
                  <a:pt x="24358" y="1275582"/>
                </a:lnTo>
                <a:lnTo>
                  <a:pt x="4850" y="1238908"/>
                </a:lnTo>
                <a:lnTo>
                  <a:pt x="0" y="110236"/>
                </a:lnTo>
                <a:close/>
              </a:path>
            </a:pathLst>
          </a:custGeom>
          <a:ln w="9144">
            <a:solidFill>
              <a:srgbClr val="2E972E"/>
            </a:solidFill>
          </a:ln>
        </p:spPr>
        <p:txBody>
          <a:bodyPr wrap="square" lIns="0" tIns="0" rIns="0" bIns="0" rtlCol="0">
            <a:noAutofit/>
          </a:bodyPr>
          <a:lstStyle/>
          <a:p>
            <a:endParaRPr/>
          </a:p>
        </p:txBody>
      </p:sp>
      <p:sp>
        <p:nvSpPr>
          <p:cNvPr id="11" name="object 11"/>
          <p:cNvSpPr txBox="1"/>
          <p:nvPr/>
        </p:nvSpPr>
        <p:spPr>
          <a:xfrm>
            <a:off x="5235321" y="1298321"/>
            <a:ext cx="280035" cy="312420"/>
          </a:xfrm>
          <a:prstGeom prst="rect">
            <a:avLst/>
          </a:prstGeom>
        </p:spPr>
        <p:txBody>
          <a:bodyPr vert="horz" wrap="square" lIns="0" tIns="0" rIns="0" bIns="0" rtlCol="0">
            <a:noAutofit/>
          </a:bodyPr>
          <a:lstStyle/>
          <a:p>
            <a:pPr marL="12700">
              <a:lnSpc>
                <a:spcPct val="100000"/>
              </a:lnSpc>
            </a:pPr>
            <a:r>
              <a:rPr sz="2000" dirty="0">
                <a:latin typeface="Arial Unicode MS"/>
                <a:cs typeface="Arial Unicode MS"/>
              </a:rPr>
              <a:t>机</a:t>
            </a:r>
            <a:endParaRPr sz="2000">
              <a:latin typeface="Arial Unicode MS"/>
              <a:cs typeface="Arial Unicode MS"/>
            </a:endParaRPr>
          </a:p>
        </p:txBody>
      </p:sp>
      <p:sp>
        <p:nvSpPr>
          <p:cNvPr id="12" name="object 12"/>
          <p:cNvSpPr txBox="1"/>
          <p:nvPr/>
        </p:nvSpPr>
        <p:spPr>
          <a:xfrm>
            <a:off x="5235321" y="1602816"/>
            <a:ext cx="280670" cy="923290"/>
          </a:xfrm>
          <a:prstGeom prst="rect">
            <a:avLst/>
          </a:prstGeom>
        </p:spPr>
        <p:txBody>
          <a:bodyPr vert="horz" wrap="square" lIns="0" tIns="0" rIns="0" bIns="0" rtlCol="0">
            <a:noAutofit/>
          </a:bodyPr>
          <a:lstStyle/>
          <a:p>
            <a:pPr marL="12700" marR="12700" algn="just">
              <a:lnSpc>
                <a:spcPct val="100099"/>
              </a:lnSpc>
            </a:pPr>
            <a:r>
              <a:rPr sz="2000" dirty="0">
                <a:latin typeface="Arial Unicode MS"/>
                <a:cs typeface="Arial Unicode MS"/>
              </a:rPr>
              <a:t>器 学 习</a:t>
            </a:r>
            <a:endParaRPr sz="2000">
              <a:latin typeface="Arial Unicode MS"/>
              <a:cs typeface="Arial Unicode MS"/>
            </a:endParaRPr>
          </a:p>
        </p:txBody>
      </p:sp>
      <p:sp>
        <p:nvSpPr>
          <p:cNvPr id="13" name="object 13"/>
          <p:cNvSpPr/>
          <p:nvPr/>
        </p:nvSpPr>
        <p:spPr>
          <a:xfrm>
            <a:off x="5777484" y="1661160"/>
            <a:ext cx="566927" cy="426720"/>
          </a:xfrm>
          <a:prstGeom prst="rect">
            <a:avLst/>
          </a:prstGeom>
          <a:blipFill>
            <a:blip r:embed="rId7" cstate="print"/>
            <a:stretch>
              <a:fillRect/>
            </a:stretch>
          </a:blipFill>
        </p:spPr>
        <p:txBody>
          <a:bodyPr wrap="square" lIns="0" tIns="0" rIns="0" bIns="0" rtlCol="0">
            <a:noAutofit/>
          </a:bodyPr>
          <a:lstStyle/>
          <a:p>
            <a:endParaRPr/>
          </a:p>
        </p:txBody>
      </p:sp>
      <p:sp>
        <p:nvSpPr>
          <p:cNvPr id="14" name="object 14"/>
          <p:cNvSpPr/>
          <p:nvPr/>
        </p:nvSpPr>
        <p:spPr>
          <a:xfrm>
            <a:off x="5826252" y="1699260"/>
            <a:ext cx="466344" cy="310896"/>
          </a:xfrm>
          <a:custGeom>
            <a:avLst/>
            <a:gdLst/>
            <a:ahLst/>
            <a:cxnLst/>
            <a:rect l="l" t="t" r="r" b="b"/>
            <a:pathLst>
              <a:path w="466344" h="310896">
                <a:moveTo>
                  <a:pt x="310896" y="0"/>
                </a:moveTo>
                <a:lnTo>
                  <a:pt x="310896" y="77724"/>
                </a:lnTo>
                <a:lnTo>
                  <a:pt x="0" y="77724"/>
                </a:lnTo>
                <a:lnTo>
                  <a:pt x="0" y="233172"/>
                </a:lnTo>
                <a:lnTo>
                  <a:pt x="310896" y="233172"/>
                </a:lnTo>
                <a:lnTo>
                  <a:pt x="310896" y="310896"/>
                </a:lnTo>
                <a:lnTo>
                  <a:pt x="466344" y="155448"/>
                </a:lnTo>
                <a:lnTo>
                  <a:pt x="310896" y="0"/>
                </a:lnTo>
                <a:close/>
              </a:path>
            </a:pathLst>
          </a:custGeom>
          <a:solidFill>
            <a:srgbClr val="FFFFFF"/>
          </a:solidFill>
        </p:spPr>
        <p:txBody>
          <a:bodyPr wrap="square" lIns="0" tIns="0" rIns="0" bIns="0" rtlCol="0">
            <a:noAutofit/>
          </a:bodyPr>
          <a:lstStyle/>
          <a:p>
            <a:endParaRPr/>
          </a:p>
        </p:txBody>
      </p:sp>
      <p:sp>
        <p:nvSpPr>
          <p:cNvPr id="15" name="object 15"/>
          <p:cNvSpPr/>
          <p:nvPr/>
        </p:nvSpPr>
        <p:spPr>
          <a:xfrm>
            <a:off x="5826252" y="1699260"/>
            <a:ext cx="466344" cy="310896"/>
          </a:xfrm>
          <a:custGeom>
            <a:avLst/>
            <a:gdLst/>
            <a:ahLst/>
            <a:cxnLst/>
            <a:rect l="l" t="t" r="r" b="b"/>
            <a:pathLst>
              <a:path w="466344" h="310896">
                <a:moveTo>
                  <a:pt x="0" y="77724"/>
                </a:moveTo>
                <a:lnTo>
                  <a:pt x="310896" y="77724"/>
                </a:lnTo>
                <a:lnTo>
                  <a:pt x="310896" y="0"/>
                </a:lnTo>
                <a:lnTo>
                  <a:pt x="466344" y="155448"/>
                </a:lnTo>
                <a:lnTo>
                  <a:pt x="310896" y="310896"/>
                </a:lnTo>
                <a:lnTo>
                  <a:pt x="310896" y="233172"/>
                </a:lnTo>
                <a:lnTo>
                  <a:pt x="0" y="233172"/>
                </a:lnTo>
                <a:lnTo>
                  <a:pt x="0" y="77724"/>
                </a:lnTo>
                <a:close/>
              </a:path>
            </a:pathLst>
          </a:custGeom>
          <a:ln w="12192">
            <a:solidFill>
              <a:srgbClr val="7E7E7E"/>
            </a:solidFill>
          </a:ln>
        </p:spPr>
        <p:txBody>
          <a:bodyPr wrap="square" lIns="0" tIns="0" rIns="0" bIns="0" rtlCol="0">
            <a:noAutofit/>
          </a:bodyPr>
          <a:lstStyle/>
          <a:p>
            <a:endParaRPr/>
          </a:p>
        </p:txBody>
      </p:sp>
      <p:sp>
        <p:nvSpPr>
          <p:cNvPr id="16" name="object 16"/>
          <p:cNvSpPr/>
          <p:nvPr/>
        </p:nvSpPr>
        <p:spPr>
          <a:xfrm>
            <a:off x="6390132" y="1452372"/>
            <a:ext cx="749808" cy="798576"/>
          </a:xfrm>
          <a:prstGeom prst="rect">
            <a:avLst/>
          </a:prstGeom>
          <a:blipFill>
            <a:blip r:embed="rId8" cstate="print"/>
            <a:stretch>
              <a:fillRect/>
            </a:stretch>
          </a:blipFill>
        </p:spPr>
        <p:txBody>
          <a:bodyPr wrap="square" lIns="0" tIns="0" rIns="0" bIns="0" rtlCol="0">
            <a:noAutofit/>
          </a:bodyPr>
          <a:lstStyle/>
          <a:p>
            <a:endParaRPr/>
          </a:p>
        </p:txBody>
      </p:sp>
      <p:sp>
        <p:nvSpPr>
          <p:cNvPr id="17" name="object 17"/>
          <p:cNvSpPr txBox="1"/>
          <p:nvPr/>
        </p:nvSpPr>
        <p:spPr>
          <a:xfrm>
            <a:off x="6543802" y="2281682"/>
            <a:ext cx="382270" cy="222885"/>
          </a:xfrm>
          <a:prstGeom prst="rect">
            <a:avLst/>
          </a:prstGeom>
        </p:spPr>
        <p:txBody>
          <a:bodyPr vert="horz" wrap="square" lIns="0" tIns="0" rIns="0" bIns="0" rtlCol="0">
            <a:noAutofit/>
          </a:bodyPr>
          <a:lstStyle/>
          <a:p>
            <a:pPr marL="12700">
              <a:lnSpc>
                <a:spcPct val="100000"/>
              </a:lnSpc>
            </a:pPr>
            <a:r>
              <a:rPr sz="1400" dirty="0">
                <a:latin typeface="Arial Unicode MS"/>
                <a:cs typeface="Arial Unicode MS"/>
              </a:rPr>
              <a:t>模型</a:t>
            </a:r>
            <a:endParaRPr sz="1400">
              <a:latin typeface="Arial Unicode MS"/>
              <a:cs typeface="Arial Unicode MS"/>
            </a:endParaRPr>
          </a:p>
        </p:txBody>
      </p:sp>
      <p:sp>
        <p:nvSpPr>
          <p:cNvPr id="18" name="object 18"/>
          <p:cNvSpPr/>
          <p:nvPr/>
        </p:nvSpPr>
        <p:spPr>
          <a:xfrm>
            <a:off x="7267956" y="1665732"/>
            <a:ext cx="566927" cy="426720"/>
          </a:xfrm>
          <a:prstGeom prst="rect">
            <a:avLst/>
          </a:prstGeom>
          <a:blipFill>
            <a:blip r:embed="rId7" cstate="print"/>
            <a:stretch>
              <a:fillRect/>
            </a:stretch>
          </a:blipFill>
        </p:spPr>
        <p:txBody>
          <a:bodyPr wrap="square" lIns="0" tIns="0" rIns="0" bIns="0" rtlCol="0">
            <a:noAutofit/>
          </a:bodyPr>
          <a:lstStyle/>
          <a:p>
            <a:endParaRPr/>
          </a:p>
        </p:txBody>
      </p:sp>
      <p:sp>
        <p:nvSpPr>
          <p:cNvPr id="19" name="object 19"/>
          <p:cNvSpPr/>
          <p:nvPr/>
        </p:nvSpPr>
        <p:spPr>
          <a:xfrm>
            <a:off x="7316723" y="1703832"/>
            <a:ext cx="466344" cy="310896"/>
          </a:xfrm>
          <a:custGeom>
            <a:avLst/>
            <a:gdLst/>
            <a:ahLst/>
            <a:cxnLst/>
            <a:rect l="l" t="t" r="r" b="b"/>
            <a:pathLst>
              <a:path w="466344" h="310896">
                <a:moveTo>
                  <a:pt x="310896" y="0"/>
                </a:moveTo>
                <a:lnTo>
                  <a:pt x="310896" y="77724"/>
                </a:lnTo>
                <a:lnTo>
                  <a:pt x="0" y="77724"/>
                </a:lnTo>
                <a:lnTo>
                  <a:pt x="0" y="233172"/>
                </a:lnTo>
                <a:lnTo>
                  <a:pt x="310896" y="233172"/>
                </a:lnTo>
                <a:lnTo>
                  <a:pt x="310896" y="310896"/>
                </a:lnTo>
                <a:lnTo>
                  <a:pt x="466344" y="155448"/>
                </a:lnTo>
                <a:lnTo>
                  <a:pt x="310896" y="0"/>
                </a:lnTo>
                <a:close/>
              </a:path>
            </a:pathLst>
          </a:custGeom>
          <a:solidFill>
            <a:srgbClr val="FFFFFF"/>
          </a:solidFill>
        </p:spPr>
        <p:txBody>
          <a:bodyPr wrap="square" lIns="0" tIns="0" rIns="0" bIns="0" rtlCol="0">
            <a:noAutofit/>
          </a:bodyPr>
          <a:lstStyle/>
          <a:p>
            <a:endParaRPr/>
          </a:p>
        </p:txBody>
      </p:sp>
      <p:sp>
        <p:nvSpPr>
          <p:cNvPr id="20" name="object 20"/>
          <p:cNvSpPr/>
          <p:nvPr/>
        </p:nvSpPr>
        <p:spPr>
          <a:xfrm>
            <a:off x="7316723" y="1703832"/>
            <a:ext cx="466344" cy="310896"/>
          </a:xfrm>
          <a:custGeom>
            <a:avLst/>
            <a:gdLst/>
            <a:ahLst/>
            <a:cxnLst/>
            <a:rect l="l" t="t" r="r" b="b"/>
            <a:pathLst>
              <a:path w="466344" h="310896">
                <a:moveTo>
                  <a:pt x="0" y="77724"/>
                </a:moveTo>
                <a:lnTo>
                  <a:pt x="310896" y="77724"/>
                </a:lnTo>
                <a:lnTo>
                  <a:pt x="310896" y="0"/>
                </a:lnTo>
                <a:lnTo>
                  <a:pt x="466344" y="155448"/>
                </a:lnTo>
                <a:lnTo>
                  <a:pt x="310896" y="310896"/>
                </a:lnTo>
                <a:lnTo>
                  <a:pt x="310896" y="233172"/>
                </a:lnTo>
                <a:lnTo>
                  <a:pt x="0" y="233172"/>
                </a:lnTo>
                <a:lnTo>
                  <a:pt x="0" y="77724"/>
                </a:lnTo>
                <a:close/>
              </a:path>
            </a:pathLst>
          </a:custGeom>
          <a:ln w="12192">
            <a:solidFill>
              <a:srgbClr val="7E7E7E"/>
            </a:solidFill>
          </a:ln>
        </p:spPr>
        <p:txBody>
          <a:bodyPr wrap="square" lIns="0" tIns="0" rIns="0" bIns="0" rtlCol="0">
            <a:noAutofit/>
          </a:bodyPr>
          <a:lstStyle/>
          <a:p>
            <a:endParaRPr/>
          </a:p>
        </p:txBody>
      </p:sp>
      <p:sp>
        <p:nvSpPr>
          <p:cNvPr id="21" name="object 21"/>
          <p:cNvSpPr txBox="1"/>
          <p:nvPr/>
        </p:nvSpPr>
        <p:spPr>
          <a:xfrm>
            <a:off x="8055991" y="1357629"/>
            <a:ext cx="635000" cy="375920"/>
          </a:xfrm>
          <a:prstGeom prst="rect">
            <a:avLst/>
          </a:prstGeom>
        </p:spPr>
        <p:txBody>
          <a:bodyPr vert="horz" wrap="square" lIns="0" tIns="0" rIns="0" bIns="0" rtlCol="0">
            <a:noAutofit/>
          </a:bodyPr>
          <a:lstStyle/>
          <a:p>
            <a:pPr marL="88900" marR="12700" indent="-76200">
              <a:lnSpc>
                <a:spcPct val="100000"/>
              </a:lnSpc>
            </a:pPr>
            <a:r>
              <a:rPr sz="1200" dirty="0">
                <a:solidFill>
                  <a:srgbClr val="0000FF"/>
                </a:solidFill>
                <a:latin typeface="Arial Unicode MS"/>
                <a:cs typeface="Arial Unicode MS"/>
              </a:rPr>
              <a:t>方向盘旋 转幅度</a:t>
            </a:r>
            <a:endParaRPr sz="1200">
              <a:latin typeface="Arial Unicode MS"/>
              <a:cs typeface="Arial Unicode MS"/>
            </a:endParaRPr>
          </a:p>
        </p:txBody>
      </p:sp>
      <p:sp>
        <p:nvSpPr>
          <p:cNvPr id="22" name="object 22"/>
          <p:cNvSpPr txBox="1"/>
          <p:nvPr/>
        </p:nvSpPr>
        <p:spPr>
          <a:xfrm>
            <a:off x="8055991" y="1881251"/>
            <a:ext cx="635000" cy="193040"/>
          </a:xfrm>
          <a:prstGeom prst="rect">
            <a:avLst/>
          </a:prstGeom>
        </p:spPr>
        <p:txBody>
          <a:bodyPr vert="horz" wrap="square" lIns="0" tIns="0" rIns="0" bIns="0" rtlCol="0">
            <a:noAutofit/>
          </a:bodyPr>
          <a:lstStyle/>
          <a:p>
            <a:pPr marL="12700">
              <a:lnSpc>
                <a:spcPct val="100000"/>
              </a:lnSpc>
            </a:pPr>
            <a:r>
              <a:rPr sz="1200" dirty="0">
                <a:solidFill>
                  <a:srgbClr val="0000FF"/>
                </a:solidFill>
                <a:latin typeface="Arial Unicode MS"/>
                <a:cs typeface="Arial Unicode MS"/>
              </a:rPr>
              <a:t>油门幅度</a:t>
            </a:r>
            <a:endParaRPr sz="1200">
              <a:latin typeface="Arial Unicode MS"/>
              <a:cs typeface="Arial Unicode MS"/>
            </a:endParaRPr>
          </a:p>
        </p:txBody>
      </p:sp>
      <p:sp>
        <p:nvSpPr>
          <p:cNvPr id="23" name="object 23"/>
          <p:cNvSpPr txBox="1"/>
          <p:nvPr/>
        </p:nvSpPr>
        <p:spPr>
          <a:xfrm>
            <a:off x="8045322" y="2215641"/>
            <a:ext cx="635000" cy="193040"/>
          </a:xfrm>
          <a:prstGeom prst="rect">
            <a:avLst/>
          </a:prstGeom>
        </p:spPr>
        <p:txBody>
          <a:bodyPr vert="horz" wrap="square" lIns="0" tIns="0" rIns="0" bIns="0" rtlCol="0">
            <a:noAutofit/>
          </a:bodyPr>
          <a:lstStyle/>
          <a:p>
            <a:pPr marL="12700">
              <a:lnSpc>
                <a:spcPct val="100000"/>
              </a:lnSpc>
            </a:pPr>
            <a:r>
              <a:rPr sz="1200" dirty="0">
                <a:solidFill>
                  <a:srgbClr val="0000FF"/>
                </a:solidFill>
                <a:latin typeface="Arial Unicode MS"/>
                <a:cs typeface="Arial Unicode MS"/>
              </a:rPr>
              <a:t>刹车幅度</a:t>
            </a:r>
            <a:endParaRPr sz="1200">
              <a:latin typeface="Arial Unicode MS"/>
              <a:cs typeface="Arial Unicode MS"/>
            </a:endParaRPr>
          </a:p>
        </p:txBody>
      </p:sp>
      <p:sp>
        <p:nvSpPr>
          <p:cNvPr id="24" name="object 24"/>
          <p:cNvSpPr/>
          <p:nvPr/>
        </p:nvSpPr>
        <p:spPr>
          <a:xfrm>
            <a:off x="7836076" y="1449586"/>
            <a:ext cx="154255" cy="850129"/>
          </a:xfrm>
          <a:custGeom>
            <a:avLst/>
            <a:gdLst/>
            <a:ahLst/>
            <a:cxnLst/>
            <a:rect l="l" t="t" r="r" b="b"/>
            <a:pathLst>
              <a:path w="154255" h="850129">
                <a:moveTo>
                  <a:pt x="154255" y="850129"/>
                </a:moveTo>
                <a:lnTo>
                  <a:pt x="115799" y="848609"/>
                </a:lnTo>
                <a:lnTo>
                  <a:pt x="76477" y="841775"/>
                </a:lnTo>
                <a:lnTo>
                  <a:pt x="68911" y="439157"/>
                </a:lnTo>
                <a:lnTo>
                  <a:pt x="66533" y="435803"/>
                </a:lnTo>
                <a:lnTo>
                  <a:pt x="18736" y="426190"/>
                </a:lnTo>
                <a:lnTo>
                  <a:pt x="0" y="425195"/>
                </a:lnTo>
                <a:lnTo>
                  <a:pt x="17069" y="424486"/>
                </a:lnTo>
                <a:lnTo>
                  <a:pt x="61000" y="416836"/>
                </a:lnTo>
                <a:lnTo>
                  <a:pt x="68911" y="13961"/>
                </a:lnTo>
                <a:lnTo>
                  <a:pt x="71289" y="10607"/>
                </a:lnTo>
                <a:lnTo>
                  <a:pt x="78052" y="7542"/>
                </a:lnTo>
                <a:lnTo>
                  <a:pt x="88644" y="4857"/>
                </a:lnTo>
                <a:lnTo>
                  <a:pt x="102507" y="2644"/>
                </a:lnTo>
                <a:lnTo>
                  <a:pt x="119086" y="994"/>
                </a:lnTo>
                <a:lnTo>
                  <a:pt x="137822" y="0"/>
                </a:lnTo>
              </a:path>
            </a:pathLst>
          </a:custGeom>
          <a:ln w="12192">
            <a:solidFill>
              <a:srgbClr val="000000"/>
            </a:solidFill>
          </a:ln>
        </p:spPr>
        <p:txBody>
          <a:bodyPr wrap="square" lIns="0" tIns="0" rIns="0" bIns="0" rtlCol="0">
            <a:noAutofit/>
          </a:bodyPr>
          <a:lstStyle/>
          <a:p>
            <a:endParaRPr/>
          </a:p>
        </p:txBody>
      </p:sp>
      <p:sp>
        <p:nvSpPr>
          <p:cNvPr id="25" name="object 25"/>
          <p:cNvSpPr/>
          <p:nvPr/>
        </p:nvSpPr>
        <p:spPr>
          <a:xfrm>
            <a:off x="2660904" y="2007107"/>
            <a:ext cx="949452" cy="534924"/>
          </a:xfrm>
          <a:prstGeom prst="rect">
            <a:avLst/>
          </a:prstGeom>
          <a:blipFill>
            <a:blip r:embed="rId9" cstate="print"/>
            <a:stretch>
              <a:fillRect/>
            </a:stretch>
          </a:blipFill>
        </p:spPr>
        <p:txBody>
          <a:bodyPr wrap="square" lIns="0" tIns="0" rIns="0" bIns="0" rtlCol="0">
            <a:noAutofit/>
          </a:bodyPr>
          <a:lstStyle/>
          <a:p>
            <a:endParaRPr/>
          </a:p>
        </p:txBody>
      </p:sp>
      <p:sp>
        <p:nvSpPr>
          <p:cNvPr id="26" name="object 26"/>
          <p:cNvSpPr txBox="1"/>
          <p:nvPr/>
        </p:nvSpPr>
        <p:spPr>
          <a:xfrm>
            <a:off x="2818638" y="2538984"/>
            <a:ext cx="635000" cy="193040"/>
          </a:xfrm>
          <a:prstGeom prst="rect">
            <a:avLst/>
          </a:prstGeom>
        </p:spPr>
        <p:txBody>
          <a:bodyPr vert="horz" wrap="square" lIns="0" tIns="0" rIns="0" bIns="0" rtlCol="0">
            <a:noAutofit/>
          </a:bodyPr>
          <a:lstStyle/>
          <a:p>
            <a:pPr marL="12700">
              <a:lnSpc>
                <a:spcPct val="100000"/>
              </a:lnSpc>
            </a:pPr>
            <a:r>
              <a:rPr sz="1200" dirty="0">
                <a:latin typeface="Arial Unicode MS"/>
                <a:cs typeface="Arial Unicode MS"/>
              </a:rPr>
              <a:t>车载雷达</a:t>
            </a:r>
            <a:endParaRPr sz="1200">
              <a:latin typeface="Arial Unicode MS"/>
              <a:cs typeface="Arial Unicode MS"/>
            </a:endParaRPr>
          </a:p>
        </p:txBody>
      </p:sp>
      <p:sp>
        <p:nvSpPr>
          <p:cNvPr id="27" name="object 27"/>
          <p:cNvSpPr/>
          <p:nvPr/>
        </p:nvSpPr>
        <p:spPr>
          <a:xfrm>
            <a:off x="2644139" y="1306067"/>
            <a:ext cx="984503" cy="434339"/>
          </a:xfrm>
          <a:prstGeom prst="rect">
            <a:avLst/>
          </a:prstGeom>
          <a:blipFill>
            <a:blip r:embed="rId10" cstate="print"/>
            <a:stretch>
              <a:fillRect/>
            </a:stretch>
          </a:blipFill>
        </p:spPr>
        <p:txBody>
          <a:bodyPr wrap="square" lIns="0" tIns="0" rIns="0" bIns="0" rtlCol="0">
            <a:noAutofit/>
          </a:bodyPr>
          <a:lstStyle/>
          <a:p>
            <a:endParaRPr/>
          </a:p>
        </p:txBody>
      </p:sp>
      <p:sp>
        <p:nvSpPr>
          <p:cNvPr id="28" name="object 28"/>
          <p:cNvSpPr txBox="1"/>
          <p:nvPr/>
        </p:nvSpPr>
        <p:spPr>
          <a:xfrm>
            <a:off x="2704845" y="1726057"/>
            <a:ext cx="787400" cy="193040"/>
          </a:xfrm>
          <a:prstGeom prst="rect">
            <a:avLst/>
          </a:prstGeom>
        </p:spPr>
        <p:txBody>
          <a:bodyPr vert="horz" wrap="square" lIns="0" tIns="0" rIns="0" bIns="0" rtlCol="0">
            <a:noAutofit/>
          </a:bodyPr>
          <a:lstStyle/>
          <a:p>
            <a:pPr marL="12700">
              <a:lnSpc>
                <a:spcPct val="100000"/>
              </a:lnSpc>
            </a:pPr>
            <a:r>
              <a:rPr sz="1200" dirty="0">
                <a:latin typeface="Arial Unicode MS"/>
                <a:cs typeface="Arial Unicode MS"/>
              </a:rPr>
              <a:t>车载摄像头</a:t>
            </a:r>
            <a:endParaRPr sz="1200">
              <a:latin typeface="Arial Unicode MS"/>
              <a:cs typeface="Arial Unicode MS"/>
            </a:endParaRPr>
          </a:p>
        </p:txBody>
      </p:sp>
      <p:sp>
        <p:nvSpPr>
          <p:cNvPr id="29" name="object 29"/>
          <p:cNvSpPr/>
          <p:nvPr/>
        </p:nvSpPr>
        <p:spPr>
          <a:xfrm>
            <a:off x="3822191" y="1417319"/>
            <a:ext cx="1120139" cy="536448"/>
          </a:xfrm>
          <a:prstGeom prst="rect">
            <a:avLst/>
          </a:prstGeom>
          <a:blipFill>
            <a:blip r:embed="rId11" cstate="print"/>
            <a:stretch>
              <a:fillRect/>
            </a:stretch>
          </a:blipFill>
        </p:spPr>
        <p:txBody>
          <a:bodyPr wrap="square" lIns="0" tIns="0" rIns="0" bIns="0" rtlCol="0">
            <a:noAutofit/>
          </a:bodyPr>
          <a:lstStyle/>
          <a:p>
            <a:endParaRPr/>
          </a:p>
        </p:txBody>
      </p:sp>
      <p:sp>
        <p:nvSpPr>
          <p:cNvPr id="30" name="object 30"/>
          <p:cNvSpPr/>
          <p:nvPr/>
        </p:nvSpPr>
        <p:spPr>
          <a:xfrm>
            <a:off x="3871848" y="1447927"/>
            <a:ext cx="1019301" cy="430402"/>
          </a:xfrm>
          <a:custGeom>
            <a:avLst/>
            <a:gdLst/>
            <a:ahLst/>
            <a:cxnLst/>
            <a:rect l="l" t="t" r="r" b="b"/>
            <a:pathLst>
              <a:path w="1019301" h="430402">
                <a:moveTo>
                  <a:pt x="36195" y="0"/>
                </a:moveTo>
                <a:lnTo>
                  <a:pt x="0" y="150876"/>
                </a:lnTo>
                <a:lnTo>
                  <a:pt x="850392" y="354965"/>
                </a:lnTo>
                <a:lnTo>
                  <a:pt x="832358" y="430403"/>
                </a:lnTo>
                <a:lnTo>
                  <a:pt x="1019302" y="315849"/>
                </a:lnTo>
                <a:lnTo>
                  <a:pt x="950896" y="204215"/>
                </a:lnTo>
                <a:lnTo>
                  <a:pt x="886587" y="204215"/>
                </a:lnTo>
                <a:lnTo>
                  <a:pt x="36195" y="0"/>
                </a:lnTo>
                <a:close/>
              </a:path>
              <a:path w="1019301" h="430402">
                <a:moveTo>
                  <a:pt x="904748" y="128905"/>
                </a:moveTo>
                <a:lnTo>
                  <a:pt x="886587" y="204215"/>
                </a:lnTo>
                <a:lnTo>
                  <a:pt x="950896" y="204215"/>
                </a:lnTo>
                <a:lnTo>
                  <a:pt x="904748" y="128905"/>
                </a:lnTo>
                <a:close/>
              </a:path>
            </a:pathLst>
          </a:custGeom>
          <a:solidFill>
            <a:srgbClr val="006FC0"/>
          </a:solidFill>
        </p:spPr>
        <p:txBody>
          <a:bodyPr wrap="square" lIns="0" tIns="0" rIns="0" bIns="0" rtlCol="0">
            <a:noAutofit/>
          </a:bodyPr>
          <a:lstStyle/>
          <a:p>
            <a:endParaRPr/>
          </a:p>
        </p:txBody>
      </p:sp>
      <p:sp>
        <p:nvSpPr>
          <p:cNvPr id="31" name="object 31"/>
          <p:cNvSpPr/>
          <p:nvPr/>
        </p:nvSpPr>
        <p:spPr>
          <a:xfrm>
            <a:off x="3871848" y="1447927"/>
            <a:ext cx="1019301" cy="430402"/>
          </a:xfrm>
          <a:custGeom>
            <a:avLst/>
            <a:gdLst/>
            <a:ahLst/>
            <a:cxnLst/>
            <a:rect l="l" t="t" r="r" b="b"/>
            <a:pathLst>
              <a:path w="1019301" h="430402">
                <a:moveTo>
                  <a:pt x="36195" y="0"/>
                </a:moveTo>
                <a:lnTo>
                  <a:pt x="886587" y="204215"/>
                </a:lnTo>
                <a:lnTo>
                  <a:pt x="904748" y="128905"/>
                </a:lnTo>
                <a:lnTo>
                  <a:pt x="1019302" y="315849"/>
                </a:lnTo>
                <a:lnTo>
                  <a:pt x="832358" y="430403"/>
                </a:lnTo>
                <a:lnTo>
                  <a:pt x="850392" y="354965"/>
                </a:lnTo>
                <a:lnTo>
                  <a:pt x="0" y="150876"/>
                </a:lnTo>
                <a:lnTo>
                  <a:pt x="36195" y="0"/>
                </a:lnTo>
                <a:close/>
              </a:path>
            </a:pathLst>
          </a:custGeom>
          <a:ln w="12700">
            <a:solidFill>
              <a:srgbClr val="7E7E7E"/>
            </a:solidFill>
          </a:ln>
        </p:spPr>
        <p:txBody>
          <a:bodyPr wrap="square" lIns="0" tIns="0" rIns="0" bIns="0" rtlCol="0">
            <a:noAutofit/>
          </a:bodyPr>
          <a:lstStyle/>
          <a:p>
            <a:endParaRPr/>
          </a:p>
        </p:txBody>
      </p:sp>
      <p:sp>
        <p:nvSpPr>
          <p:cNvPr id="32" name="object 32"/>
          <p:cNvSpPr/>
          <p:nvPr/>
        </p:nvSpPr>
        <p:spPr>
          <a:xfrm>
            <a:off x="3879596" y="1450847"/>
            <a:ext cx="865505" cy="343408"/>
          </a:xfrm>
          <a:custGeom>
            <a:avLst/>
            <a:gdLst/>
            <a:ahLst/>
            <a:cxnLst/>
            <a:rect l="l" t="t" r="r" b="b"/>
            <a:pathLst>
              <a:path w="865505" h="343408">
                <a:moveTo>
                  <a:pt x="34544" y="0"/>
                </a:moveTo>
                <a:lnTo>
                  <a:pt x="0" y="143891"/>
                </a:lnTo>
                <a:lnTo>
                  <a:pt x="830961" y="343408"/>
                </a:lnTo>
                <a:lnTo>
                  <a:pt x="865505" y="199517"/>
                </a:lnTo>
                <a:lnTo>
                  <a:pt x="34544" y="0"/>
                </a:lnTo>
                <a:close/>
              </a:path>
            </a:pathLst>
          </a:custGeom>
          <a:solidFill>
            <a:srgbClr val="006FC0"/>
          </a:solidFill>
        </p:spPr>
        <p:txBody>
          <a:bodyPr wrap="square" lIns="0" tIns="0" rIns="0" bIns="0" rtlCol="0">
            <a:noAutofit/>
          </a:bodyPr>
          <a:lstStyle/>
          <a:p>
            <a:endParaRPr/>
          </a:p>
        </p:txBody>
      </p:sp>
      <p:sp>
        <p:nvSpPr>
          <p:cNvPr id="33" name="object 33"/>
          <p:cNvSpPr/>
          <p:nvPr/>
        </p:nvSpPr>
        <p:spPr>
          <a:xfrm>
            <a:off x="3879596" y="1450809"/>
            <a:ext cx="865469" cy="343433"/>
          </a:xfrm>
          <a:prstGeom prst="rect">
            <a:avLst/>
          </a:prstGeom>
          <a:blipFill>
            <a:blip r:embed="rId12" cstate="print"/>
            <a:stretch>
              <a:fillRect/>
            </a:stretch>
          </a:blipFill>
        </p:spPr>
        <p:txBody>
          <a:bodyPr wrap="square" lIns="0" tIns="0" rIns="0" bIns="0" rtlCol="0">
            <a:noAutofit/>
          </a:bodyPr>
          <a:lstStyle/>
          <a:p>
            <a:endParaRPr/>
          </a:p>
        </p:txBody>
      </p:sp>
      <p:sp>
        <p:nvSpPr>
          <p:cNvPr id="34" name="object 34"/>
          <p:cNvSpPr/>
          <p:nvPr/>
        </p:nvSpPr>
        <p:spPr>
          <a:xfrm>
            <a:off x="3787140" y="1976627"/>
            <a:ext cx="1127760" cy="486156"/>
          </a:xfrm>
          <a:prstGeom prst="rect">
            <a:avLst/>
          </a:prstGeom>
          <a:blipFill>
            <a:blip r:embed="rId13" cstate="print"/>
            <a:stretch>
              <a:fillRect/>
            </a:stretch>
          </a:blipFill>
        </p:spPr>
        <p:txBody>
          <a:bodyPr wrap="square" lIns="0" tIns="0" rIns="0" bIns="0" rtlCol="0">
            <a:noAutofit/>
          </a:bodyPr>
          <a:lstStyle/>
          <a:p>
            <a:endParaRPr/>
          </a:p>
        </p:txBody>
      </p:sp>
      <p:sp>
        <p:nvSpPr>
          <p:cNvPr id="35" name="object 35"/>
          <p:cNvSpPr/>
          <p:nvPr/>
        </p:nvSpPr>
        <p:spPr>
          <a:xfrm>
            <a:off x="3836415" y="2013330"/>
            <a:ext cx="1027557" cy="380238"/>
          </a:xfrm>
          <a:custGeom>
            <a:avLst/>
            <a:gdLst/>
            <a:ahLst/>
            <a:cxnLst/>
            <a:rect l="l" t="t" r="r" b="b"/>
            <a:pathLst>
              <a:path w="1027557" h="380238">
                <a:moveTo>
                  <a:pt x="848106" y="0"/>
                </a:moveTo>
                <a:lnTo>
                  <a:pt x="861441" y="76327"/>
                </a:lnTo>
                <a:lnTo>
                  <a:pt x="0" y="227457"/>
                </a:lnTo>
                <a:lnTo>
                  <a:pt x="26797" y="380238"/>
                </a:lnTo>
                <a:lnTo>
                  <a:pt x="888238" y="229108"/>
                </a:lnTo>
                <a:lnTo>
                  <a:pt x="955231" y="229108"/>
                </a:lnTo>
                <a:lnTo>
                  <a:pt x="1027557" y="125984"/>
                </a:lnTo>
                <a:lnTo>
                  <a:pt x="848106" y="0"/>
                </a:lnTo>
                <a:close/>
              </a:path>
              <a:path w="1027557" h="380238">
                <a:moveTo>
                  <a:pt x="955231" y="229108"/>
                </a:moveTo>
                <a:lnTo>
                  <a:pt x="888238" y="229108"/>
                </a:lnTo>
                <a:lnTo>
                  <a:pt x="901700" y="305435"/>
                </a:lnTo>
                <a:lnTo>
                  <a:pt x="955231" y="229108"/>
                </a:lnTo>
                <a:close/>
              </a:path>
            </a:pathLst>
          </a:custGeom>
          <a:solidFill>
            <a:srgbClr val="006FC0"/>
          </a:solidFill>
        </p:spPr>
        <p:txBody>
          <a:bodyPr wrap="square" lIns="0" tIns="0" rIns="0" bIns="0" rtlCol="0">
            <a:noAutofit/>
          </a:bodyPr>
          <a:lstStyle/>
          <a:p>
            <a:endParaRPr/>
          </a:p>
        </p:txBody>
      </p:sp>
      <p:sp>
        <p:nvSpPr>
          <p:cNvPr id="36" name="object 36"/>
          <p:cNvSpPr/>
          <p:nvPr/>
        </p:nvSpPr>
        <p:spPr>
          <a:xfrm>
            <a:off x="3836415" y="2013330"/>
            <a:ext cx="1027557" cy="380238"/>
          </a:xfrm>
          <a:custGeom>
            <a:avLst/>
            <a:gdLst/>
            <a:ahLst/>
            <a:cxnLst/>
            <a:rect l="l" t="t" r="r" b="b"/>
            <a:pathLst>
              <a:path w="1027557" h="380238">
                <a:moveTo>
                  <a:pt x="0" y="227457"/>
                </a:moveTo>
                <a:lnTo>
                  <a:pt x="861441" y="76327"/>
                </a:lnTo>
                <a:lnTo>
                  <a:pt x="848106" y="0"/>
                </a:lnTo>
                <a:lnTo>
                  <a:pt x="1027557" y="125984"/>
                </a:lnTo>
                <a:lnTo>
                  <a:pt x="901700" y="305435"/>
                </a:lnTo>
                <a:lnTo>
                  <a:pt x="888238" y="229108"/>
                </a:lnTo>
                <a:lnTo>
                  <a:pt x="26797" y="380238"/>
                </a:lnTo>
                <a:lnTo>
                  <a:pt x="0" y="227457"/>
                </a:lnTo>
                <a:close/>
              </a:path>
            </a:pathLst>
          </a:custGeom>
          <a:ln w="12700">
            <a:solidFill>
              <a:srgbClr val="7E7E7E"/>
            </a:solidFill>
          </a:ln>
        </p:spPr>
        <p:txBody>
          <a:bodyPr wrap="square" lIns="0" tIns="0" rIns="0" bIns="0" rtlCol="0">
            <a:noAutofit/>
          </a:bodyPr>
          <a:lstStyle/>
          <a:p>
            <a:endParaRPr/>
          </a:p>
        </p:txBody>
      </p:sp>
      <p:sp>
        <p:nvSpPr>
          <p:cNvPr id="37" name="object 37"/>
          <p:cNvSpPr/>
          <p:nvPr/>
        </p:nvSpPr>
        <p:spPr>
          <a:xfrm>
            <a:off x="3843229" y="2093290"/>
            <a:ext cx="867251" cy="293420"/>
          </a:xfrm>
          <a:prstGeom prst="rect">
            <a:avLst/>
          </a:prstGeom>
          <a:blipFill>
            <a:blip r:embed="rId14" cstate="print"/>
            <a:stretch>
              <a:fillRect/>
            </a:stretch>
          </a:blipFill>
        </p:spPr>
        <p:txBody>
          <a:bodyPr wrap="square" lIns="0" tIns="0" rIns="0" bIns="0" rtlCol="0">
            <a:noAutofit/>
          </a:bodyPr>
          <a:lstStyle/>
          <a:p>
            <a:endParaRPr/>
          </a:p>
        </p:txBody>
      </p:sp>
      <p:sp>
        <p:nvSpPr>
          <p:cNvPr id="38" name="object 38"/>
          <p:cNvSpPr/>
          <p:nvPr/>
        </p:nvSpPr>
        <p:spPr>
          <a:xfrm>
            <a:off x="8017002" y="1197102"/>
            <a:ext cx="763524" cy="1371600"/>
          </a:xfrm>
          <a:custGeom>
            <a:avLst/>
            <a:gdLst/>
            <a:ahLst/>
            <a:cxnLst/>
            <a:rect l="l" t="t" r="r" b="b"/>
            <a:pathLst>
              <a:path w="763524" h="1371600">
                <a:moveTo>
                  <a:pt x="0" y="1371600"/>
                </a:moveTo>
                <a:lnTo>
                  <a:pt x="763524" y="1371600"/>
                </a:lnTo>
                <a:lnTo>
                  <a:pt x="763524" y="0"/>
                </a:lnTo>
                <a:lnTo>
                  <a:pt x="0" y="0"/>
                </a:lnTo>
                <a:lnTo>
                  <a:pt x="0" y="1371600"/>
                </a:lnTo>
                <a:close/>
              </a:path>
            </a:pathLst>
          </a:custGeom>
          <a:ln w="19812">
            <a:solidFill>
              <a:srgbClr val="0000FF"/>
            </a:solidFill>
            <a:prstDash val="lgDash"/>
          </a:ln>
        </p:spPr>
        <p:txBody>
          <a:bodyPr wrap="square" lIns="0" tIns="0" rIns="0" bIns="0" rtlCol="0">
            <a:noAutofit/>
          </a:bodyPr>
          <a:lstStyle/>
          <a:p>
            <a:endParaRPr/>
          </a:p>
        </p:txBody>
      </p:sp>
      <p:sp>
        <p:nvSpPr>
          <p:cNvPr id="39" name="object 39"/>
          <p:cNvSpPr/>
          <p:nvPr/>
        </p:nvSpPr>
        <p:spPr>
          <a:xfrm>
            <a:off x="8398764" y="2567939"/>
            <a:ext cx="0" cy="465327"/>
          </a:xfrm>
          <a:custGeom>
            <a:avLst/>
            <a:gdLst/>
            <a:ahLst/>
            <a:cxnLst/>
            <a:rect l="l" t="t" r="r" b="b"/>
            <a:pathLst>
              <a:path h="465327">
                <a:moveTo>
                  <a:pt x="0" y="0"/>
                </a:moveTo>
                <a:lnTo>
                  <a:pt x="0" y="465328"/>
                </a:lnTo>
              </a:path>
            </a:pathLst>
          </a:custGeom>
          <a:ln w="12192">
            <a:solidFill>
              <a:srgbClr val="0000FF"/>
            </a:solidFill>
          </a:ln>
        </p:spPr>
        <p:txBody>
          <a:bodyPr wrap="square" lIns="0" tIns="0" rIns="0" bIns="0" rtlCol="0">
            <a:noAutofit/>
          </a:bodyPr>
          <a:lstStyle/>
          <a:p>
            <a:endParaRPr/>
          </a:p>
        </p:txBody>
      </p:sp>
      <p:sp>
        <p:nvSpPr>
          <p:cNvPr id="40" name="object 40"/>
          <p:cNvSpPr/>
          <p:nvPr/>
        </p:nvSpPr>
        <p:spPr>
          <a:xfrm>
            <a:off x="1263396" y="2441448"/>
            <a:ext cx="76200" cy="591312"/>
          </a:xfrm>
          <a:custGeom>
            <a:avLst/>
            <a:gdLst/>
            <a:ahLst/>
            <a:cxnLst/>
            <a:rect l="l" t="t" r="r" b="b"/>
            <a:pathLst>
              <a:path w="76200" h="591312">
                <a:moveTo>
                  <a:pt x="44450" y="63500"/>
                </a:moveTo>
                <a:lnTo>
                  <a:pt x="31750" y="63500"/>
                </a:lnTo>
                <a:lnTo>
                  <a:pt x="31750" y="591312"/>
                </a:lnTo>
                <a:lnTo>
                  <a:pt x="44450" y="591312"/>
                </a:lnTo>
                <a:lnTo>
                  <a:pt x="44450" y="63500"/>
                </a:lnTo>
                <a:close/>
              </a:path>
              <a:path w="76200" h="591312">
                <a:moveTo>
                  <a:pt x="38100" y="0"/>
                </a:moveTo>
                <a:lnTo>
                  <a:pt x="0" y="76200"/>
                </a:lnTo>
                <a:lnTo>
                  <a:pt x="31750" y="76200"/>
                </a:lnTo>
                <a:lnTo>
                  <a:pt x="31750" y="63500"/>
                </a:lnTo>
                <a:lnTo>
                  <a:pt x="69850" y="63500"/>
                </a:lnTo>
                <a:lnTo>
                  <a:pt x="38100" y="0"/>
                </a:lnTo>
                <a:close/>
              </a:path>
              <a:path w="76200" h="591312">
                <a:moveTo>
                  <a:pt x="69850" y="63500"/>
                </a:moveTo>
                <a:lnTo>
                  <a:pt x="44450" y="63500"/>
                </a:lnTo>
                <a:lnTo>
                  <a:pt x="44450" y="76200"/>
                </a:lnTo>
                <a:lnTo>
                  <a:pt x="76200" y="76200"/>
                </a:lnTo>
                <a:lnTo>
                  <a:pt x="69850" y="63500"/>
                </a:lnTo>
                <a:close/>
              </a:path>
            </a:pathLst>
          </a:custGeom>
          <a:solidFill>
            <a:srgbClr val="0000FF"/>
          </a:solidFill>
        </p:spPr>
        <p:txBody>
          <a:bodyPr wrap="square" lIns="0" tIns="0" rIns="0" bIns="0" rtlCol="0">
            <a:noAutofit/>
          </a:bodyPr>
          <a:lstStyle/>
          <a:p>
            <a:endParaRPr/>
          </a:p>
        </p:txBody>
      </p:sp>
      <p:sp>
        <p:nvSpPr>
          <p:cNvPr id="41" name="object 41"/>
          <p:cNvSpPr/>
          <p:nvPr/>
        </p:nvSpPr>
        <p:spPr>
          <a:xfrm>
            <a:off x="1301496" y="3032760"/>
            <a:ext cx="7096759" cy="0"/>
          </a:xfrm>
          <a:custGeom>
            <a:avLst/>
            <a:gdLst/>
            <a:ahLst/>
            <a:cxnLst/>
            <a:rect l="l" t="t" r="r" b="b"/>
            <a:pathLst>
              <a:path w="7096759">
                <a:moveTo>
                  <a:pt x="7096759" y="0"/>
                </a:moveTo>
                <a:lnTo>
                  <a:pt x="0" y="0"/>
                </a:lnTo>
              </a:path>
            </a:pathLst>
          </a:custGeom>
          <a:ln w="12192">
            <a:solidFill>
              <a:srgbClr val="0000FF"/>
            </a:solidFill>
          </a:ln>
        </p:spPr>
        <p:txBody>
          <a:bodyPr wrap="square" lIns="0" tIns="0" rIns="0" bIns="0" rtlCol="0">
            <a:noAutofit/>
          </a:bodyPr>
          <a:lstStyle/>
          <a:p>
            <a:endParaRPr/>
          </a:p>
        </p:txBody>
      </p:sp>
      <p:sp>
        <p:nvSpPr>
          <p:cNvPr id="42" name="object 42"/>
          <p:cNvSpPr txBox="1"/>
          <p:nvPr/>
        </p:nvSpPr>
        <p:spPr>
          <a:xfrm>
            <a:off x="4222750" y="2787141"/>
            <a:ext cx="635000" cy="193040"/>
          </a:xfrm>
          <a:prstGeom prst="rect">
            <a:avLst/>
          </a:prstGeom>
        </p:spPr>
        <p:txBody>
          <a:bodyPr vert="horz" wrap="square" lIns="0" tIns="0" rIns="0" bIns="0" rtlCol="0">
            <a:noAutofit/>
          </a:bodyPr>
          <a:lstStyle/>
          <a:p>
            <a:pPr marL="12700">
              <a:lnSpc>
                <a:spcPct val="100000"/>
              </a:lnSpc>
            </a:pPr>
            <a:r>
              <a:rPr sz="1200" dirty="0">
                <a:latin typeface="Arial Unicode MS"/>
                <a:cs typeface="Arial Unicode MS"/>
              </a:rPr>
              <a:t>控制汽车</a:t>
            </a:r>
            <a:endParaRPr sz="1200">
              <a:latin typeface="Arial Unicode MS"/>
              <a:cs typeface="Arial Unicode MS"/>
            </a:endParaRPr>
          </a:p>
        </p:txBody>
      </p:sp>
      <p:sp>
        <p:nvSpPr>
          <p:cNvPr id="43" name="object 43"/>
          <p:cNvSpPr/>
          <p:nvPr/>
        </p:nvSpPr>
        <p:spPr>
          <a:xfrm>
            <a:off x="1493519" y="4226052"/>
            <a:ext cx="1586483" cy="972312"/>
          </a:xfrm>
          <a:prstGeom prst="rect">
            <a:avLst/>
          </a:prstGeom>
          <a:blipFill>
            <a:blip r:embed="rId15" cstate="print"/>
            <a:stretch>
              <a:fillRect/>
            </a:stretch>
          </a:blipFill>
        </p:spPr>
        <p:txBody>
          <a:bodyPr wrap="square" lIns="0" tIns="0" rIns="0" bIns="0" rtlCol="0">
            <a:noAutofit/>
          </a:bodyPr>
          <a:lstStyle/>
          <a:p>
            <a:endParaRPr/>
          </a:p>
        </p:txBody>
      </p:sp>
      <p:sp>
        <p:nvSpPr>
          <p:cNvPr id="44" name="object 44"/>
          <p:cNvSpPr/>
          <p:nvPr/>
        </p:nvSpPr>
        <p:spPr>
          <a:xfrm>
            <a:off x="1546097" y="4258817"/>
            <a:ext cx="1481328" cy="867156"/>
          </a:xfrm>
          <a:custGeom>
            <a:avLst/>
            <a:gdLst/>
            <a:ahLst/>
            <a:cxnLst/>
            <a:rect l="l" t="t" r="r" b="b"/>
            <a:pathLst>
              <a:path w="1481327" h="867156">
                <a:moveTo>
                  <a:pt x="0" y="433578"/>
                </a:moveTo>
                <a:lnTo>
                  <a:pt x="9693" y="363233"/>
                </a:lnTo>
                <a:lnTo>
                  <a:pt x="37758" y="296509"/>
                </a:lnTo>
                <a:lnTo>
                  <a:pt x="82669" y="234295"/>
                </a:lnTo>
                <a:lnTo>
                  <a:pt x="110966" y="205159"/>
                </a:lnTo>
                <a:lnTo>
                  <a:pt x="142902" y="177485"/>
                </a:lnTo>
                <a:lnTo>
                  <a:pt x="178287" y="151384"/>
                </a:lnTo>
                <a:lnTo>
                  <a:pt x="216931" y="126968"/>
                </a:lnTo>
                <a:lnTo>
                  <a:pt x="258643" y="104348"/>
                </a:lnTo>
                <a:lnTo>
                  <a:pt x="303233" y="83637"/>
                </a:lnTo>
                <a:lnTo>
                  <a:pt x="350509" y="64944"/>
                </a:lnTo>
                <a:lnTo>
                  <a:pt x="400282" y="48383"/>
                </a:lnTo>
                <a:lnTo>
                  <a:pt x="452360" y="34063"/>
                </a:lnTo>
                <a:lnTo>
                  <a:pt x="506553" y="22098"/>
                </a:lnTo>
                <a:lnTo>
                  <a:pt x="562670" y="12597"/>
                </a:lnTo>
                <a:lnTo>
                  <a:pt x="620522" y="5673"/>
                </a:lnTo>
                <a:lnTo>
                  <a:pt x="679916" y="1436"/>
                </a:lnTo>
                <a:lnTo>
                  <a:pt x="740664" y="0"/>
                </a:lnTo>
                <a:lnTo>
                  <a:pt x="801411" y="1436"/>
                </a:lnTo>
                <a:lnTo>
                  <a:pt x="860805" y="5673"/>
                </a:lnTo>
                <a:lnTo>
                  <a:pt x="918657" y="12597"/>
                </a:lnTo>
                <a:lnTo>
                  <a:pt x="974774" y="22098"/>
                </a:lnTo>
                <a:lnTo>
                  <a:pt x="1028967" y="34063"/>
                </a:lnTo>
                <a:lnTo>
                  <a:pt x="1081045" y="48383"/>
                </a:lnTo>
                <a:lnTo>
                  <a:pt x="1130818" y="64944"/>
                </a:lnTo>
                <a:lnTo>
                  <a:pt x="1178094" y="83637"/>
                </a:lnTo>
                <a:lnTo>
                  <a:pt x="1222684" y="104348"/>
                </a:lnTo>
                <a:lnTo>
                  <a:pt x="1264396" y="126968"/>
                </a:lnTo>
                <a:lnTo>
                  <a:pt x="1303040" y="151384"/>
                </a:lnTo>
                <a:lnTo>
                  <a:pt x="1338425" y="177485"/>
                </a:lnTo>
                <a:lnTo>
                  <a:pt x="1370361" y="205159"/>
                </a:lnTo>
                <a:lnTo>
                  <a:pt x="1398658" y="234295"/>
                </a:lnTo>
                <a:lnTo>
                  <a:pt x="1423124" y="264783"/>
                </a:lnTo>
                <a:lnTo>
                  <a:pt x="1459802" y="329363"/>
                </a:lnTo>
                <a:lnTo>
                  <a:pt x="1478872" y="398009"/>
                </a:lnTo>
                <a:lnTo>
                  <a:pt x="1481328" y="433578"/>
                </a:lnTo>
                <a:lnTo>
                  <a:pt x="1478872" y="469129"/>
                </a:lnTo>
                <a:lnTo>
                  <a:pt x="1459802" y="537751"/>
                </a:lnTo>
                <a:lnTo>
                  <a:pt x="1423124" y="602319"/>
                </a:lnTo>
                <a:lnTo>
                  <a:pt x="1398658" y="632804"/>
                </a:lnTo>
                <a:lnTo>
                  <a:pt x="1370361" y="661940"/>
                </a:lnTo>
                <a:lnTo>
                  <a:pt x="1338425" y="689616"/>
                </a:lnTo>
                <a:lnTo>
                  <a:pt x="1303040" y="715719"/>
                </a:lnTo>
                <a:lnTo>
                  <a:pt x="1264396" y="740140"/>
                </a:lnTo>
                <a:lnTo>
                  <a:pt x="1222684" y="762764"/>
                </a:lnTo>
                <a:lnTo>
                  <a:pt x="1178094" y="783482"/>
                </a:lnTo>
                <a:lnTo>
                  <a:pt x="1130818" y="802180"/>
                </a:lnTo>
                <a:lnTo>
                  <a:pt x="1081045" y="818748"/>
                </a:lnTo>
                <a:lnTo>
                  <a:pt x="1028967" y="833074"/>
                </a:lnTo>
                <a:lnTo>
                  <a:pt x="974774" y="845045"/>
                </a:lnTo>
                <a:lnTo>
                  <a:pt x="918657" y="854551"/>
                </a:lnTo>
                <a:lnTo>
                  <a:pt x="860805" y="861479"/>
                </a:lnTo>
                <a:lnTo>
                  <a:pt x="801411" y="865718"/>
                </a:lnTo>
                <a:lnTo>
                  <a:pt x="740664" y="867156"/>
                </a:lnTo>
                <a:lnTo>
                  <a:pt x="679916" y="865718"/>
                </a:lnTo>
                <a:lnTo>
                  <a:pt x="620522" y="861479"/>
                </a:lnTo>
                <a:lnTo>
                  <a:pt x="562670" y="854551"/>
                </a:lnTo>
                <a:lnTo>
                  <a:pt x="506553" y="845045"/>
                </a:lnTo>
                <a:lnTo>
                  <a:pt x="452360" y="833074"/>
                </a:lnTo>
                <a:lnTo>
                  <a:pt x="400282" y="818748"/>
                </a:lnTo>
                <a:lnTo>
                  <a:pt x="350509" y="802180"/>
                </a:lnTo>
                <a:lnTo>
                  <a:pt x="303233" y="783482"/>
                </a:lnTo>
                <a:lnTo>
                  <a:pt x="258643" y="762764"/>
                </a:lnTo>
                <a:lnTo>
                  <a:pt x="216931" y="740140"/>
                </a:lnTo>
                <a:lnTo>
                  <a:pt x="178287" y="715719"/>
                </a:lnTo>
                <a:lnTo>
                  <a:pt x="142902" y="689616"/>
                </a:lnTo>
                <a:lnTo>
                  <a:pt x="110966" y="661940"/>
                </a:lnTo>
                <a:lnTo>
                  <a:pt x="82669" y="632804"/>
                </a:lnTo>
                <a:lnTo>
                  <a:pt x="58203" y="602319"/>
                </a:lnTo>
                <a:lnTo>
                  <a:pt x="21525" y="537751"/>
                </a:lnTo>
                <a:lnTo>
                  <a:pt x="2455" y="469129"/>
                </a:lnTo>
                <a:lnTo>
                  <a:pt x="0" y="433578"/>
                </a:lnTo>
                <a:close/>
              </a:path>
            </a:pathLst>
          </a:custGeom>
          <a:ln w="19812">
            <a:solidFill>
              <a:srgbClr val="FF0000"/>
            </a:solidFill>
            <a:prstDash val="lgDash"/>
          </a:ln>
        </p:spPr>
        <p:txBody>
          <a:bodyPr wrap="square" lIns="0" tIns="0" rIns="0" bIns="0" rtlCol="0">
            <a:noAutofit/>
          </a:bodyPr>
          <a:lstStyle/>
          <a:p>
            <a:endParaRPr/>
          </a:p>
        </p:txBody>
      </p:sp>
      <p:sp>
        <p:nvSpPr>
          <p:cNvPr id="45" name="object 45"/>
          <p:cNvSpPr/>
          <p:nvPr/>
        </p:nvSpPr>
        <p:spPr>
          <a:xfrm>
            <a:off x="192023" y="2535935"/>
            <a:ext cx="1405128" cy="2225040"/>
          </a:xfrm>
          <a:prstGeom prst="rect">
            <a:avLst/>
          </a:prstGeom>
          <a:blipFill>
            <a:blip r:embed="rId16" cstate="print"/>
            <a:stretch>
              <a:fillRect/>
            </a:stretch>
          </a:blipFill>
        </p:spPr>
        <p:txBody>
          <a:bodyPr wrap="square" lIns="0" tIns="0" rIns="0" bIns="0" rtlCol="0">
            <a:noAutofit/>
          </a:bodyPr>
          <a:lstStyle/>
          <a:p>
            <a:endParaRPr/>
          </a:p>
        </p:txBody>
      </p:sp>
      <p:sp>
        <p:nvSpPr>
          <p:cNvPr id="46" name="object 46"/>
          <p:cNvSpPr/>
          <p:nvPr/>
        </p:nvSpPr>
        <p:spPr>
          <a:xfrm>
            <a:off x="244602" y="2568701"/>
            <a:ext cx="1301877" cy="2124075"/>
          </a:xfrm>
          <a:custGeom>
            <a:avLst/>
            <a:gdLst/>
            <a:ahLst/>
            <a:cxnLst/>
            <a:rect l="l" t="t" r="r" b="b"/>
            <a:pathLst>
              <a:path w="1301877" h="2124075">
                <a:moveTo>
                  <a:pt x="1301877" y="2124075"/>
                </a:moveTo>
                <a:lnTo>
                  <a:pt x="0" y="0"/>
                </a:lnTo>
              </a:path>
            </a:pathLst>
          </a:custGeom>
          <a:ln w="19812">
            <a:solidFill>
              <a:srgbClr val="FF0000"/>
            </a:solidFill>
            <a:prstDash val="lgDash"/>
          </a:ln>
        </p:spPr>
        <p:txBody>
          <a:bodyPr wrap="square" lIns="0" tIns="0" rIns="0" bIns="0" rtlCol="0">
            <a:noAutofit/>
          </a:bodyPr>
          <a:lstStyle/>
          <a:p>
            <a:endParaRPr/>
          </a:p>
        </p:txBody>
      </p:sp>
      <p:sp>
        <p:nvSpPr>
          <p:cNvPr id="47" name="object 47"/>
          <p:cNvSpPr/>
          <p:nvPr/>
        </p:nvSpPr>
        <p:spPr>
          <a:xfrm>
            <a:off x="2273807" y="2482595"/>
            <a:ext cx="821436" cy="2228087"/>
          </a:xfrm>
          <a:prstGeom prst="rect">
            <a:avLst/>
          </a:prstGeom>
          <a:blipFill>
            <a:blip r:embed="rId17" cstate="print"/>
            <a:stretch>
              <a:fillRect/>
            </a:stretch>
          </a:blipFill>
        </p:spPr>
        <p:txBody>
          <a:bodyPr wrap="square" lIns="0" tIns="0" rIns="0" bIns="0" rtlCol="0">
            <a:noAutofit/>
          </a:bodyPr>
          <a:lstStyle/>
          <a:p>
            <a:endParaRPr/>
          </a:p>
        </p:txBody>
      </p:sp>
      <p:sp>
        <p:nvSpPr>
          <p:cNvPr id="48" name="object 48"/>
          <p:cNvSpPr/>
          <p:nvPr/>
        </p:nvSpPr>
        <p:spPr>
          <a:xfrm>
            <a:off x="2326385" y="2515361"/>
            <a:ext cx="716788" cy="2129917"/>
          </a:xfrm>
          <a:custGeom>
            <a:avLst/>
            <a:gdLst/>
            <a:ahLst/>
            <a:cxnLst/>
            <a:rect l="l" t="t" r="r" b="b"/>
            <a:pathLst>
              <a:path w="716788" h="2129917">
                <a:moveTo>
                  <a:pt x="716788" y="2129917"/>
                </a:moveTo>
                <a:lnTo>
                  <a:pt x="0" y="0"/>
                </a:lnTo>
              </a:path>
            </a:pathLst>
          </a:custGeom>
          <a:ln w="19812">
            <a:solidFill>
              <a:srgbClr val="FF0000"/>
            </a:solidFill>
            <a:prstDash val="lgDash"/>
          </a:ln>
        </p:spPr>
        <p:txBody>
          <a:bodyPr wrap="square" lIns="0" tIns="0" rIns="0" bIns="0" rtlCol="0">
            <a:noAutofit/>
          </a:bodyPr>
          <a:lstStyle/>
          <a:p>
            <a:endParaRPr/>
          </a:p>
        </p:txBody>
      </p:sp>
      <p:sp>
        <p:nvSpPr>
          <p:cNvPr id="49" name="object 49"/>
          <p:cNvSpPr/>
          <p:nvPr/>
        </p:nvSpPr>
        <p:spPr>
          <a:xfrm>
            <a:off x="665987" y="1281683"/>
            <a:ext cx="865632" cy="437388"/>
          </a:xfrm>
          <a:prstGeom prst="rect">
            <a:avLst/>
          </a:prstGeom>
          <a:blipFill>
            <a:blip r:embed="rId18" cstate="print"/>
            <a:stretch>
              <a:fillRect/>
            </a:stretch>
          </a:blipFill>
        </p:spPr>
        <p:txBody>
          <a:bodyPr wrap="square" lIns="0" tIns="0" rIns="0" bIns="0" rtlCol="0">
            <a:noAutofit/>
          </a:bodyPr>
          <a:lstStyle/>
          <a:p>
            <a:endParaRPr/>
          </a:p>
        </p:txBody>
      </p:sp>
      <p:sp>
        <p:nvSpPr>
          <p:cNvPr id="50" name="object 50"/>
          <p:cNvSpPr/>
          <p:nvPr/>
        </p:nvSpPr>
        <p:spPr>
          <a:xfrm>
            <a:off x="718566" y="1314450"/>
            <a:ext cx="760476" cy="332231"/>
          </a:xfrm>
          <a:custGeom>
            <a:avLst/>
            <a:gdLst/>
            <a:ahLst/>
            <a:cxnLst/>
            <a:rect l="l" t="t" r="r" b="b"/>
            <a:pathLst>
              <a:path w="760476" h="332231">
                <a:moveTo>
                  <a:pt x="0" y="166115"/>
                </a:moveTo>
                <a:lnTo>
                  <a:pt x="11051" y="126212"/>
                </a:lnTo>
                <a:lnTo>
                  <a:pt x="42442" y="89797"/>
                </a:lnTo>
                <a:lnTo>
                  <a:pt x="91531" y="58029"/>
                </a:lnTo>
                <a:lnTo>
                  <a:pt x="132785" y="40003"/>
                </a:lnTo>
                <a:lnTo>
                  <a:pt x="179947" y="24899"/>
                </a:lnTo>
                <a:lnTo>
                  <a:pt x="232234" y="13061"/>
                </a:lnTo>
                <a:lnTo>
                  <a:pt x="288864" y="4830"/>
                </a:lnTo>
                <a:lnTo>
                  <a:pt x="349053" y="551"/>
                </a:lnTo>
                <a:lnTo>
                  <a:pt x="380238" y="0"/>
                </a:lnTo>
                <a:lnTo>
                  <a:pt x="411431" y="551"/>
                </a:lnTo>
                <a:lnTo>
                  <a:pt x="471632" y="4830"/>
                </a:lnTo>
                <a:lnTo>
                  <a:pt x="528268" y="13061"/>
                </a:lnTo>
                <a:lnTo>
                  <a:pt x="580557" y="24899"/>
                </a:lnTo>
                <a:lnTo>
                  <a:pt x="627716" y="40003"/>
                </a:lnTo>
                <a:lnTo>
                  <a:pt x="668965" y="58029"/>
                </a:lnTo>
                <a:lnTo>
                  <a:pt x="703521" y="78635"/>
                </a:lnTo>
                <a:lnTo>
                  <a:pt x="741096" y="113629"/>
                </a:lnTo>
                <a:lnTo>
                  <a:pt x="759215" y="152498"/>
                </a:lnTo>
                <a:lnTo>
                  <a:pt x="760476" y="166115"/>
                </a:lnTo>
                <a:lnTo>
                  <a:pt x="759215" y="179733"/>
                </a:lnTo>
                <a:lnTo>
                  <a:pt x="741096" y="218602"/>
                </a:lnTo>
                <a:lnTo>
                  <a:pt x="703521" y="253596"/>
                </a:lnTo>
                <a:lnTo>
                  <a:pt x="668965" y="274202"/>
                </a:lnTo>
                <a:lnTo>
                  <a:pt x="627716" y="292228"/>
                </a:lnTo>
                <a:lnTo>
                  <a:pt x="580557" y="307332"/>
                </a:lnTo>
                <a:lnTo>
                  <a:pt x="528268" y="319170"/>
                </a:lnTo>
                <a:lnTo>
                  <a:pt x="471632" y="327401"/>
                </a:lnTo>
                <a:lnTo>
                  <a:pt x="411431" y="331680"/>
                </a:lnTo>
                <a:lnTo>
                  <a:pt x="380238" y="332231"/>
                </a:lnTo>
                <a:lnTo>
                  <a:pt x="349053" y="331680"/>
                </a:lnTo>
                <a:lnTo>
                  <a:pt x="288864" y="327401"/>
                </a:lnTo>
                <a:lnTo>
                  <a:pt x="232234" y="319170"/>
                </a:lnTo>
                <a:lnTo>
                  <a:pt x="179947" y="307332"/>
                </a:lnTo>
                <a:lnTo>
                  <a:pt x="132785" y="292228"/>
                </a:lnTo>
                <a:lnTo>
                  <a:pt x="91531" y="274202"/>
                </a:lnTo>
                <a:lnTo>
                  <a:pt x="56969" y="253596"/>
                </a:lnTo>
                <a:lnTo>
                  <a:pt x="19385" y="218602"/>
                </a:lnTo>
                <a:lnTo>
                  <a:pt x="1260" y="179733"/>
                </a:lnTo>
                <a:lnTo>
                  <a:pt x="0" y="166115"/>
                </a:lnTo>
                <a:close/>
              </a:path>
            </a:pathLst>
          </a:custGeom>
          <a:ln w="19812">
            <a:solidFill>
              <a:srgbClr val="FF0000"/>
            </a:solidFill>
            <a:prstDash val="lgDash"/>
          </a:ln>
        </p:spPr>
        <p:txBody>
          <a:bodyPr wrap="square" lIns="0" tIns="0" rIns="0" bIns="0" rtlCol="0">
            <a:noAutofit/>
          </a:bodyPr>
          <a:lstStyle/>
          <a:p>
            <a:endParaRPr/>
          </a:p>
        </p:txBody>
      </p:sp>
      <p:sp>
        <p:nvSpPr>
          <p:cNvPr id="51" name="object 51"/>
          <p:cNvSpPr/>
          <p:nvPr/>
        </p:nvSpPr>
        <p:spPr>
          <a:xfrm>
            <a:off x="1379219" y="1746504"/>
            <a:ext cx="864107" cy="435863"/>
          </a:xfrm>
          <a:prstGeom prst="rect">
            <a:avLst/>
          </a:prstGeom>
          <a:blipFill>
            <a:blip r:embed="rId19" cstate="print"/>
            <a:stretch>
              <a:fillRect/>
            </a:stretch>
          </a:blipFill>
        </p:spPr>
        <p:txBody>
          <a:bodyPr wrap="square" lIns="0" tIns="0" rIns="0" bIns="0" rtlCol="0">
            <a:noAutofit/>
          </a:bodyPr>
          <a:lstStyle/>
          <a:p>
            <a:endParaRPr/>
          </a:p>
        </p:txBody>
      </p:sp>
      <p:sp>
        <p:nvSpPr>
          <p:cNvPr id="52" name="object 52"/>
          <p:cNvSpPr/>
          <p:nvPr/>
        </p:nvSpPr>
        <p:spPr>
          <a:xfrm>
            <a:off x="1431797" y="1779270"/>
            <a:ext cx="758952" cy="330707"/>
          </a:xfrm>
          <a:custGeom>
            <a:avLst/>
            <a:gdLst/>
            <a:ahLst/>
            <a:cxnLst/>
            <a:rect l="l" t="t" r="r" b="b"/>
            <a:pathLst>
              <a:path w="758951" h="330707">
                <a:moveTo>
                  <a:pt x="0" y="165353"/>
                </a:moveTo>
                <a:lnTo>
                  <a:pt x="11030" y="125620"/>
                </a:lnTo>
                <a:lnTo>
                  <a:pt x="42361" y="89368"/>
                </a:lnTo>
                <a:lnTo>
                  <a:pt x="91356" y="57747"/>
                </a:lnTo>
                <a:lnTo>
                  <a:pt x="132528" y="39806"/>
                </a:lnTo>
                <a:lnTo>
                  <a:pt x="179597" y="24776"/>
                </a:lnTo>
                <a:lnTo>
                  <a:pt x="231778" y="12995"/>
                </a:lnTo>
                <a:lnTo>
                  <a:pt x="288292" y="4806"/>
                </a:lnTo>
                <a:lnTo>
                  <a:pt x="348356" y="548"/>
                </a:lnTo>
                <a:lnTo>
                  <a:pt x="379476" y="0"/>
                </a:lnTo>
                <a:lnTo>
                  <a:pt x="410595" y="548"/>
                </a:lnTo>
                <a:lnTo>
                  <a:pt x="470659" y="4806"/>
                </a:lnTo>
                <a:lnTo>
                  <a:pt x="527173" y="12995"/>
                </a:lnTo>
                <a:lnTo>
                  <a:pt x="579354" y="24776"/>
                </a:lnTo>
                <a:lnTo>
                  <a:pt x="626423" y="39806"/>
                </a:lnTo>
                <a:lnTo>
                  <a:pt x="667595" y="57747"/>
                </a:lnTo>
                <a:lnTo>
                  <a:pt x="702090" y="78256"/>
                </a:lnTo>
                <a:lnTo>
                  <a:pt x="739603" y="113092"/>
                </a:lnTo>
                <a:lnTo>
                  <a:pt x="757693" y="151793"/>
                </a:lnTo>
                <a:lnTo>
                  <a:pt x="758952" y="165353"/>
                </a:lnTo>
                <a:lnTo>
                  <a:pt x="757693" y="178914"/>
                </a:lnTo>
                <a:lnTo>
                  <a:pt x="739603" y="217615"/>
                </a:lnTo>
                <a:lnTo>
                  <a:pt x="702090" y="252451"/>
                </a:lnTo>
                <a:lnTo>
                  <a:pt x="667595" y="272960"/>
                </a:lnTo>
                <a:lnTo>
                  <a:pt x="626423" y="290901"/>
                </a:lnTo>
                <a:lnTo>
                  <a:pt x="579354" y="305931"/>
                </a:lnTo>
                <a:lnTo>
                  <a:pt x="527173" y="317712"/>
                </a:lnTo>
                <a:lnTo>
                  <a:pt x="470659" y="325901"/>
                </a:lnTo>
                <a:lnTo>
                  <a:pt x="410595" y="330159"/>
                </a:lnTo>
                <a:lnTo>
                  <a:pt x="379476" y="330707"/>
                </a:lnTo>
                <a:lnTo>
                  <a:pt x="348356" y="330159"/>
                </a:lnTo>
                <a:lnTo>
                  <a:pt x="288292" y="325901"/>
                </a:lnTo>
                <a:lnTo>
                  <a:pt x="231778" y="317712"/>
                </a:lnTo>
                <a:lnTo>
                  <a:pt x="179597" y="305931"/>
                </a:lnTo>
                <a:lnTo>
                  <a:pt x="132528" y="290901"/>
                </a:lnTo>
                <a:lnTo>
                  <a:pt x="91356" y="272960"/>
                </a:lnTo>
                <a:lnTo>
                  <a:pt x="56861" y="252451"/>
                </a:lnTo>
                <a:lnTo>
                  <a:pt x="19348" y="217615"/>
                </a:lnTo>
                <a:lnTo>
                  <a:pt x="1258" y="178914"/>
                </a:lnTo>
                <a:lnTo>
                  <a:pt x="0" y="165353"/>
                </a:lnTo>
                <a:close/>
              </a:path>
            </a:pathLst>
          </a:custGeom>
          <a:ln w="19811">
            <a:solidFill>
              <a:srgbClr val="FF0000"/>
            </a:solidFill>
            <a:prstDash val="lgDash"/>
          </a:ln>
        </p:spPr>
        <p:txBody>
          <a:bodyPr wrap="square" lIns="0" tIns="0" rIns="0" bIns="0" rtlCol="0">
            <a:noAutofit/>
          </a:bodyPr>
          <a:lstStyle/>
          <a:p>
            <a:endParaRPr/>
          </a:p>
        </p:txBody>
      </p:sp>
      <p:sp>
        <p:nvSpPr>
          <p:cNvPr id="53" name="object 53"/>
          <p:cNvSpPr/>
          <p:nvPr/>
        </p:nvSpPr>
        <p:spPr>
          <a:xfrm>
            <a:off x="1478025" y="1473453"/>
            <a:ext cx="1168654" cy="84454"/>
          </a:xfrm>
          <a:custGeom>
            <a:avLst/>
            <a:gdLst/>
            <a:ahLst/>
            <a:cxnLst/>
            <a:rect l="l" t="t" r="r" b="b"/>
            <a:pathLst>
              <a:path w="1168654" h="84454">
                <a:moveTo>
                  <a:pt x="508" y="0"/>
                </a:moveTo>
                <a:lnTo>
                  <a:pt x="0" y="12700"/>
                </a:lnTo>
                <a:lnTo>
                  <a:pt x="50800" y="14604"/>
                </a:lnTo>
                <a:lnTo>
                  <a:pt x="51308" y="1905"/>
                </a:lnTo>
                <a:lnTo>
                  <a:pt x="508" y="0"/>
                </a:lnTo>
                <a:close/>
              </a:path>
              <a:path w="1168654" h="84454">
                <a:moveTo>
                  <a:pt x="89281" y="3302"/>
                </a:moveTo>
                <a:lnTo>
                  <a:pt x="88900" y="16002"/>
                </a:lnTo>
                <a:lnTo>
                  <a:pt x="139573" y="17780"/>
                </a:lnTo>
                <a:lnTo>
                  <a:pt x="140081" y="5080"/>
                </a:lnTo>
                <a:lnTo>
                  <a:pt x="89281" y="3302"/>
                </a:lnTo>
                <a:close/>
              </a:path>
              <a:path w="1168654" h="84454">
                <a:moveTo>
                  <a:pt x="178181" y="6477"/>
                </a:moveTo>
                <a:lnTo>
                  <a:pt x="177673" y="19177"/>
                </a:lnTo>
                <a:lnTo>
                  <a:pt x="228473" y="21082"/>
                </a:lnTo>
                <a:lnTo>
                  <a:pt x="228981" y="8382"/>
                </a:lnTo>
                <a:lnTo>
                  <a:pt x="178181" y="6477"/>
                </a:lnTo>
                <a:close/>
              </a:path>
              <a:path w="1168654" h="84454">
                <a:moveTo>
                  <a:pt x="266954" y="9779"/>
                </a:moveTo>
                <a:lnTo>
                  <a:pt x="266573" y="22479"/>
                </a:lnTo>
                <a:lnTo>
                  <a:pt x="317246" y="24384"/>
                </a:lnTo>
                <a:lnTo>
                  <a:pt x="317754" y="11684"/>
                </a:lnTo>
                <a:lnTo>
                  <a:pt x="266954" y="9779"/>
                </a:lnTo>
                <a:close/>
              </a:path>
              <a:path w="1168654" h="84454">
                <a:moveTo>
                  <a:pt x="355854" y="13081"/>
                </a:moveTo>
                <a:lnTo>
                  <a:pt x="355346" y="25780"/>
                </a:lnTo>
                <a:lnTo>
                  <a:pt x="406146" y="27559"/>
                </a:lnTo>
                <a:lnTo>
                  <a:pt x="406654" y="14859"/>
                </a:lnTo>
                <a:lnTo>
                  <a:pt x="355854" y="13081"/>
                </a:lnTo>
                <a:close/>
              </a:path>
              <a:path w="1168654" h="84454">
                <a:moveTo>
                  <a:pt x="444627" y="16256"/>
                </a:moveTo>
                <a:lnTo>
                  <a:pt x="444246" y="28956"/>
                </a:lnTo>
                <a:lnTo>
                  <a:pt x="495046" y="30861"/>
                </a:lnTo>
                <a:lnTo>
                  <a:pt x="495427" y="18161"/>
                </a:lnTo>
                <a:lnTo>
                  <a:pt x="444627" y="16256"/>
                </a:lnTo>
                <a:close/>
              </a:path>
              <a:path w="1168654" h="84454">
                <a:moveTo>
                  <a:pt x="533527" y="19558"/>
                </a:moveTo>
                <a:lnTo>
                  <a:pt x="533019" y="32258"/>
                </a:lnTo>
                <a:lnTo>
                  <a:pt x="583819" y="34036"/>
                </a:lnTo>
                <a:lnTo>
                  <a:pt x="584327" y="21463"/>
                </a:lnTo>
                <a:lnTo>
                  <a:pt x="533527" y="19558"/>
                </a:lnTo>
                <a:close/>
              </a:path>
              <a:path w="1168654" h="84454">
                <a:moveTo>
                  <a:pt x="622427" y="22860"/>
                </a:moveTo>
                <a:lnTo>
                  <a:pt x="621919" y="35433"/>
                </a:lnTo>
                <a:lnTo>
                  <a:pt x="672719" y="37338"/>
                </a:lnTo>
                <a:lnTo>
                  <a:pt x="673100" y="24638"/>
                </a:lnTo>
                <a:lnTo>
                  <a:pt x="622427" y="22860"/>
                </a:lnTo>
                <a:close/>
              </a:path>
              <a:path w="1168654" h="84454">
                <a:moveTo>
                  <a:pt x="711200" y="26034"/>
                </a:moveTo>
                <a:lnTo>
                  <a:pt x="710692" y="38735"/>
                </a:lnTo>
                <a:lnTo>
                  <a:pt x="761492" y="40640"/>
                </a:lnTo>
                <a:lnTo>
                  <a:pt x="762000" y="27940"/>
                </a:lnTo>
                <a:lnTo>
                  <a:pt x="711200" y="26034"/>
                </a:lnTo>
                <a:close/>
              </a:path>
              <a:path w="1168654" h="84454">
                <a:moveTo>
                  <a:pt x="800100" y="29337"/>
                </a:moveTo>
                <a:lnTo>
                  <a:pt x="799592" y="42037"/>
                </a:lnTo>
                <a:lnTo>
                  <a:pt x="850392" y="43815"/>
                </a:lnTo>
                <a:lnTo>
                  <a:pt x="850773" y="31115"/>
                </a:lnTo>
                <a:lnTo>
                  <a:pt x="800100" y="29337"/>
                </a:lnTo>
                <a:close/>
              </a:path>
              <a:path w="1168654" h="84454">
                <a:moveTo>
                  <a:pt x="888873" y="32512"/>
                </a:moveTo>
                <a:lnTo>
                  <a:pt x="888365" y="45212"/>
                </a:lnTo>
                <a:lnTo>
                  <a:pt x="939165" y="47117"/>
                </a:lnTo>
                <a:lnTo>
                  <a:pt x="939673" y="34417"/>
                </a:lnTo>
                <a:lnTo>
                  <a:pt x="888873" y="32512"/>
                </a:lnTo>
                <a:close/>
              </a:path>
              <a:path w="1168654" h="84454">
                <a:moveTo>
                  <a:pt x="977773" y="35814"/>
                </a:moveTo>
                <a:lnTo>
                  <a:pt x="977265" y="48514"/>
                </a:lnTo>
                <a:lnTo>
                  <a:pt x="1028065" y="50419"/>
                </a:lnTo>
                <a:lnTo>
                  <a:pt x="1028446" y="37719"/>
                </a:lnTo>
                <a:lnTo>
                  <a:pt x="977773" y="35814"/>
                </a:lnTo>
                <a:close/>
              </a:path>
              <a:path w="1168654" h="84454">
                <a:moveTo>
                  <a:pt x="1093851" y="8255"/>
                </a:moveTo>
                <a:lnTo>
                  <a:pt x="1092684" y="40055"/>
                </a:lnTo>
                <a:lnTo>
                  <a:pt x="1105408" y="40513"/>
                </a:lnTo>
                <a:lnTo>
                  <a:pt x="1104900" y="53213"/>
                </a:lnTo>
                <a:lnTo>
                  <a:pt x="1092202" y="53213"/>
                </a:lnTo>
                <a:lnTo>
                  <a:pt x="1091057" y="84455"/>
                </a:lnTo>
                <a:lnTo>
                  <a:pt x="1159721" y="53213"/>
                </a:lnTo>
                <a:lnTo>
                  <a:pt x="1104900" y="53213"/>
                </a:lnTo>
                <a:lnTo>
                  <a:pt x="1092219" y="52755"/>
                </a:lnTo>
                <a:lnTo>
                  <a:pt x="1160727" y="52755"/>
                </a:lnTo>
                <a:lnTo>
                  <a:pt x="1168654" y="49149"/>
                </a:lnTo>
                <a:lnTo>
                  <a:pt x="1093851" y="8255"/>
                </a:lnTo>
                <a:close/>
              </a:path>
              <a:path w="1168654" h="84454">
                <a:moveTo>
                  <a:pt x="1092684" y="40055"/>
                </a:moveTo>
                <a:lnTo>
                  <a:pt x="1092219" y="52755"/>
                </a:lnTo>
                <a:lnTo>
                  <a:pt x="1104900" y="53213"/>
                </a:lnTo>
                <a:lnTo>
                  <a:pt x="1105408" y="40513"/>
                </a:lnTo>
                <a:lnTo>
                  <a:pt x="1092684" y="40055"/>
                </a:lnTo>
                <a:close/>
              </a:path>
              <a:path w="1168654" h="84454">
                <a:moveTo>
                  <a:pt x="1066546" y="39116"/>
                </a:moveTo>
                <a:lnTo>
                  <a:pt x="1066165" y="51816"/>
                </a:lnTo>
                <a:lnTo>
                  <a:pt x="1092219" y="52755"/>
                </a:lnTo>
                <a:lnTo>
                  <a:pt x="1092684" y="40055"/>
                </a:lnTo>
                <a:lnTo>
                  <a:pt x="1066546" y="39116"/>
                </a:lnTo>
                <a:close/>
              </a:path>
            </a:pathLst>
          </a:custGeom>
          <a:solidFill>
            <a:srgbClr val="FF0000"/>
          </a:solidFill>
        </p:spPr>
        <p:txBody>
          <a:bodyPr wrap="square" lIns="0" tIns="0" rIns="0" bIns="0" rtlCol="0">
            <a:noAutofit/>
          </a:bodyPr>
          <a:lstStyle/>
          <a:p>
            <a:endParaRPr/>
          </a:p>
        </p:txBody>
      </p:sp>
      <p:sp>
        <p:nvSpPr>
          <p:cNvPr id="54" name="object 54"/>
          <p:cNvSpPr/>
          <p:nvPr/>
        </p:nvSpPr>
        <p:spPr>
          <a:xfrm>
            <a:off x="2076576" y="2054479"/>
            <a:ext cx="584708" cy="229488"/>
          </a:xfrm>
          <a:custGeom>
            <a:avLst/>
            <a:gdLst/>
            <a:ahLst/>
            <a:cxnLst/>
            <a:rect l="l" t="t" r="r" b="b"/>
            <a:pathLst>
              <a:path w="584708" h="229488">
                <a:moveTo>
                  <a:pt x="4318" y="0"/>
                </a:moveTo>
                <a:lnTo>
                  <a:pt x="0" y="11938"/>
                </a:lnTo>
                <a:lnTo>
                  <a:pt x="47625" y="29463"/>
                </a:lnTo>
                <a:lnTo>
                  <a:pt x="52070" y="17526"/>
                </a:lnTo>
                <a:lnTo>
                  <a:pt x="4318" y="0"/>
                </a:lnTo>
                <a:close/>
              </a:path>
              <a:path w="584708" h="229488">
                <a:moveTo>
                  <a:pt x="87757" y="30607"/>
                </a:moveTo>
                <a:lnTo>
                  <a:pt x="83439" y="42545"/>
                </a:lnTo>
                <a:lnTo>
                  <a:pt x="131064" y="60071"/>
                </a:lnTo>
                <a:lnTo>
                  <a:pt x="135509" y="48133"/>
                </a:lnTo>
                <a:lnTo>
                  <a:pt x="87757" y="30607"/>
                </a:lnTo>
                <a:close/>
              </a:path>
              <a:path w="584708" h="229488">
                <a:moveTo>
                  <a:pt x="171196" y="61341"/>
                </a:moveTo>
                <a:lnTo>
                  <a:pt x="166878" y="73279"/>
                </a:lnTo>
                <a:lnTo>
                  <a:pt x="214503" y="90805"/>
                </a:lnTo>
                <a:lnTo>
                  <a:pt x="218948" y="78867"/>
                </a:lnTo>
                <a:lnTo>
                  <a:pt x="171196" y="61341"/>
                </a:lnTo>
                <a:close/>
              </a:path>
              <a:path w="584708" h="229488">
                <a:moveTo>
                  <a:pt x="254635" y="91948"/>
                </a:moveTo>
                <a:lnTo>
                  <a:pt x="250317" y="103886"/>
                </a:lnTo>
                <a:lnTo>
                  <a:pt x="297942" y="121412"/>
                </a:lnTo>
                <a:lnTo>
                  <a:pt x="302387" y="109473"/>
                </a:lnTo>
                <a:lnTo>
                  <a:pt x="254635" y="91948"/>
                </a:lnTo>
                <a:close/>
              </a:path>
              <a:path w="584708" h="229488">
                <a:moveTo>
                  <a:pt x="338074" y="122682"/>
                </a:moveTo>
                <a:lnTo>
                  <a:pt x="333756" y="134493"/>
                </a:lnTo>
                <a:lnTo>
                  <a:pt x="381381" y="152019"/>
                </a:lnTo>
                <a:lnTo>
                  <a:pt x="385826" y="140208"/>
                </a:lnTo>
                <a:lnTo>
                  <a:pt x="338074" y="122682"/>
                </a:lnTo>
                <a:close/>
              </a:path>
              <a:path w="584708" h="229488">
                <a:moveTo>
                  <a:pt x="421640" y="153289"/>
                </a:moveTo>
                <a:lnTo>
                  <a:pt x="417195" y="165227"/>
                </a:lnTo>
                <a:lnTo>
                  <a:pt x="464947" y="182753"/>
                </a:lnTo>
                <a:lnTo>
                  <a:pt x="469265" y="170815"/>
                </a:lnTo>
                <a:lnTo>
                  <a:pt x="421640" y="153289"/>
                </a:lnTo>
                <a:close/>
              </a:path>
              <a:path w="584708" h="229488">
                <a:moveTo>
                  <a:pt x="510964" y="199612"/>
                </a:moveTo>
                <a:lnTo>
                  <a:pt x="499999" y="229489"/>
                </a:lnTo>
                <a:lnTo>
                  <a:pt x="584708" y="219964"/>
                </a:lnTo>
                <a:lnTo>
                  <a:pt x="569654" y="203961"/>
                </a:lnTo>
                <a:lnTo>
                  <a:pt x="522859" y="203961"/>
                </a:lnTo>
                <a:lnTo>
                  <a:pt x="510964" y="199612"/>
                </a:lnTo>
                <a:close/>
              </a:path>
              <a:path w="584708" h="229488">
                <a:moveTo>
                  <a:pt x="515327" y="187724"/>
                </a:moveTo>
                <a:lnTo>
                  <a:pt x="510964" y="199612"/>
                </a:lnTo>
                <a:lnTo>
                  <a:pt x="522859" y="203961"/>
                </a:lnTo>
                <a:lnTo>
                  <a:pt x="527177" y="192151"/>
                </a:lnTo>
                <a:lnTo>
                  <a:pt x="515327" y="187724"/>
                </a:lnTo>
                <a:close/>
              </a:path>
              <a:path w="584708" h="229488">
                <a:moveTo>
                  <a:pt x="526288" y="157861"/>
                </a:moveTo>
                <a:lnTo>
                  <a:pt x="515327" y="187724"/>
                </a:lnTo>
                <a:lnTo>
                  <a:pt x="527177" y="192151"/>
                </a:lnTo>
                <a:lnTo>
                  <a:pt x="522859" y="203961"/>
                </a:lnTo>
                <a:lnTo>
                  <a:pt x="569654" y="203961"/>
                </a:lnTo>
                <a:lnTo>
                  <a:pt x="526288" y="157861"/>
                </a:lnTo>
                <a:close/>
              </a:path>
              <a:path w="584708" h="229488">
                <a:moveTo>
                  <a:pt x="505079" y="183896"/>
                </a:moveTo>
                <a:lnTo>
                  <a:pt x="500634" y="195834"/>
                </a:lnTo>
                <a:lnTo>
                  <a:pt x="510964" y="199612"/>
                </a:lnTo>
                <a:lnTo>
                  <a:pt x="515327" y="187724"/>
                </a:lnTo>
                <a:lnTo>
                  <a:pt x="505079" y="183896"/>
                </a:lnTo>
                <a:close/>
              </a:path>
            </a:pathLst>
          </a:custGeom>
          <a:solidFill>
            <a:srgbClr val="FF0000"/>
          </a:solidFill>
        </p:spPr>
        <p:txBody>
          <a:bodyPr wrap="square" lIns="0" tIns="0" rIns="0" bIns="0" rtlCol="0">
            <a:noAutofit/>
          </a:bodyPr>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5" dirty="0">
                <a:latin typeface="Arial Unicode MS"/>
                <a:cs typeface="Arial Unicode MS"/>
              </a:rPr>
              <a:t>例</a:t>
            </a:r>
            <a:r>
              <a:rPr sz="2800" spc="-30" dirty="0">
                <a:latin typeface="Arial Unicode MS"/>
                <a:cs typeface="Arial Unicode MS"/>
              </a:rPr>
              <a:t>如：</a:t>
            </a:r>
            <a:r>
              <a:rPr lang="zh-CN" altLang="en-US" sz="2800" spc="-30" dirty="0">
                <a:latin typeface="Arial Unicode MS"/>
                <a:cs typeface="Arial Unicode MS"/>
              </a:rPr>
              <a:t>围棋</a:t>
            </a:r>
            <a:r>
              <a:rPr lang="en-US" altLang="zh-CN" sz="2800" spc="-30" dirty="0">
                <a:latin typeface="Arial Unicode MS"/>
                <a:cs typeface="Arial Unicode MS"/>
              </a:rPr>
              <a:t>-alpha</a:t>
            </a:r>
            <a:r>
              <a:rPr lang="zh-CN" altLang="en-US" sz="2800" spc="-30" dirty="0">
                <a:latin typeface="Arial Unicode MS"/>
                <a:cs typeface="Arial Unicode MS"/>
              </a:rPr>
              <a:t> </a:t>
            </a:r>
            <a:r>
              <a:rPr lang="en-US" altLang="zh-CN" sz="2800" spc="-30" dirty="0">
                <a:latin typeface="Arial Unicode MS"/>
                <a:cs typeface="Arial Unicode MS"/>
              </a:rPr>
              <a:t>go</a:t>
            </a:r>
            <a:r>
              <a:rPr lang="zh-CN" altLang="en-US" sz="2800" spc="-30" dirty="0">
                <a:latin typeface="Arial Unicode MS"/>
                <a:cs typeface="Arial Unicode MS"/>
              </a:rPr>
              <a:t>，</a:t>
            </a:r>
            <a:r>
              <a:rPr lang="en-US" altLang="zh-CN" sz="2800" spc="-30" dirty="0">
                <a:latin typeface="Arial Unicode MS"/>
                <a:cs typeface="Arial Unicode MS"/>
              </a:rPr>
              <a:t>master</a:t>
            </a:r>
            <a:endParaRPr sz="2800" dirty="0">
              <a:latin typeface="Arial Unicode MS"/>
              <a:cs typeface="Arial Unicode MS"/>
            </a:endParaRPr>
          </a:p>
        </p:txBody>
      </p:sp>
      <p:sp>
        <p:nvSpPr>
          <p:cNvPr id="12" name="object 12"/>
          <p:cNvSpPr txBox="1"/>
          <p:nvPr/>
        </p:nvSpPr>
        <p:spPr>
          <a:xfrm>
            <a:off x="84383" y="5904790"/>
            <a:ext cx="8763000" cy="378846"/>
          </a:xfrm>
          <a:prstGeom prst="rect">
            <a:avLst/>
          </a:prstGeom>
        </p:spPr>
        <p:txBody>
          <a:bodyPr vert="horz" wrap="square" lIns="0" tIns="0" rIns="0" bIns="0" rtlCol="0">
            <a:noAutofit/>
          </a:bodyPr>
          <a:lstStyle/>
          <a:p>
            <a:r>
              <a:rPr lang="en-US" altLang="zh-CN" sz="2000" dirty="0"/>
              <a:t>Mastering the game of Go with deep neural networks and tree</a:t>
            </a:r>
            <a:r>
              <a:rPr lang="zh-CN" altLang="en-US" sz="2000" dirty="0"/>
              <a:t> </a:t>
            </a:r>
            <a:r>
              <a:rPr lang="en-US" altLang="zh-CN" sz="2000" dirty="0"/>
              <a:t>search,</a:t>
            </a:r>
            <a:r>
              <a:rPr lang="zh-CN" altLang="en-US" sz="2000" dirty="0"/>
              <a:t> </a:t>
            </a:r>
            <a:r>
              <a:rPr lang="en-US" altLang="zh-CN" sz="2000" dirty="0"/>
              <a:t>Nature,</a:t>
            </a:r>
            <a:r>
              <a:rPr lang="zh-CN" altLang="en-US" sz="2000" dirty="0"/>
              <a:t> </a:t>
            </a:r>
            <a:r>
              <a:rPr lang="en-US" altLang="zh-CN" sz="2000" dirty="0"/>
              <a:t>2016</a:t>
            </a:r>
          </a:p>
        </p:txBody>
      </p:sp>
      <p:pic>
        <p:nvPicPr>
          <p:cNvPr id="72" name="图片 7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90600"/>
            <a:ext cx="6565900" cy="4639065"/>
          </a:xfrm>
          <a:prstGeom prst="rect">
            <a:avLst/>
          </a:prstGeom>
        </p:spPr>
      </p:pic>
    </p:spTree>
    <p:extLst>
      <p:ext uri="{BB962C8B-B14F-4D97-AF65-F5344CB8AC3E}">
        <p14:creationId xmlns:p14="http://schemas.microsoft.com/office/powerpoint/2010/main" val="81183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5" dirty="0">
                <a:latin typeface="Arial Unicode MS"/>
                <a:cs typeface="Arial Unicode MS"/>
              </a:rPr>
              <a:t>例</a:t>
            </a:r>
            <a:r>
              <a:rPr sz="2800" spc="-30" dirty="0">
                <a:latin typeface="Arial Unicode MS"/>
                <a:cs typeface="Arial Unicode MS"/>
              </a:rPr>
              <a:t>如：</a:t>
            </a:r>
            <a:r>
              <a:rPr lang="zh-CN" altLang="en-US" sz="2800" spc="-30" dirty="0">
                <a:latin typeface="Arial Unicode MS"/>
                <a:cs typeface="Arial Unicode MS"/>
              </a:rPr>
              <a:t>德州扑克 </a:t>
            </a:r>
            <a:r>
              <a:rPr lang="mr-IN" altLang="zh-CN" sz="2800" spc="-30" dirty="0">
                <a:latin typeface="Arial Unicode MS"/>
                <a:cs typeface="Arial Unicode MS"/>
              </a:rPr>
              <a:t>–</a:t>
            </a:r>
            <a:r>
              <a:rPr lang="zh-CN" altLang="en-US" sz="2800" spc="-30" dirty="0">
                <a:latin typeface="Arial Unicode MS"/>
                <a:cs typeface="Arial Unicode MS"/>
              </a:rPr>
              <a:t> </a:t>
            </a:r>
            <a:r>
              <a:rPr lang="en-US" altLang="zh-CN" sz="2800" spc="-30" dirty="0" err="1">
                <a:latin typeface="Arial Unicode MS"/>
                <a:cs typeface="Arial Unicode MS"/>
              </a:rPr>
              <a:t>DeepStack</a:t>
            </a:r>
            <a:r>
              <a:rPr lang="en-US" altLang="zh-CN" sz="2800" spc="-30" dirty="0">
                <a:latin typeface="Arial Unicode MS"/>
                <a:cs typeface="Arial Unicode MS"/>
              </a:rPr>
              <a:t>(</a:t>
            </a:r>
            <a:r>
              <a:rPr lang="en-US" altLang="zh-CN" sz="2800" dirty="0"/>
              <a:t>Alberta</a:t>
            </a:r>
            <a:r>
              <a:rPr lang="en-US" altLang="zh-CN" sz="2800" spc="-30" dirty="0">
                <a:latin typeface="Arial Unicode MS"/>
                <a:cs typeface="Arial Unicode MS"/>
              </a:rPr>
              <a:t>),</a:t>
            </a:r>
            <a:r>
              <a:rPr lang="zh-CN" altLang="en-US" sz="2800" spc="-30" dirty="0">
                <a:latin typeface="Arial Unicode MS"/>
                <a:cs typeface="Arial Unicode MS"/>
              </a:rPr>
              <a:t> </a:t>
            </a:r>
            <a:r>
              <a:rPr lang="en-US" altLang="zh-CN" sz="2800" spc="-30" dirty="0" err="1">
                <a:latin typeface="Arial Unicode MS"/>
                <a:cs typeface="Arial Unicode MS"/>
              </a:rPr>
              <a:t>Libratus</a:t>
            </a:r>
            <a:r>
              <a:rPr lang="en-US" altLang="zh-CN" sz="2800" spc="-30" dirty="0">
                <a:latin typeface="Arial Unicode MS"/>
                <a:cs typeface="Arial Unicode MS"/>
              </a:rPr>
              <a:t>(CMU)</a:t>
            </a:r>
            <a:endParaRPr sz="2800" dirty="0">
              <a:latin typeface="Arial Unicode MS"/>
              <a:cs typeface="Arial Unicode MS"/>
            </a:endParaRPr>
          </a:p>
        </p:txBody>
      </p:sp>
      <p:sp>
        <p:nvSpPr>
          <p:cNvPr id="12" name="object 12"/>
          <p:cNvSpPr txBox="1"/>
          <p:nvPr/>
        </p:nvSpPr>
        <p:spPr>
          <a:xfrm>
            <a:off x="152400" y="5533097"/>
            <a:ext cx="8763000" cy="890866"/>
          </a:xfrm>
          <a:prstGeom prst="rect">
            <a:avLst/>
          </a:prstGeom>
        </p:spPr>
        <p:txBody>
          <a:bodyPr vert="horz" wrap="square" lIns="0" tIns="0" rIns="0" bIns="0" rtlCol="0">
            <a:noAutofit/>
          </a:bodyPr>
          <a:lstStyle/>
          <a:p>
            <a:r>
              <a:rPr lang="en-US" altLang="zh-CN" sz="2000" b="1" dirty="0" err="1"/>
              <a:t>DeepStack</a:t>
            </a:r>
            <a:r>
              <a:rPr lang="en-US" altLang="zh-CN" sz="2000" b="1" dirty="0"/>
              <a:t>: Expert-Level Artificial Intelligence in Heads-Up No-Limit Poker </a:t>
            </a:r>
            <a:r>
              <a:rPr lang="en-US" altLang="zh-CN" sz="2000" dirty="0"/>
              <a:t>,</a:t>
            </a:r>
            <a:r>
              <a:rPr lang="zh-CN" altLang="en-US" sz="2000" dirty="0"/>
              <a:t> </a:t>
            </a:r>
            <a:r>
              <a:rPr lang="en-US" altLang="zh-CN" sz="2000" dirty="0"/>
              <a:t>2017</a:t>
            </a:r>
          </a:p>
          <a:p>
            <a:r>
              <a:rPr lang="en" altLang="zh-CN" dirty="0"/>
              <a:t>Brown, N., &amp; </a:t>
            </a:r>
            <a:r>
              <a:rPr lang="en" altLang="zh-CN" dirty="0" err="1"/>
              <a:t>Sandholm</a:t>
            </a:r>
            <a:r>
              <a:rPr lang="en" altLang="zh-CN" dirty="0"/>
              <a:t>, T. (2017). Safe and Nested Subgame Solving for Imperfect-Information Games. </a:t>
            </a:r>
            <a:r>
              <a:rPr lang="en-US" altLang="zh-CN" i="1" dirty="0"/>
              <a:t>NIPS</a:t>
            </a:r>
            <a:r>
              <a:rPr lang="en" altLang="zh-CN" dirty="0"/>
              <a:t>.</a:t>
            </a:r>
            <a:r>
              <a:rPr lang="zh-CN" altLang="en-US" dirty="0"/>
              <a:t> </a:t>
            </a:r>
            <a:r>
              <a:rPr lang="en-US" altLang="zh-CN" dirty="0"/>
              <a:t>Best</a:t>
            </a:r>
            <a:r>
              <a:rPr lang="zh-CN" altLang="en-US" dirty="0"/>
              <a:t> </a:t>
            </a:r>
            <a:r>
              <a:rPr lang="en-US" altLang="zh-CN" dirty="0"/>
              <a:t>Paper</a:t>
            </a:r>
            <a:endParaRPr lang="en" altLang="zh-CN" dirty="0"/>
          </a:p>
        </p:txBody>
      </p:sp>
      <p:sp>
        <p:nvSpPr>
          <p:cNvPr id="3" name="矩形 2"/>
          <p:cNvSpPr/>
          <p:nvPr/>
        </p:nvSpPr>
        <p:spPr>
          <a:xfrm>
            <a:off x="152400" y="990600"/>
            <a:ext cx="2749471" cy="400110"/>
          </a:xfrm>
          <a:prstGeom prst="rect">
            <a:avLst/>
          </a:prstGeom>
        </p:spPr>
        <p:txBody>
          <a:bodyPr wrap="none">
            <a:spAutoFit/>
          </a:bodyPr>
          <a:lstStyle/>
          <a:p>
            <a:r>
              <a:rPr lang="zh-CN" altLang="en-US" sz="2000" b="1" dirty="0">
                <a:solidFill>
                  <a:srgbClr val="2B2B2B"/>
                </a:solidFill>
                <a:latin typeface="simsun" charset="-122"/>
              </a:rPr>
              <a:t>“非完整信息的博弈”</a:t>
            </a:r>
            <a:endParaRPr lang="zh-CN" altLang="en-US" sz="2000" b="1" dirty="0"/>
          </a:p>
        </p:txBody>
      </p:sp>
      <p:sp>
        <p:nvSpPr>
          <p:cNvPr id="4" name="矩形 3"/>
          <p:cNvSpPr/>
          <p:nvPr/>
        </p:nvSpPr>
        <p:spPr>
          <a:xfrm>
            <a:off x="304800" y="1439034"/>
            <a:ext cx="8098810" cy="923330"/>
          </a:xfrm>
          <a:prstGeom prst="rect">
            <a:avLst/>
          </a:prstGeom>
        </p:spPr>
        <p:txBody>
          <a:bodyPr wrap="square">
            <a:spAutoFit/>
          </a:bodyPr>
          <a:lstStyle/>
          <a:p>
            <a:r>
              <a:rPr lang="zh-CN" altLang="en-US" dirty="0">
                <a:solidFill>
                  <a:srgbClr val="2B2B2B"/>
                </a:solidFill>
                <a:latin typeface="simsun" charset="-122"/>
              </a:rPr>
              <a:t>采用了一套叫做 </a:t>
            </a:r>
            <a:r>
              <a:rPr lang="en-US" altLang="zh-CN" dirty="0">
                <a:solidFill>
                  <a:srgbClr val="2B2B2B"/>
                </a:solidFill>
                <a:latin typeface="simsun" charset="-122"/>
              </a:rPr>
              <a:t>Counterfactual regret minimization</a:t>
            </a:r>
            <a:r>
              <a:rPr lang="zh-CN" altLang="en-US" dirty="0">
                <a:solidFill>
                  <a:srgbClr val="2B2B2B"/>
                </a:solidFill>
                <a:latin typeface="simsun" charset="-122"/>
              </a:rPr>
              <a:t>（反事实的遗憾最小化）算法。它会先让机器反复地进行自我博弈，随机玩上几亿手扑克，达到挑战顶尖扑克玩家的高度。</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972" y="2289625"/>
            <a:ext cx="5085797" cy="3109159"/>
          </a:xfrm>
          <a:prstGeom prst="rect">
            <a:avLst/>
          </a:prstGeom>
        </p:spPr>
      </p:pic>
      <p:pic>
        <p:nvPicPr>
          <p:cNvPr id="6" name="图片 5"/>
          <p:cNvPicPr>
            <a:picLocks noChangeAspect="1"/>
          </p:cNvPicPr>
          <p:nvPr/>
        </p:nvPicPr>
        <p:blipFill>
          <a:blip r:embed="rId3"/>
          <a:stretch>
            <a:fillRect/>
          </a:stretch>
        </p:blipFill>
        <p:spPr>
          <a:xfrm>
            <a:off x="6019800" y="2569414"/>
            <a:ext cx="2695058" cy="2695058"/>
          </a:xfrm>
          <a:prstGeom prst="rect">
            <a:avLst/>
          </a:prstGeom>
        </p:spPr>
      </p:pic>
    </p:spTree>
    <p:extLst>
      <p:ext uri="{BB962C8B-B14F-4D97-AF65-F5344CB8AC3E}">
        <p14:creationId xmlns:p14="http://schemas.microsoft.com/office/powerpoint/2010/main" val="1396417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17851" y="2823590"/>
            <a:ext cx="5053330" cy="650240"/>
          </a:xfrm>
          <a:prstGeom prst="rect">
            <a:avLst/>
          </a:prstGeom>
        </p:spPr>
        <p:txBody>
          <a:bodyPr vert="horz" wrap="square" lIns="0" tIns="0" rIns="0" bIns="0" rtlCol="0">
            <a:noAutofit/>
          </a:bodyPr>
          <a:lstStyle/>
          <a:p>
            <a:pPr marL="12700">
              <a:lnSpc>
                <a:spcPts val="5120"/>
              </a:lnSpc>
            </a:pPr>
            <a:r>
              <a:rPr sz="4400" dirty="0">
                <a:solidFill>
                  <a:srgbClr val="0000FF"/>
                </a:solidFill>
                <a:latin typeface="Baoli SC"/>
                <a:cs typeface="Baoli SC"/>
              </a:rPr>
              <a:t>机</a:t>
            </a:r>
            <a:r>
              <a:rPr sz="4400" spc="-20" dirty="0">
                <a:solidFill>
                  <a:srgbClr val="0000FF"/>
                </a:solidFill>
                <a:latin typeface="Baoli SC"/>
                <a:cs typeface="Baoli SC"/>
              </a:rPr>
              <a:t>器</a:t>
            </a:r>
            <a:r>
              <a:rPr sz="4400" spc="0" dirty="0">
                <a:solidFill>
                  <a:srgbClr val="0000FF"/>
                </a:solidFill>
                <a:latin typeface="Baoli SC"/>
                <a:cs typeface="Baoli SC"/>
              </a:rPr>
              <a:t>学</a:t>
            </a:r>
            <a:r>
              <a:rPr sz="4400" spc="-20" dirty="0">
                <a:solidFill>
                  <a:srgbClr val="0000FF"/>
                </a:solidFill>
                <a:latin typeface="Baoli SC"/>
                <a:cs typeface="Baoli SC"/>
              </a:rPr>
              <a:t>习</a:t>
            </a:r>
            <a:r>
              <a:rPr sz="4400" spc="0" dirty="0">
                <a:solidFill>
                  <a:srgbClr val="0000FF"/>
                </a:solidFill>
                <a:latin typeface="Baoli SC"/>
                <a:cs typeface="Baoli SC"/>
              </a:rPr>
              <a:t>能</a:t>
            </a:r>
            <a:r>
              <a:rPr sz="4400" spc="-20" dirty="0">
                <a:solidFill>
                  <a:srgbClr val="0000FF"/>
                </a:solidFill>
                <a:latin typeface="Baoli SC"/>
                <a:cs typeface="Baoli SC"/>
              </a:rPr>
              <a:t>做</a:t>
            </a:r>
            <a:r>
              <a:rPr sz="4400" spc="0" dirty="0">
                <a:solidFill>
                  <a:srgbClr val="0000FF"/>
                </a:solidFill>
                <a:latin typeface="Baoli SC"/>
                <a:cs typeface="Baoli SC"/>
              </a:rPr>
              <a:t>什</a:t>
            </a:r>
            <a:r>
              <a:rPr sz="4400" spc="-20" dirty="0">
                <a:solidFill>
                  <a:srgbClr val="0000FF"/>
                </a:solidFill>
                <a:latin typeface="Baoli SC"/>
                <a:cs typeface="Baoli SC"/>
              </a:rPr>
              <a:t>么</a:t>
            </a:r>
            <a:r>
              <a:rPr sz="4400" spc="0" dirty="0">
                <a:solidFill>
                  <a:srgbClr val="0000FF"/>
                </a:solidFill>
                <a:latin typeface="Baoli SC"/>
                <a:cs typeface="Baoli SC"/>
              </a:rPr>
              <a:t>？</a:t>
            </a:r>
            <a:endParaRPr sz="4400">
              <a:latin typeface="Baoli SC"/>
              <a:cs typeface="Baoli SC"/>
            </a:endParaRPr>
          </a:p>
        </p:txBody>
      </p:sp>
      <p:sp>
        <p:nvSpPr>
          <p:cNvPr id="3" name="object 3"/>
          <p:cNvSpPr/>
          <p:nvPr/>
        </p:nvSpPr>
        <p:spPr>
          <a:xfrm>
            <a:off x="4593335" y="3877055"/>
            <a:ext cx="4038600" cy="2164080"/>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4640431" y="3903874"/>
            <a:ext cx="3856053" cy="2070100"/>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p:nvPr/>
        </p:nvSpPr>
        <p:spPr>
          <a:xfrm>
            <a:off x="4640431" y="3903543"/>
            <a:ext cx="3944515" cy="2070431"/>
          </a:xfrm>
          <a:custGeom>
            <a:avLst/>
            <a:gdLst/>
            <a:ahLst/>
            <a:cxnLst/>
            <a:rect l="l" t="t" r="r" b="b"/>
            <a:pathLst>
              <a:path w="3944515" h="2070431">
                <a:moveTo>
                  <a:pt x="358796" y="681791"/>
                </a:moveTo>
                <a:lnTo>
                  <a:pt x="354011" y="645816"/>
                </a:lnTo>
                <a:lnTo>
                  <a:pt x="353319" y="610253"/>
                </a:lnTo>
                <a:lnTo>
                  <a:pt x="356585" y="575229"/>
                </a:lnTo>
                <a:lnTo>
                  <a:pt x="374447" y="507311"/>
                </a:lnTo>
                <a:lnTo>
                  <a:pt x="406511" y="443082"/>
                </a:lnTo>
                <a:lnTo>
                  <a:pt x="451690" y="383565"/>
                </a:lnTo>
                <a:lnTo>
                  <a:pt x="478859" y="355893"/>
                </a:lnTo>
                <a:lnTo>
                  <a:pt x="508900" y="329782"/>
                </a:lnTo>
                <a:lnTo>
                  <a:pt x="541676" y="305360"/>
                </a:lnTo>
                <a:lnTo>
                  <a:pt x="577053" y="282754"/>
                </a:lnTo>
                <a:lnTo>
                  <a:pt x="614895" y="262093"/>
                </a:lnTo>
                <a:lnTo>
                  <a:pt x="655065" y="243504"/>
                </a:lnTo>
                <a:lnTo>
                  <a:pt x="697429" y="227115"/>
                </a:lnTo>
                <a:lnTo>
                  <a:pt x="741850" y="213053"/>
                </a:lnTo>
                <a:lnTo>
                  <a:pt x="788193" y="201446"/>
                </a:lnTo>
                <a:lnTo>
                  <a:pt x="836321" y="192423"/>
                </a:lnTo>
                <a:lnTo>
                  <a:pt x="886100" y="186110"/>
                </a:lnTo>
                <a:lnTo>
                  <a:pt x="927104" y="183135"/>
                </a:lnTo>
                <a:lnTo>
                  <a:pt x="968112" y="182123"/>
                </a:lnTo>
                <a:lnTo>
                  <a:pt x="988575" y="182347"/>
                </a:lnTo>
                <a:lnTo>
                  <a:pt x="1029339" y="184246"/>
                </a:lnTo>
                <a:lnTo>
                  <a:pt x="1069773" y="188061"/>
                </a:lnTo>
                <a:lnTo>
                  <a:pt x="1109743" y="193775"/>
                </a:lnTo>
                <a:lnTo>
                  <a:pt x="1149118" y="201370"/>
                </a:lnTo>
                <a:lnTo>
                  <a:pt x="1187763" y="210827"/>
                </a:lnTo>
                <a:lnTo>
                  <a:pt x="1225545" y="222128"/>
                </a:lnTo>
                <a:lnTo>
                  <a:pt x="1262331" y="235255"/>
                </a:lnTo>
                <a:lnTo>
                  <a:pt x="1280308" y="242498"/>
                </a:lnTo>
                <a:lnTo>
                  <a:pt x="1300459" y="217824"/>
                </a:lnTo>
                <a:lnTo>
                  <a:pt x="1347656" y="173362"/>
                </a:lnTo>
                <a:lnTo>
                  <a:pt x="1402921" y="135661"/>
                </a:lnTo>
                <a:lnTo>
                  <a:pt x="1464901" y="105019"/>
                </a:lnTo>
                <a:lnTo>
                  <a:pt x="1532243" y="81730"/>
                </a:lnTo>
                <a:lnTo>
                  <a:pt x="1603596" y="66093"/>
                </a:lnTo>
                <a:lnTo>
                  <a:pt x="1677606" y="58403"/>
                </a:lnTo>
                <a:lnTo>
                  <a:pt x="1715185" y="57631"/>
                </a:lnTo>
                <a:lnTo>
                  <a:pt x="1752921" y="58957"/>
                </a:lnTo>
                <a:lnTo>
                  <a:pt x="1828188" y="68051"/>
                </a:lnTo>
                <a:lnTo>
                  <a:pt x="1902055" y="85981"/>
                </a:lnTo>
                <a:lnTo>
                  <a:pt x="1950294" y="103209"/>
                </a:lnTo>
                <a:lnTo>
                  <a:pt x="1985802" y="119203"/>
                </a:lnTo>
                <a:lnTo>
                  <a:pt x="2029948" y="143768"/>
                </a:lnTo>
                <a:lnTo>
                  <a:pt x="2050516" y="157398"/>
                </a:lnTo>
                <a:lnTo>
                  <a:pt x="2066336" y="136961"/>
                </a:lnTo>
                <a:lnTo>
                  <a:pt x="2103747" y="99966"/>
                </a:lnTo>
                <a:lnTo>
                  <a:pt x="2147938" y="68367"/>
                </a:lnTo>
                <a:lnTo>
                  <a:pt x="2197814" y="42427"/>
                </a:lnTo>
                <a:lnTo>
                  <a:pt x="2252278" y="22410"/>
                </a:lnTo>
                <a:lnTo>
                  <a:pt x="2310234" y="8582"/>
                </a:lnTo>
                <a:lnTo>
                  <a:pt x="2370585" y="1207"/>
                </a:lnTo>
                <a:lnTo>
                  <a:pt x="2401316" y="22"/>
                </a:lnTo>
                <a:lnTo>
                  <a:pt x="2432235" y="549"/>
                </a:lnTo>
                <a:lnTo>
                  <a:pt x="2494089" y="6872"/>
                </a:lnTo>
                <a:lnTo>
                  <a:pt x="2555049" y="20442"/>
                </a:lnTo>
                <a:lnTo>
                  <a:pt x="2597581" y="34773"/>
                </a:lnTo>
                <a:lnTo>
                  <a:pt x="2634105" y="50875"/>
                </a:lnTo>
                <a:lnTo>
                  <a:pt x="2667921" y="69651"/>
                </a:lnTo>
                <a:lnTo>
                  <a:pt x="2708310" y="98565"/>
                </a:lnTo>
                <a:lnTo>
                  <a:pt x="2717499" y="106448"/>
                </a:lnTo>
                <a:lnTo>
                  <a:pt x="2742997" y="88179"/>
                </a:lnTo>
                <a:lnTo>
                  <a:pt x="2798550" y="56685"/>
                </a:lnTo>
                <a:lnTo>
                  <a:pt x="2859137" y="32009"/>
                </a:lnTo>
                <a:lnTo>
                  <a:pt x="2923511" y="14262"/>
                </a:lnTo>
                <a:lnTo>
                  <a:pt x="2990422" y="3555"/>
                </a:lnTo>
                <a:lnTo>
                  <a:pt x="3058621" y="0"/>
                </a:lnTo>
                <a:lnTo>
                  <a:pt x="3092814" y="939"/>
                </a:lnTo>
                <a:lnTo>
                  <a:pt x="3160607" y="8320"/>
                </a:lnTo>
                <a:lnTo>
                  <a:pt x="3226566" y="23132"/>
                </a:lnTo>
                <a:lnTo>
                  <a:pt x="3289446" y="45486"/>
                </a:lnTo>
                <a:lnTo>
                  <a:pt x="3347995" y="75493"/>
                </a:lnTo>
                <a:lnTo>
                  <a:pt x="3383700" y="99599"/>
                </a:lnTo>
                <a:lnTo>
                  <a:pt x="3415237" y="126202"/>
                </a:lnTo>
                <a:lnTo>
                  <a:pt x="3442385" y="155024"/>
                </a:lnTo>
                <a:lnTo>
                  <a:pt x="3464926" y="185786"/>
                </a:lnTo>
                <a:lnTo>
                  <a:pt x="3487436" y="229339"/>
                </a:lnTo>
                <a:lnTo>
                  <a:pt x="3495310" y="252017"/>
                </a:lnTo>
                <a:lnTo>
                  <a:pt x="3533688" y="261834"/>
                </a:lnTo>
                <a:lnTo>
                  <a:pt x="3570353" y="273536"/>
                </a:lnTo>
                <a:lnTo>
                  <a:pt x="3638197" y="302180"/>
                </a:lnTo>
                <a:lnTo>
                  <a:pt x="3698153" y="337117"/>
                </a:lnTo>
                <a:lnTo>
                  <a:pt x="3749530" y="377518"/>
                </a:lnTo>
                <a:lnTo>
                  <a:pt x="3791637" y="422551"/>
                </a:lnTo>
                <a:lnTo>
                  <a:pt x="3823786" y="471387"/>
                </a:lnTo>
                <a:lnTo>
                  <a:pt x="3845284" y="523194"/>
                </a:lnTo>
                <a:lnTo>
                  <a:pt x="3855443" y="577143"/>
                </a:lnTo>
                <a:lnTo>
                  <a:pt x="3856053" y="604660"/>
                </a:lnTo>
                <a:lnTo>
                  <a:pt x="3853570" y="632402"/>
                </a:lnTo>
                <a:lnTo>
                  <a:pt x="3838977" y="688141"/>
                </a:lnTo>
                <a:lnTo>
                  <a:pt x="3816831" y="733857"/>
                </a:lnTo>
                <a:lnTo>
                  <a:pt x="3846068" y="763491"/>
                </a:lnTo>
                <a:lnTo>
                  <a:pt x="3871454" y="794224"/>
                </a:lnTo>
                <a:lnTo>
                  <a:pt x="3893016" y="825895"/>
                </a:lnTo>
                <a:lnTo>
                  <a:pt x="3924791" y="891414"/>
                </a:lnTo>
                <a:lnTo>
                  <a:pt x="3941626" y="958774"/>
                </a:lnTo>
                <a:lnTo>
                  <a:pt x="3944515" y="992745"/>
                </a:lnTo>
                <a:lnTo>
                  <a:pt x="3943757" y="1026698"/>
                </a:lnTo>
                <a:lnTo>
                  <a:pt x="3931416" y="1093910"/>
                </a:lnTo>
                <a:lnTo>
                  <a:pt x="3904839" y="1159136"/>
                </a:lnTo>
                <a:lnTo>
                  <a:pt x="3864259" y="1221100"/>
                </a:lnTo>
                <a:lnTo>
                  <a:pt x="3838792" y="1250460"/>
                </a:lnTo>
                <a:lnTo>
                  <a:pt x="3809912" y="1278526"/>
                </a:lnTo>
                <a:lnTo>
                  <a:pt x="3777648" y="1305139"/>
                </a:lnTo>
                <a:lnTo>
                  <a:pt x="3742030" y="1330139"/>
                </a:lnTo>
                <a:lnTo>
                  <a:pt x="3703087" y="1353367"/>
                </a:lnTo>
                <a:lnTo>
                  <a:pt x="3664193" y="1373062"/>
                </a:lnTo>
                <a:lnTo>
                  <a:pt x="3623421" y="1390501"/>
                </a:lnTo>
                <a:lnTo>
                  <a:pt x="3580972" y="1405621"/>
                </a:lnTo>
                <a:lnTo>
                  <a:pt x="3537041" y="1418362"/>
                </a:lnTo>
                <a:lnTo>
                  <a:pt x="3491829" y="1428662"/>
                </a:lnTo>
                <a:lnTo>
                  <a:pt x="3445532" y="1436458"/>
                </a:lnTo>
                <a:lnTo>
                  <a:pt x="3414162" y="1440235"/>
                </a:lnTo>
                <a:lnTo>
                  <a:pt x="3412073" y="1471136"/>
                </a:lnTo>
                <a:lnTo>
                  <a:pt x="3397831" y="1530720"/>
                </a:lnTo>
                <a:lnTo>
                  <a:pt x="3371081" y="1586703"/>
                </a:lnTo>
                <a:lnTo>
                  <a:pt x="3332921" y="1638317"/>
                </a:lnTo>
                <a:lnTo>
                  <a:pt x="3284446" y="1684791"/>
                </a:lnTo>
                <a:lnTo>
                  <a:pt x="3226751" y="1725355"/>
                </a:lnTo>
                <a:lnTo>
                  <a:pt x="3160932" y="1759240"/>
                </a:lnTo>
                <a:lnTo>
                  <a:pt x="3125319" y="1773438"/>
                </a:lnTo>
                <a:lnTo>
                  <a:pt x="3088086" y="1785676"/>
                </a:lnTo>
                <a:lnTo>
                  <a:pt x="3049370" y="1795860"/>
                </a:lnTo>
                <a:lnTo>
                  <a:pt x="3009307" y="1803893"/>
                </a:lnTo>
                <a:lnTo>
                  <a:pt x="2968036" y="1809678"/>
                </a:lnTo>
                <a:lnTo>
                  <a:pt x="2925692" y="1813120"/>
                </a:lnTo>
                <a:lnTo>
                  <a:pt x="2882413" y="1814123"/>
                </a:lnTo>
                <a:lnTo>
                  <a:pt x="2867838" y="1813895"/>
                </a:lnTo>
                <a:lnTo>
                  <a:pt x="2824373" y="1811498"/>
                </a:lnTo>
                <a:lnTo>
                  <a:pt x="2781471" y="1806564"/>
                </a:lnTo>
                <a:lnTo>
                  <a:pt x="2739348" y="1799137"/>
                </a:lnTo>
                <a:lnTo>
                  <a:pt x="2698219" y="1789262"/>
                </a:lnTo>
                <a:lnTo>
                  <a:pt x="2658300" y="1776983"/>
                </a:lnTo>
                <a:lnTo>
                  <a:pt x="2619808" y="1762344"/>
                </a:lnTo>
                <a:lnTo>
                  <a:pt x="2607331" y="1756947"/>
                </a:lnTo>
                <a:lnTo>
                  <a:pt x="2590742" y="1791176"/>
                </a:lnTo>
                <a:lnTo>
                  <a:pt x="2570672" y="1823807"/>
                </a:lnTo>
                <a:lnTo>
                  <a:pt x="2547319" y="1854765"/>
                </a:lnTo>
                <a:lnTo>
                  <a:pt x="2520881" y="1883973"/>
                </a:lnTo>
                <a:lnTo>
                  <a:pt x="2491555" y="1911357"/>
                </a:lnTo>
                <a:lnTo>
                  <a:pt x="2459539" y="1936839"/>
                </a:lnTo>
                <a:lnTo>
                  <a:pt x="2425031" y="1960344"/>
                </a:lnTo>
                <a:lnTo>
                  <a:pt x="2388229" y="1981797"/>
                </a:lnTo>
                <a:lnTo>
                  <a:pt x="2349330" y="2001122"/>
                </a:lnTo>
                <a:lnTo>
                  <a:pt x="2308532" y="2018242"/>
                </a:lnTo>
                <a:lnTo>
                  <a:pt x="2266033" y="2033082"/>
                </a:lnTo>
                <a:lnTo>
                  <a:pt x="2222031" y="2045567"/>
                </a:lnTo>
                <a:lnTo>
                  <a:pt x="2176722" y="2055620"/>
                </a:lnTo>
                <a:lnTo>
                  <a:pt x="2130306" y="2063165"/>
                </a:lnTo>
                <a:lnTo>
                  <a:pt x="2082980" y="2068127"/>
                </a:lnTo>
                <a:lnTo>
                  <a:pt x="2034941" y="2070431"/>
                </a:lnTo>
                <a:lnTo>
                  <a:pt x="1986388" y="2069999"/>
                </a:lnTo>
                <a:lnTo>
                  <a:pt x="1937517" y="2066757"/>
                </a:lnTo>
                <a:lnTo>
                  <a:pt x="1888528" y="2060628"/>
                </a:lnTo>
                <a:lnTo>
                  <a:pt x="1839616" y="2051537"/>
                </a:lnTo>
                <a:lnTo>
                  <a:pt x="1799273" y="2041676"/>
                </a:lnTo>
                <a:lnTo>
                  <a:pt x="1760163" y="2029898"/>
                </a:lnTo>
                <a:lnTo>
                  <a:pt x="1722406" y="2016267"/>
                </a:lnTo>
                <a:lnTo>
                  <a:pt x="1686123" y="2000847"/>
                </a:lnTo>
                <a:lnTo>
                  <a:pt x="1651434" y="1983703"/>
                </a:lnTo>
                <a:lnTo>
                  <a:pt x="1602653" y="1954893"/>
                </a:lnTo>
                <a:lnTo>
                  <a:pt x="1558136" y="1922564"/>
                </a:lnTo>
                <a:lnTo>
                  <a:pt x="1518289" y="1886933"/>
                </a:lnTo>
                <a:lnTo>
                  <a:pt x="1506114" y="1874359"/>
                </a:lnTo>
                <a:lnTo>
                  <a:pt x="1455424" y="1894266"/>
                </a:lnTo>
                <a:lnTo>
                  <a:pt x="1403492" y="1910902"/>
                </a:lnTo>
                <a:lnTo>
                  <a:pt x="1350568" y="1924311"/>
                </a:lnTo>
                <a:lnTo>
                  <a:pt x="1296901" y="1934539"/>
                </a:lnTo>
                <a:lnTo>
                  <a:pt x="1242738" y="1941629"/>
                </a:lnTo>
                <a:lnTo>
                  <a:pt x="1188329" y="1945626"/>
                </a:lnTo>
                <a:lnTo>
                  <a:pt x="1133923" y="1946574"/>
                </a:lnTo>
                <a:lnTo>
                  <a:pt x="1079768" y="1944518"/>
                </a:lnTo>
                <a:lnTo>
                  <a:pt x="1026113" y="1939502"/>
                </a:lnTo>
                <a:lnTo>
                  <a:pt x="973206" y="1931571"/>
                </a:lnTo>
                <a:lnTo>
                  <a:pt x="921297" y="1920769"/>
                </a:lnTo>
                <a:lnTo>
                  <a:pt x="870634" y="1907140"/>
                </a:lnTo>
                <a:lnTo>
                  <a:pt x="821465" y="1890730"/>
                </a:lnTo>
                <a:lnTo>
                  <a:pt x="774040" y="1871581"/>
                </a:lnTo>
                <a:lnTo>
                  <a:pt x="728606" y="1849740"/>
                </a:lnTo>
                <a:lnTo>
                  <a:pt x="685414" y="1825250"/>
                </a:lnTo>
                <a:lnTo>
                  <a:pt x="644711" y="1798155"/>
                </a:lnTo>
                <a:lnTo>
                  <a:pt x="606746" y="1768501"/>
                </a:lnTo>
                <a:lnTo>
                  <a:pt x="571768" y="1736331"/>
                </a:lnTo>
                <a:lnTo>
                  <a:pt x="540025" y="1701690"/>
                </a:lnTo>
                <a:lnTo>
                  <a:pt x="532532" y="1692597"/>
                </a:lnTo>
                <a:lnTo>
                  <a:pt x="499996" y="1694374"/>
                </a:lnTo>
                <a:lnTo>
                  <a:pt x="436298" y="1692357"/>
                </a:lnTo>
                <a:lnTo>
                  <a:pt x="375191" y="1683337"/>
                </a:lnTo>
                <a:lnTo>
                  <a:pt x="317586" y="1667826"/>
                </a:lnTo>
                <a:lnTo>
                  <a:pt x="264392" y="1646334"/>
                </a:lnTo>
                <a:lnTo>
                  <a:pt x="216519" y="1619372"/>
                </a:lnTo>
                <a:lnTo>
                  <a:pt x="174877" y="1587451"/>
                </a:lnTo>
                <a:lnTo>
                  <a:pt x="140376" y="1551081"/>
                </a:lnTo>
                <a:lnTo>
                  <a:pt x="113925" y="1510773"/>
                </a:lnTo>
                <a:lnTo>
                  <a:pt x="96435" y="1467038"/>
                </a:lnTo>
                <a:lnTo>
                  <a:pt x="88802" y="1419187"/>
                </a:lnTo>
                <a:lnTo>
                  <a:pt x="88683" y="1406800"/>
                </a:lnTo>
                <a:lnTo>
                  <a:pt x="89319" y="1394462"/>
                </a:lnTo>
                <a:lnTo>
                  <a:pt x="99257" y="1345934"/>
                </a:lnTo>
                <a:lnTo>
                  <a:pt x="114266" y="1310864"/>
                </a:lnTo>
                <a:lnTo>
                  <a:pt x="135526" y="1277426"/>
                </a:lnTo>
                <a:lnTo>
                  <a:pt x="162832" y="1246064"/>
                </a:lnTo>
                <a:lnTo>
                  <a:pt x="195982" y="1217223"/>
                </a:lnTo>
                <a:lnTo>
                  <a:pt x="168601" y="1204603"/>
                </a:lnTo>
                <a:lnTo>
                  <a:pt x="119626" y="1175494"/>
                </a:lnTo>
                <a:lnTo>
                  <a:pt x="78610" y="1141894"/>
                </a:lnTo>
                <a:lnTo>
                  <a:pt x="45848" y="1104604"/>
                </a:lnTo>
                <a:lnTo>
                  <a:pt x="21630" y="1064425"/>
                </a:lnTo>
                <a:lnTo>
                  <a:pt x="6249" y="1022158"/>
                </a:lnTo>
                <a:lnTo>
                  <a:pt x="0" y="978604"/>
                </a:lnTo>
                <a:lnTo>
                  <a:pt x="390" y="956594"/>
                </a:lnTo>
                <a:lnTo>
                  <a:pt x="8384" y="912610"/>
                </a:lnTo>
                <a:lnTo>
                  <a:pt x="26240" y="869340"/>
                </a:lnTo>
                <a:lnTo>
                  <a:pt x="54250" y="827587"/>
                </a:lnTo>
                <a:lnTo>
                  <a:pt x="86072" y="794178"/>
                </a:lnTo>
                <a:lnTo>
                  <a:pt x="123696" y="764686"/>
                </a:lnTo>
                <a:lnTo>
                  <a:pt x="166423" y="739428"/>
                </a:lnTo>
                <a:lnTo>
                  <a:pt x="213557" y="718718"/>
                </a:lnTo>
                <a:lnTo>
                  <a:pt x="264402" y="702875"/>
                </a:lnTo>
                <a:lnTo>
                  <a:pt x="318259" y="692213"/>
                </a:lnTo>
                <a:lnTo>
                  <a:pt x="355494" y="688141"/>
                </a:lnTo>
                <a:lnTo>
                  <a:pt x="358796" y="681791"/>
                </a:lnTo>
                <a:close/>
              </a:path>
            </a:pathLst>
          </a:custGeom>
          <a:ln w="9144">
            <a:solidFill>
              <a:srgbClr val="000000"/>
            </a:solidFill>
          </a:ln>
        </p:spPr>
        <p:txBody>
          <a:bodyPr wrap="square" lIns="0" tIns="0" rIns="0" bIns="0" rtlCol="0">
            <a:noAutofit/>
          </a:bodyPr>
          <a:lstStyle/>
          <a:p>
            <a:endParaRPr/>
          </a:p>
        </p:txBody>
      </p:sp>
      <p:sp>
        <p:nvSpPr>
          <p:cNvPr id="6" name="object 6"/>
          <p:cNvSpPr/>
          <p:nvPr/>
        </p:nvSpPr>
        <p:spPr>
          <a:xfrm>
            <a:off x="4846995" y="5115397"/>
            <a:ext cx="224622" cy="36415"/>
          </a:xfrm>
          <a:custGeom>
            <a:avLst/>
            <a:gdLst/>
            <a:ahLst/>
            <a:cxnLst/>
            <a:rect l="l" t="t" r="r" b="b"/>
            <a:pathLst>
              <a:path w="224622" h="36415">
                <a:moveTo>
                  <a:pt x="224622" y="35595"/>
                </a:moveTo>
                <a:lnTo>
                  <a:pt x="211592" y="36159"/>
                </a:lnTo>
                <a:lnTo>
                  <a:pt x="198572" y="36415"/>
                </a:lnTo>
                <a:lnTo>
                  <a:pt x="185572" y="36364"/>
                </a:lnTo>
                <a:lnTo>
                  <a:pt x="146798" y="34393"/>
                </a:lnTo>
                <a:lnTo>
                  <a:pt x="108578" y="29726"/>
                </a:lnTo>
                <a:lnTo>
                  <a:pt x="71186" y="22408"/>
                </a:lnTo>
                <a:lnTo>
                  <a:pt x="23100" y="8605"/>
                </a:lnTo>
                <a:lnTo>
                  <a:pt x="11463" y="4443"/>
                </a:lnTo>
                <a:lnTo>
                  <a:pt x="0" y="0"/>
                </a:lnTo>
              </a:path>
            </a:pathLst>
          </a:custGeom>
          <a:ln w="9144">
            <a:solidFill>
              <a:srgbClr val="000000"/>
            </a:solidFill>
          </a:ln>
        </p:spPr>
        <p:txBody>
          <a:bodyPr wrap="square" lIns="0" tIns="0" rIns="0" bIns="0" rtlCol="0">
            <a:noAutofit/>
          </a:bodyPr>
          <a:lstStyle/>
          <a:p>
            <a:endParaRPr/>
          </a:p>
        </p:txBody>
      </p:sp>
      <p:sp>
        <p:nvSpPr>
          <p:cNvPr id="7" name="object 7"/>
          <p:cNvSpPr/>
          <p:nvPr/>
        </p:nvSpPr>
        <p:spPr>
          <a:xfrm>
            <a:off x="5175507" y="5568822"/>
            <a:ext cx="99945" cy="18190"/>
          </a:xfrm>
          <a:custGeom>
            <a:avLst/>
            <a:gdLst/>
            <a:ahLst/>
            <a:cxnLst/>
            <a:rect l="l" t="t" r="r" b="b"/>
            <a:pathLst>
              <a:path w="99945" h="18190">
                <a:moveTo>
                  <a:pt x="99945" y="0"/>
                </a:moveTo>
                <a:lnTo>
                  <a:pt x="50767" y="11375"/>
                </a:lnTo>
                <a:lnTo>
                  <a:pt x="12815" y="16929"/>
                </a:lnTo>
                <a:lnTo>
                  <a:pt x="0" y="18190"/>
                </a:lnTo>
              </a:path>
            </a:pathLst>
          </a:custGeom>
          <a:ln w="9144">
            <a:solidFill>
              <a:srgbClr val="000000"/>
            </a:solidFill>
          </a:ln>
        </p:spPr>
        <p:txBody>
          <a:bodyPr wrap="square" lIns="0" tIns="0" rIns="0" bIns="0" rtlCol="0">
            <a:noAutofit/>
          </a:bodyPr>
          <a:lstStyle/>
          <a:p>
            <a:endParaRPr/>
          </a:p>
        </p:txBody>
      </p:sp>
      <p:sp>
        <p:nvSpPr>
          <p:cNvPr id="8" name="object 8"/>
          <p:cNvSpPr/>
          <p:nvPr/>
        </p:nvSpPr>
        <p:spPr>
          <a:xfrm>
            <a:off x="6086206" y="5687555"/>
            <a:ext cx="60086" cy="82003"/>
          </a:xfrm>
          <a:custGeom>
            <a:avLst/>
            <a:gdLst/>
            <a:ahLst/>
            <a:cxnLst/>
            <a:rect l="l" t="t" r="r" b="b"/>
            <a:pathLst>
              <a:path w="60086" h="82003">
                <a:moveTo>
                  <a:pt x="60086" y="82003"/>
                </a:moveTo>
                <a:lnTo>
                  <a:pt x="34714" y="52331"/>
                </a:lnTo>
                <a:lnTo>
                  <a:pt x="6159" y="10730"/>
                </a:lnTo>
                <a:lnTo>
                  <a:pt x="0" y="0"/>
                </a:lnTo>
              </a:path>
            </a:pathLst>
          </a:custGeom>
          <a:ln w="9144">
            <a:solidFill>
              <a:srgbClr val="000000"/>
            </a:solidFill>
          </a:ln>
        </p:spPr>
        <p:txBody>
          <a:bodyPr wrap="square" lIns="0" tIns="0" rIns="0" bIns="0" rtlCol="0">
            <a:noAutofit/>
          </a:bodyPr>
          <a:lstStyle/>
          <a:p>
            <a:endParaRPr/>
          </a:p>
        </p:txBody>
      </p:sp>
      <p:sp>
        <p:nvSpPr>
          <p:cNvPr id="9" name="object 9"/>
          <p:cNvSpPr/>
          <p:nvPr/>
        </p:nvSpPr>
        <p:spPr>
          <a:xfrm>
            <a:off x="7250373" y="5561710"/>
            <a:ext cx="22027" cy="86044"/>
          </a:xfrm>
          <a:custGeom>
            <a:avLst/>
            <a:gdLst/>
            <a:ahLst/>
            <a:cxnLst/>
            <a:rect l="l" t="t" r="r" b="b"/>
            <a:pathLst>
              <a:path w="22027" h="86044">
                <a:moveTo>
                  <a:pt x="22027" y="0"/>
                </a:moveTo>
                <a:lnTo>
                  <a:pt x="12365" y="49556"/>
                </a:lnTo>
                <a:lnTo>
                  <a:pt x="4605" y="73961"/>
                </a:lnTo>
                <a:lnTo>
                  <a:pt x="0" y="86044"/>
                </a:lnTo>
              </a:path>
            </a:pathLst>
          </a:custGeom>
          <a:ln w="9144">
            <a:solidFill>
              <a:srgbClr val="000000"/>
            </a:solidFill>
          </a:ln>
        </p:spPr>
        <p:txBody>
          <a:bodyPr wrap="square" lIns="0" tIns="0" rIns="0" bIns="0" rtlCol="0">
            <a:noAutofit/>
          </a:bodyPr>
          <a:lstStyle/>
          <a:p>
            <a:endParaRPr/>
          </a:p>
        </p:txBody>
      </p:sp>
      <p:sp>
        <p:nvSpPr>
          <p:cNvPr id="10" name="object 10"/>
          <p:cNvSpPr/>
          <p:nvPr/>
        </p:nvSpPr>
        <p:spPr>
          <a:xfrm>
            <a:off x="7756017" y="4996560"/>
            <a:ext cx="296417" cy="341756"/>
          </a:xfrm>
          <a:custGeom>
            <a:avLst/>
            <a:gdLst/>
            <a:ahLst/>
            <a:cxnLst/>
            <a:rect l="l" t="t" r="r" b="b"/>
            <a:pathLst>
              <a:path w="296417" h="341756">
                <a:moveTo>
                  <a:pt x="0" y="0"/>
                </a:moveTo>
                <a:lnTo>
                  <a:pt x="52753" y="21111"/>
                </a:lnTo>
                <a:lnTo>
                  <a:pt x="101163" y="46040"/>
                </a:lnTo>
                <a:lnTo>
                  <a:pt x="144932" y="74443"/>
                </a:lnTo>
                <a:lnTo>
                  <a:pt x="183763" y="105978"/>
                </a:lnTo>
                <a:lnTo>
                  <a:pt x="217360" y="140303"/>
                </a:lnTo>
                <a:lnTo>
                  <a:pt x="245424" y="177073"/>
                </a:lnTo>
                <a:lnTo>
                  <a:pt x="267660" y="215946"/>
                </a:lnTo>
                <a:lnTo>
                  <a:pt x="283768" y="256580"/>
                </a:lnTo>
                <a:lnTo>
                  <a:pt x="293453" y="298631"/>
                </a:lnTo>
                <a:lnTo>
                  <a:pt x="295794" y="320081"/>
                </a:lnTo>
                <a:lnTo>
                  <a:pt x="296417" y="341756"/>
                </a:lnTo>
              </a:path>
            </a:pathLst>
          </a:custGeom>
          <a:ln w="9143">
            <a:solidFill>
              <a:srgbClr val="000000"/>
            </a:solidFill>
          </a:ln>
        </p:spPr>
        <p:txBody>
          <a:bodyPr wrap="square" lIns="0" tIns="0" rIns="0" bIns="0" rtlCol="0">
            <a:noAutofit/>
          </a:bodyPr>
          <a:lstStyle/>
          <a:p>
            <a:endParaRPr/>
          </a:p>
        </p:txBody>
      </p:sp>
      <p:sp>
        <p:nvSpPr>
          <p:cNvPr id="11" name="object 11"/>
          <p:cNvSpPr/>
          <p:nvPr/>
        </p:nvSpPr>
        <p:spPr>
          <a:xfrm>
            <a:off x="8329004" y="4632452"/>
            <a:ext cx="126274" cy="124630"/>
          </a:xfrm>
          <a:custGeom>
            <a:avLst/>
            <a:gdLst/>
            <a:ahLst/>
            <a:cxnLst/>
            <a:rect l="l" t="t" r="r" b="b"/>
            <a:pathLst>
              <a:path w="126274" h="124630">
                <a:moveTo>
                  <a:pt x="126274" y="0"/>
                </a:moveTo>
                <a:lnTo>
                  <a:pt x="98259" y="39605"/>
                </a:lnTo>
                <a:lnTo>
                  <a:pt x="63561" y="76246"/>
                </a:lnTo>
                <a:lnTo>
                  <a:pt x="33431" y="101501"/>
                </a:lnTo>
                <a:lnTo>
                  <a:pt x="11498" y="117169"/>
                </a:lnTo>
                <a:lnTo>
                  <a:pt x="0" y="124630"/>
                </a:lnTo>
              </a:path>
            </a:pathLst>
          </a:custGeom>
          <a:ln w="9144">
            <a:solidFill>
              <a:srgbClr val="000000"/>
            </a:solidFill>
          </a:ln>
        </p:spPr>
        <p:txBody>
          <a:bodyPr wrap="square" lIns="0" tIns="0" rIns="0" bIns="0" rtlCol="0">
            <a:noAutofit/>
          </a:bodyPr>
          <a:lstStyle/>
          <a:p>
            <a:endParaRPr/>
          </a:p>
        </p:txBody>
      </p:sp>
      <p:sp>
        <p:nvSpPr>
          <p:cNvPr id="12" name="object 12"/>
          <p:cNvSpPr/>
          <p:nvPr/>
        </p:nvSpPr>
        <p:spPr>
          <a:xfrm>
            <a:off x="8138541" y="4156836"/>
            <a:ext cx="6944" cy="50358"/>
          </a:xfrm>
          <a:custGeom>
            <a:avLst/>
            <a:gdLst/>
            <a:ahLst/>
            <a:cxnLst/>
            <a:rect l="l" t="t" r="r" b="b"/>
            <a:pathLst>
              <a:path w="6944" h="50358">
                <a:moveTo>
                  <a:pt x="0" y="0"/>
                </a:moveTo>
                <a:lnTo>
                  <a:pt x="2763" y="12509"/>
                </a:lnTo>
                <a:lnTo>
                  <a:pt x="4850" y="25091"/>
                </a:lnTo>
                <a:lnTo>
                  <a:pt x="6249" y="37716"/>
                </a:lnTo>
                <a:lnTo>
                  <a:pt x="6944" y="50358"/>
                </a:lnTo>
              </a:path>
            </a:pathLst>
          </a:custGeom>
          <a:ln w="9144">
            <a:solidFill>
              <a:srgbClr val="000000"/>
            </a:solidFill>
          </a:ln>
        </p:spPr>
        <p:txBody>
          <a:bodyPr wrap="square" lIns="0" tIns="0" rIns="0" bIns="0" rtlCol="0">
            <a:noAutofit/>
          </a:bodyPr>
          <a:lstStyle/>
          <a:p>
            <a:endParaRPr/>
          </a:p>
        </p:txBody>
      </p:sp>
      <p:sp>
        <p:nvSpPr>
          <p:cNvPr id="13" name="object 13"/>
          <p:cNvSpPr/>
          <p:nvPr/>
        </p:nvSpPr>
        <p:spPr>
          <a:xfrm>
            <a:off x="7295388" y="4009690"/>
            <a:ext cx="66754" cy="76534"/>
          </a:xfrm>
          <a:custGeom>
            <a:avLst/>
            <a:gdLst/>
            <a:ahLst/>
            <a:cxnLst/>
            <a:rect l="l" t="t" r="r" b="b"/>
            <a:pathLst>
              <a:path w="66754" h="76534">
                <a:moveTo>
                  <a:pt x="0" y="76534"/>
                </a:moveTo>
                <a:lnTo>
                  <a:pt x="29498" y="36542"/>
                </a:lnTo>
                <a:lnTo>
                  <a:pt x="56738" y="8776"/>
                </a:lnTo>
                <a:lnTo>
                  <a:pt x="66754" y="0"/>
                </a:lnTo>
              </a:path>
            </a:pathLst>
          </a:custGeom>
          <a:ln w="9144">
            <a:solidFill>
              <a:srgbClr val="000000"/>
            </a:solidFill>
          </a:ln>
        </p:spPr>
        <p:txBody>
          <a:bodyPr wrap="square" lIns="0" tIns="0" rIns="0" bIns="0" rtlCol="0">
            <a:noAutofit/>
          </a:bodyPr>
          <a:lstStyle/>
          <a:p>
            <a:endParaRPr/>
          </a:p>
        </p:txBody>
      </p:sp>
      <p:sp>
        <p:nvSpPr>
          <p:cNvPr id="14" name="object 14"/>
          <p:cNvSpPr/>
          <p:nvPr/>
        </p:nvSpPr>
        <p:spPr>
          <a:xfrm>
            <a:off x="6662673" y="4065608"/>
            <a:ext cx="26641" cy="57319"/>
          </a:xfrm>
          <a:custGeom>
            <a:avLst/>
            <a:gdLst/>
            <a:ahLst/>
            <a:cxnLst/>
            <a:rect l="l" t="t" r="r" b="b"/>
            <a:pathLst>
              <a:path w="26641" h="57319">
                <a:moveTo>
                  <a:pt x="0" y="57319"/>
                </a:moveTo>
                <a:lnTo>
                  <a:pt x="3988" y="45571"/>
                </a:lnTo>
                <a:lnTo>
                  <a:pt x="8646" y="33949"/>
                </a:lnTo>
                <a:lnTo>
                  <a:pt x="13974" y="22470"/>
                </a:lnTo>
                <a:lnTo>
                  <a:pt x="19972" y="11148"/>
                </a:lnTo>
                <a:lnTo>
                  <a:pt x="26641" y="0"/>
                </a:lnTo>
              </a:path>
            </a:pathLst>
          </a:custGeom>
          <a:ln w="9144">
            <a:solidFill>
              <a:srgbClr val="000000"/>
            </a:solidFill>
          </a:ln>
        </p:spPr>
        <p:txBody>
          <a:bodyPr wrap="square" lIns="0" tIns="0" rIns="0" bIns="0" rtlCol="0">
            <a:noAutofit/>
          </a:bodyPr>
          <a:lstStyle/>
          <a:p>
            <a:endParaRPr/>
          </a:p>
        </p:txBody>
      </p:sp>
      <p:sp>
        <p:nvSpPr>
          <p:cNvPr id="15" name="object 15"/>
          <p:cNvSpPr/>
          <p:nvPr/>
        </p:nvSpPr>
        <p:spPr>
          <a:xfrm>
            <a:off x="5920359" y="4145660"/>
            <a:ext cx="112167" cy="60167"/>
          </a:xfrm>
          <a:custGeom>
            <a:avLst/>
            <a:gdLst/>
            <a:ahLst/>
            <a:cxnLst/>
            <a:rect l="l" t="t" r="r" b="b"/>
            <a:pathLst>
              <a:path w="112167" h="60167">
                <a:moveTo>
                  <a:pt x="0" y="0"/>
                </a:moveTo>
                <a:lnTo>
                  <a:pt x="35666" y="16067"/>
                </a:lnTo>
                <a:lnTo>
                  <a:pt x="69651" y="33872"/>
                </a:lnTo>
                <a:lnTo>
                  <a:pt x="101849" y="53329"/>
                </a:lnTo>
                <a:lnTo>
                  <a:pt x="112167" y="60167"/>
                </a:lnTo>
              </a:path>
            </a:pathLst>
          </a:custGeom>
          <a:ln w="9143">
            <a:solidFill>
              <a:srgbClr val="000000"/>
            </a:solidFill>
          </a:ln>
        </p:spPr>
        <p:txBody>
          <a:bodyPr wrap="square" lIns="0" tIns="0" rIns="0" bIns="0" rtlCol="0">
            <a:noAutofit/>
          </a:bodyPr>
          <a:lstStyle/>
          <a:p>
            <a:endParaRPr/>
          </a:p>
        </p:txBody>
      </p:sp>
      <p:sp>
        <p:nvSpPr>
          <p:cNvPr id="16" name="object 16"/>
          <p:cNvSpPr/>
          <p:nvPr/>
        </p:nvSpPr>
        <p:spPr>
          <a:xfrm>
            <a:off x="5000806" y="4592603"/>
            <a:ext cx="19122" cy="60676"/>
          </a:xfrm>
          <a:custGeom>
            <a:avLst/>
            <a:gdLst/>
            <a:ahLst/>
            <a:cxnLst/>
            <a:rect l="l" t="t" r="r" b="b"/>
            <a:pathLst>
              <a:path w="19122" h="60676">
                <a:moveTo>
                  <a:pt x="19122" y="60676"/>
                </a:moveTo>
                <a:lnTo>
                  <a:pt x="14322" y="48701"/>
                </a:lnTo>
                <a:lnTo>
                  <a:pt x="10010" y="36637"/>
                </a:lnTo>
                <a:lnTo>
                  <a:pt x="6185" y="24493"/>
                </a:lnTo>
                <a:lnTo>
                  <a:pt x="2848" y="12278"/>
                </a:lnTo>
                <a:lnTo>
                  <a:pt x="0" y="0"/>
                </a:lnTo>
              </a:path>
            </a:pathLst>
          </a:custGeom>
          <a:ln w="9144">
            <a:solidFill>
              <a:srgbClr val="000000"/>
            </a:solidFill>
          </a:ln>
        </p:spPr>
        <p:txBody>
          <a:bodyPr wrap="square" lIns="0" tIns="0" rIns="0" bIns="0" rtlCol="0">
            <a:noAutofit/>
          </a:bodyPr>
          <a:lstStyle/>
          <a:p>
            <a:endParaRPr/>
          </a:p>
        </p:txBody>
      </p:sp>
      <p:sp>
        <p:nvSpPr>
          <p:cNvPr id="17" name="object 17"/>
          <p:cNvSpPr txBox="1"/>
          <p:nvPr/>
        </p:nvSpPr>
        <p:spPr>
          <a:xfrm>
            <a:off x="5095747" y="4381119"/>
            <a:ext cx="2870835" cy="980440"/>
          </a:xfrm>
          <a:prstGeom prst="rect">
            <a:avLst/>
          </a:prstGeom>
        </p:spPr>
        <p:txBody>
          <a:bodyPr vert="horz" wrap="square" lIns="0" tIns="0" rIns="0" bIns="0" rtlCol="0">
            <a:noAutofit/>
          </a:bodyPr>
          <a:lstStyle/>
          <a:p>
            <a:pPr marL="824865" marR="12700" indent="-812800">
              <a:lnSpc>
                <a:spcPct val="100000"/>
              </a:lnSpc>
            </a:pPr>
            <a:r>
              <a:rPr sz="3200" dirty="0">
                <a:solidFill>
                  <a:srgbClr val="FF0000"/>
                </a:solidFill>
                <a:latin typeface="Arial Unicode MS"/>
                <a:cs typeface="Arial Unicode MS"/>
              </a:rPr>
              <a:t>小数</a:t>
            </a:r>
            <a:r>
              <a:rPr sz="3200" spc="-15" dirty="0">
                <a:solidFill>
                  <a:srgbClr val="FF0000"/>
                </a:solidFill>
                <a:latin typeface="Arial Unicode MS"/>
                <a:cs typeface="Arial Unicode MS"/>
              </a:rPr>
              <a:t>据</a:t>
            </a:r>
            <a:r>
              <a:rPr sz="3200" spc="0" dirty="0">
                <a:solidFill>
                  <a:srgbClr val="FF0000"/>
                </a:solidFill>
                <a:latin typeface="Arial Unicode MS"/>
                <a:cs typeface="Arial Unicode MS"/>
              </a:rPr>
              <a:t>上就</a:t>
            </a:r>
            <a:r>
              <a:rPr sz="3200" spc="-15" dirty="0">
                <a:solidFill>
                  <a:srgbClr val="FF0000"/>
                </a:solidFill>
                <a:latin typeface="Arial Unicode MS"/>
                <a:cs typeface="Arial Unicode MS"/>
              </a:rPr>
              <a:t>已</a:t>
            </a:r>
            <a:r>
              <a:rPr sz="3200" spc="0" dirty="0">
                <a:solidFill>
                  <a:srgbClr val="FF0000"/>
                </a:solidFill>
                <a:latin typeface="Arial Unicode MS"/>
                <a:cs typeface="Arial Unicode MS"/>
              </a:rPr>
              <a:t>经 很有用</a:t>
            </a:r>
            <a:endParaRPr sz="3200">
              <a:latin typeface="Arial Unicode MS"/>
              <a:cs typeface="Arial Unicode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5" dirty="0">
                <a:latin typeface="Arial Unicode MS"/>
                <a:cs typeface="Arial Unicode MS"/>
              </a:rPr>
              <a:t>例如：画作</a:t>
            </a:r>
            <a:r>
              <a:rPr sz="2800" spc="-30" dirty="0">
                <a:latin typeface="Arial Unicode MS"/>
                <a:cs typeface="Arial Unicode MS"/>
              </a:rPr>
              <a:t>鉴别</a:t>
            </a:r>
            <a:r>
              <a:rPr sz="2800" spc="225" dirty="0">
                <a:latin typeface="Arial Unicode MS"/>
                <a:cs typeface="Arial Unicode MS"/>
              </a:rPr>
              <a:t> </a:t>
            </a:r>
            <a:r>
              <a:rPr sz="2000" spc="0" dirty="0">
                <a:latin typeface="Arial Unicode MS"/>
                <a:cs typeface="Arial Unicode MS"/>
              </a:rPr>
              <a:t>（艺术）</a:t>
            </a:r>
            <a:endParaRPr sz="2000">
              <a:latin typeface="Arial Unicode MS"/>
              <a:cs typeface="Arial Unicode MS"/>
            </a:endParaRPr>
          </a:p>
        </p:txBody>
      </p:sp>
      <p:sp>
        <p:nvSpPr>
          <p:cNvPr id="3" name="object 3"/>
          <p:cNvSpPr txBox="1"/>
          <p:nvPr/>
        </p:nvSpPr>
        <p:spPr>
          <a:xfrm>
            <a:off x="5083555" y="5805830"/>
            <a:ext cx="3006725" cy="195580"/>
          </a:xfrm>
          <a:prstGeom prst="rect">
            <a:avLst/>
          </a:prstGeom>
        </p:spPr>
        <p:txBody>
          <a:bodyPr vert="horz" wrap="square" lIns="0" tIns="0" rIns="0" bIns="0" rtlCol="0">
            <a:noAutofit/>
          </a:bodyPr>
          <a:lstStyle/>
          <a:p>
            <a:pPr marL="12700">
              <a:lnSpc>
                <a:spcPct val="100000"/>
              </a:lnSpc>
            </a:pPr>
            <a:r>
              <a:rPr sz="1200" dirty="0">
                <a:solidFill>
                  <a:srgbClr val="C00000"/>
                </a:solidFill>
                <a:latin typeface="Apple LiSung"/>
                <a:cs typeface="Apple LiSung"/>
              </a:rPr>
              <a:t>出自</a:t>
            </a:r>
            <a:r>
              <a:rPr sz="1200" spc="15" dirty="0">
                <a:solidFill>
                  <a:srgbClr val="C00000"/>
                </a:solidFill>
                <a:latin typeface="Apple LiSung"/>
                <a:cs typeface="Apple LiSung"/>
              </a:rPr>
              <a:t> </a:t>
            </a:r>
            <a:r>
              <a:rPr sz="1200" spc="-5" dirty="0">
                <a:solidFill>
                  <a:srgbClr val="C00000"/>
                </a:solidFill>
                <a:latin typeface="Verdana"/>
                <a:cs typeface="Verdana"/>
              </a:rPr>
              <a:t>[</a:t>
            </a:r>
            <a:r>
              <a:rPr sz="1200" spc="0" dirty="0">
                <a:solidFill>
                  <a:srgbClr val="C00000"/>
                </a:solidFill>
                <a:latin typeface="Verdana"/>
                <a:cs typeface="Verdana"/>
              </a:rPr>
              <a:t>C.</a:t>
            </a:r>
            <a:r>
              <a:rPr sz="1200" spc="15" dirty="0">
                <a:solidFill>
                  <a:srgbClr val="C00000"/>
                </a:solidFill>
                <a:latin typeface="Verdana"/>
                <a:cs typeface="Verdana"/>
              </a:rPr>
              <a:t> </a:t>
            </a:r>
            <a:r>
              <a:rPr sz="1200" spc="-10" dirty="0">
                <a:solidFill>
                  <a:srgbClr val="C00000"/>
                </a:solidFill>
                <a:latin typeface="Verdana"/>
                <a:cs typeface="Verdana"/>
              </a:rPr>
              <a:t>J</a:t>
            </a:r>
            <a:r>
              <a:rPr sz="1200" spc="0" dirty="0">
                <a:solidFill>
                  <a:srgbClr val="C00000"/>
                </a:solidFill>
                <a:latin typeface="Verdana"/>
                <a:cs typeface="Verdana"/>
              </a:rPr>
              <a:t>o</a:t>
            </a:r>
            <a:r>
              <a:rPr sz="1200" spc="-5" dirty="0">
                <a:solidFill>
                  <a:srgbClr val="C00000"/>
                </a:solidFill>
                <a:latin typeface="Verdana"/>
                <a:cs typeface="Verdana"/>
              </a:rPr>
              <a:t>hn</a:t>
            </a:r>
            <a:r>
              <a:rPr sz="1200" spc="0" dirty="0">
                <a:solidFill>
                  <a:srgbClr val="C00000"/>
                </a:solidFill>
                <a:latin typeface="Verdana"/>
                <a:cs typeface="Verdana"/>
              </a:rPr>
              <a:t>son</a:t>
            </a:r>
            <a:r>
              <a:rPr sz="1200" spc="20" dirty="0">
                <a:solidFill>
                  <a:srgbClr val="C00000"/>
                </a:solidFill>
                <a:latin typeface="Verdana"/>
                <a:cs typeface="Verdana"/>
              </a:rPr>
              <a:t> </a:t>
            </a:r>
            <a:r>
              <a:rPr sz="1200" spc="0" dirty="0">
                <a:solidFill>
                  <a:srgbClr val="C00000"/>
                </a:solidFill>
                <a:latin typeface="Verdana"/>
                <a:cs typeface="Verdana"/>
              </a:rPr>
              <a:t>et</a:t>
            </a:r>
            <a:r>
              <a:rPr sz="1200" spc="-5" dirty="0">
                <a:solidFill>
                  <a:srgbClr val="C00000"/>
                </a:solidFill>
                <a:latin typeface="Verdana"/>
                <a:cs typeface="Verdana"/>
              </a:rPr>
              <a:t> </a:t>
            </a:r>
            <a:r>
              <a:rPr sz="1200" spc="0" dirty="0">
                <a:solidFill>
                  <a:srgbClr val="C00000"/>
                </a:solidFill>
                <a:latin typeface="Verdana"/>
                <a:cs typeface="Verdana"/>
              </a:rPr>
              <a:t>a</a:t>
            </a:r>
            <a:r>
              <a:rPr sz="1200" spc="-10" dirty="0">
                <a:solidFill>
                  <a:srgbClr val="C00000"/>
                </a:solidFill>
                <a:latin typeface="Verdana"/>
                <a:cs typeface="Verdana"/>
              </a:rPr>
              <a:t>l</a:t>
            </a:r>
            <a:r>
              <a:rPr sz="1200" spc="-80" dirty="0">
                <a:solidFill>
                  <a:srgbClr val="C00000"/>
                </a:solidFill>
                <a:latin typeface="Verdana"/>
                <a:cs typeface="Verdana"/>
              </a:rPr>
              <a:t>.</a:t>
            </a:r>
            <a:r>
              <a:rPr sz="1200" spc="0" dirty="0">
                <a:solidFill>
                  <a:srgbClr val="C00000"/>
                </a:solidFill>
                <a:latin typeface="Verdana"/>
                <a:cs typeface="Verdana"/>
              </a:rPr>
              <a:t>,</a:t>
            </a:r>
            <a:r>
              <a:rPr sz="1200" spc="20" dirty="0">
                <a:solidFill>
                  <a:srgbClr val="C00000"/>
                </a:solidFill>
                <a:latin typeface="Verdana"/>
                <a:cs typeface="Verdana"/>
              </a:rPr>
              <a:t> </a:t>
            </a:r>
            <a:r>
              <a:rPr sz="1200" spc="0" dirty="0">
                <a:solidFill>
                  <a:srgbClr val="C00000"/>
                </a:solidFill>
                <a:latin typeface="Verdana"/>
                <a:cs typeface="Verdana"/>
              </a:rPr>
              <a:t>I</a:t>
            </a:r>
            <a:r>
              <a:rPr sz="1200" spc="-5" dirty="0">
                <a:solidFill>
                  <a:srgbClr val="C00000"/>
                </a:solidFill>
                <a:latin typeface="Verdana"/>
                <a:cs typeface="Verdana"/>
              </a:rPr>
              <a:t>E</a:t>
            </a:r>
            <a:r>
              <a:rPr sz="1200" spc="0" dirty="0">
                <a:solidFill>
                  <a:srgbClr val="C00000"/>
                </a:solidFill>
                <a:latin typeface="Verdana"/>
                <a:cs typeface="Verdana"/>
              </a:rPr>
              <a:t>E</a:t>
            </a:r>
            <a:r>
              <a:rPr sz="1200" spc="-10" dirty="0">
                <a:solidFill>
                  <a:srgbClr val="C00000"/>
                </a:solidFill>
                <a:latin typeface="Verdana"/>
                <a:cs typeface="Verdana"/>
              </a:rPr>
              <a:t>E</a:t>
            </a:r>
            <a:r>
              <a:rPr sz="1200" spc="-20" dirty="0">
                <a:solidFill>
                  <a:srgbClr val="C00000"/>
                </a:solidFill>
                <a:latin typeface="Verdana"/>
                <a:cs typeface="Verdana"/>
              </a:rPr>
              <a:t>-</a:t>
            </a:r>
            <a:r>
              <a:rPr sz="1200" spc="-5" dirty="0">
                <a:solidFill>
                  <a:srgbClr val="C00000"/>
                </a:solidFill>
                <a:latin typeface="Verdana"/>
                <a:cs typeface="Verdana"/>
              </a:rPr>
              <a:t>S</a:t>
            </a:r>
            <a:r>
              <a:rPr sz="1200" spc="-185" dirty="0">
                <a:solidFill>
                  <a:srgbClr val="C00000"/>
                </a:solidFill>
                <a:latin typeface="Verdana"/>
                <a:cs typeface="Verdana"/>
              </a:rPr>
              <a:t>P</a:t>
            </a:r>
            <a:r>
              <a:rPr sz="1200" spc="0" dirty="0">
                <a:solidFill>
                  <a:srgbClr val="C00000"/>
                </a:solidFill>
                <a:latin typeface="Verdana"/>
                <a:cs typeface="Verdana"/>
              </a:rPr>
              <a:t>,</a:t>
            </a:r>
            <a:r>
              <a:rPr sz="1200" spc="40" dirty="0">
                <a:solidFill>
                  <a:srgbClr val="C00000"/>
                </a:solidFill>
                <a:latin typeface="Verdana"/>
                <a:cs typeface="Verdana"/>
              </a:rPr>
              <a:t> </a:t>
            </a:r>
            <a:r>
              <a:rPr sz="1200" spc="0" dirty="0">
                <a:solidFill>
                  <a:srgbClr val="C00000"/>
                </a:solidFill>
                <a:latin typeface="Verdana"/>
                <a:cs typeface="Verdana"/>
              </a:rPr>
              <a:t>2008]</a:t>
            </a:r>
            <a:endParaRPr sz="1200">
              <a:latin typeface="Verdana"/>
              <a:cs typeface="Verdana"/>
            </a:endParaRPr>
          </a:p>
        </p:txBody>
      </p:sp>
      <p:sp>
        <p:nvSpPr>
          <p:cNvPr id="4" name="object 4"/>
          <p:cNvSpPr/>
          <p:nvPr/>
        </p:nvSpPr>
        <p:spPr>
          <a:xfrm>
            <a:off x="467868" y="2042116"/>
            <a:ext cx="2218944" cy="1629200"/>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2843783" y="2042143"/>
            <a:ext cx="2108274" cy="1629172"/>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txBox="1"/>
          <p:nvPr/>
        </p:nvSpPr>
        <p:spPr>
          <a:xfrm>
            <a:off x="474370" y="1331467"/>
            <a:ext cx="7368540" cy="432434"/>
          </a:xfrm>
          <a:prstGeom prst="rect">
            <a:avLst/>
          </a:prstGeom>
        </p:spPr>
        <p:txBody>
          <a:bodyPr vert="horz" wrap="square" lIns="0" tIns="0" rIns="0" bIns="0" rtlCol="0">
            <a:noAutofit/>
          </a:bodyPr>
          <a:lstStyle/>
          <a:p>
            <a:pPr marL="12700">
              <a:lnSpc>
                <a:spcPct val="100000"/>
              </a:lnSpc>
            </a:pPr>
            <a:r>
              <a:rPr sz="2800" spc="-20" dirty="0">
                <a:latin typeface="Arial Unicode MS"/>
                <a:cs typeface="Arial Unicode MS"/>
              </a:rPr>
              <a:t>画作鉴别</a:t>
            </a:r>
            <a:r>
              <a:rPr sz="2000" spc="0" dirty="0">
                <a:latin typeface="Verdana"/>
                <a:cs typeface="Verdana"/>
              </a:rPr>
              <a:t>(pa</a:t>
            </a:r>
            <a:r>
              <a:rPr sz="2000" spc="-15" dirty="0">
                <a:latin typeface="Verdana"/>
                <a:cs typeface="Verdana"/>
              </a:rPr>
              <a:t>i</a:t>
            </a:r>
            <a:r>
              <a:rPr sz="2000" spc="0" dirty="0">
                <a:latin typeface="Verdana"/>
                <a:cs typeface="Verdana"/>
              </a:rPr>
              <a:t>nting</a:t>
            </a:r>
            <a:r>
              <a:rPr sz="2000" spc="-35" dirty="0">
                <a:latin typeface="Verdana"/>
                <a:cs typeface="Verdana"/>
              </a:rPr>
              <a:t> </a:t>
            </a:r>
            <a:r>
              <a:rPr sz="2000" spc="0" dirty="0">
                <a:latin typeface="Verdana"/>
                <a:cs typeface="Verdana"/>
              </a:rPr>
              <a:t>authenticat</a:t>
            </a:r>
            <a:r>
              <a:rPr sz="2000" spc="-15" dirty="0">
                <a:latin typeface="Verdana"/>
                <a:cs typeface="Verdana"/>
              </a:rPr>
              <a:t>i</a:t>
            </a:r>
            <a:r>
              <a:rPr sz="2000" spc="0" dirty="0">
                <a:latin typeface="Verdana"/>
                <a:cs typeface="Verdana"/>
              </a:rPr>
              <a:t>on</a:t>
            </a:r>
            <a:r>
              <a:rPr sz="2000" spc="-10" dirty="0">
                <a:latin typeface="Verdana"/>
                <a:cs typeface="Verdana"/>
              </a:rPr>
              <a:t>)</a:t>
            </a:r>
            <a:r>
              <a:rPr sz="2000" spc="0" dirty="0">
                <a:latin typeface="Arial Unicode MS"/>
                <a:cs typeface="Arial Unicode MS"/>
              </a:rPr>
              <a:t>：</a:t>
            </a:r>
            <a:r>
              <a:rPr sz="2800" spc="-25" dirty="0">
                <a:latin typeface="Arial Unicode MS"/>
                <a:cs typeface="Arial Unicode MS"/>
              </a:rPr>
              <a:t>确</a:t>
            </a:r>
            <a:r>
              <a:rPr sz="2800" spc="-30" dirty="0">
                <a:latin typeface="Arial Unicode MS"/>
                <a:cs typeface="Arial Unicode MS"/>
              </a:rPr>
              <a:t>定作</a:t>
            </a:r>
            <a:r>
              <a:rPr sz="2800" spc="-25" dirty="0">
                <a:latin typeface="Arial Unicode MS"/>
                <a:cs typeface="Arial Unicode MS"/>
              </a:rPr>
              <a:t>品</a:t>
            </a:r>
            <a:r>
              <a:rPr sz="2800" spc="-30" dirty="0">
                <a:latin typeface="Arial Unicode MS"/>
                <a:cs typeface="Arial Unicode MS"/>
              </a:rPr>
              <a:t>的真伪</a:t>
            </a:r>
            <a:endParaRPr sz="2800">
              <a:latin typeface="Arial Unicode MS"/>
              <a:cs typeface="Arial Unicode MS"/>
            </a:endParaRPr>
          </a:p>
        </p:txBody>
      </p:sp>
      <p:sp>
        <p:nvSpPr>
          <p:cNvPr id="7" name="object 7"/>
          <p:cNvSpPr/>
          <p:nvPr/>
        </p:nvSpPr>
        <p:spPr>
          <a:xfrm>
            <a:off x="2749295" y="4219903"/>
            <a:ext cx="1993774" cy="1578916"/>
          </a:xfrm>
          <a:prstGeom prst="rect">
            <a:avLst/>
          </a:prstGeom>
          <a:blipFill>
            <a:blip r:embed="rId4" cstate="print"/>
            <a:stretch>
              <a:fillRect/>
            </a:stretch>
          </a:blipFill>
        </p:spPr>
        <p:txBody>
          <a:bodyPr wrap="square" lIns="0" tIns="0" rIns="0" bIns="0" rtlCol="0">
            <a:noAutofit/>
          </a:bodyPr>
          <a:lstStyle/>
          <a:p>
            <a:endParaRPr/>
          </a:p>
        </p:txBody>
      </p:sp>
      <p:sp>
        <p:nvSpPr>
          <p:cNvPr id="8" name="object 8"/>
          <p:cNvSpPr/>
          <p:nvPr/>
        </p:nvSpPr>
        <p:spPr>
          <a:xfrm>
            <a:off x="4931664" y="4219937"/>
            <a:ext cx="1962963" cy="1559070"/>
          </a:xfrm>
          <a:prstGeom prst="rect">
            <a:avLst/>
          </a:prstGeom>
          <a:blipFill>
            <a:blip r:embed="rId5" cstate="print"/>
            <a:stretch>
              <a:fillRect/>
            </a:stretch>
          </a:blipFill>
        </p:spPr>
        <p:txBody>
          <a:bodyPr wrap="square" lIns="0" tIns="0" rIns="0" bIns="0" rtlCol="0">
            <a:noAutofit/>
          </a:bodyPr>
          <a:lstStyle/>
          <a:p>
            <a:endParaRPr/>
          </a:p>
        </p:txBody>
      </p:sp>
      <p:sp>
        <p:nvSpPr>
          <p:cNvPr id="9" name="object 9"/>
          <p:cNvSpPr/>
          <p:nvPr/>
        </p:nvSpPr>
        <p:spPr>
          <a:xfrm>
            <a:off x="7089647" y="4201671"/>
            <a:ext cx="1685114" cy="1577336"/>
          </a:xfrm>
          <a:prstGeom prst="rect">
            <a:avLst/>
          </a:prstGeom>
          <a:blipFill>
            <a:blip r:embed="rId6" cstate="print"/>
            <a:stretch>
              <a:fillRect/>
            </a:stretch>
          </a:blipFill>
        </p:spPr>
        <p:txBody>
          <a:bodyPr wrap="square" lIns="0" tIns="0" rIns="0" bIns="0" rtlCol="0">
            <a:noAutofit/>
          </a:bodyPr>
          <a:lstStyle/>
          <a:p>
            <a:endParaRPr/>
          </a:p>
        </p:txBody>
      </p:sp>
      <p:sp>
        <p:nvSpPr>
          <p:cNvPr id="10" name="object 10"/>
          <p:cNvSpPr txBox="1"/>
          <p:nvPr/>
        </p:nvSpPr>
        <p:spPr>
          <a:xfrm>
            <a:off x="5435853" y="2528189"/>
            <a:ext cx="2693670" cy="617855"/>
          </a:xfrm>
          <a:prstGeom prst="rect">
            <a:avLst/>
          </a:prstGeom>
        </p:spPr>
        <p:txBody>
          <a:bodyPr vert="horz" wrap="square" lIns="0" tIns="0" rIns="0" bIns="0" rtlCol="0">
            <a:noAutofit/>
          </a:bodyPr>
          <a:lstStyle/>
          <a:p>
            <a:pPr marL="12700">
              <a:lnSpc>
                <a:spcPct val="100000"/>
              </a:lnSpc>
            </a:pPr>
            <a:r>
              <a:rPr sz="2000" dirty="0">
                <a:solidFill>
                  <a:srgbClr val="0000FF"/>
                </a:solidFill>
                <a:latin typeface="Arial Unicode MS"/>
                <a:cs typeface="Arial Unicode MS"/>
              </a:rPr>
              <a:t>勃鲁盖</a:t>
            </a:r>
            <a:r>
              <a:rPr sz="2000" spc="-15" dirty="0">
                <a:solidFill>
                  <a:srgbClr val="0000FF"/>
                </a:solidFill>
                <a:latin typeface="Arial Unicode MS"/>
                <a:cs typeface="Arial Unicode MS"/>
              </a:rPr>
              <a:t>尔</a:t>
            </a:r>
            <a:r>
              <a:rPr sz="2000" spc="-10" dirty="0">
                <a:solidFill>
                  <a:srgbClr val="0000FF"/>
                </a:solidFill>
                <a:latin typeface="Arial Unicode MS"/>
                <a:cs typeface="Arial Unicode MS"/>
              </a:rPr>
              <a:t>（</a:t>
            </a:r>
            <a:r>
              <a:rPr sz="2000" spc="-215" dirty="0">
                <a:solidFill>
                  <a:srgbClr val="0000FF"/>
                </a:solidFill>
                <a:latin typeface="Courier"/>
                <a:cs typeface="Courier"/>
              </a:rPr>
              <a:t>15</a:t>
            </a:r>
            <a:r>
              <a:rPr sz="2000" spc="-204" dirty="0">
                <a:solidFill>
                  <a:srgbClr val="0000FF"/>
                </a:solidFill>
                <a:latin typeface="Courier"/>
                <a:cs typeface="Courier"/>
              </a:rPr>
              <a:t>2</a:t>
            </a:r>
            <a:r>
              <a:rPr sz="2000" spc="-210" dirty="0">
                <a:solidFill>
                  <a:srgbClr val="0000FF"/>
                </a:solidFill>
                <a:latin typeface="Courier"/>
                <a:cs typeface="Courier"/>
              </a:rPr>
              <a:t>5</a:t>
            </a:r>
            <a:r>
              <a:rPr sz="2000" spc="-215" dirty="0">
                <a:solidFill>
                  <a:srgbClr val="0000FF"/>
                </a:solidFill>
                <a:latin typeface="Courier"/>
                <a:cs typeface="Courier"/>
              </a:rPr>
              <a:t>-</a:t>
            </a:r>
            <a:r>
              <a:rPr sz="2000" spc="-200" dirty="0">
                <a:solidFill>
                  <a:srgbClr val="0000FF"/>
                </a:solidFill>
                <a:latin typeface="Courier"/>
                <a:cs typeface="Courier"/>
              </a:rPr>
              <a:t>1</a:t>
            </a:r>
            <a:r>
              <a:rPr sz="2000" spc="-204" dirty="0">
                <a:solidFill>
                  <a:srgbClr val="0000FF"/>
                </a:solidFill>
                <a:latin typeface="Courier"/>
                <a:cs typeface="Courier"/>
              </a:rPr>
              <a:t>5</a:t>
            </a:r>
            <a:r>
              <a:rPr sz="2000" spc="-215" dirty="0">
                <a:solidFill>
                  <a:srgbClr val="0000FF"/>
                </a:solidFill>
                <a:latin typeface="Courier"/>
                <a:cs typeface="Courier"/>
              </a:rPr>
              <a:t>6</a:t>
            </a:r>
            <a:r>
              <a:rPr sz="2000" spc="-220" dirty="0">
                <a:solidFill>
                  <a:srgbClr val="0000FF"/>
                </a:solidFill>
                <a:latin typeface="Courier"/>
                <a:cs typeface="Courier"/>
              </a:rPr>
              <a:t>9</a:t>
            </a:r>
            <a:r>
              <a:rPr sz="2000" spc="0" dirty="0">
                <a:solidFill>
                  <a:srgbClr val="0000FF"/>
                </a:solidFill>
                <a:latin typeface="Arial Unicode MS"/>
                <a:cs typeface="Arial Unicode MS"/>
              </a:rPr>
              <a:t>）</a:t>
            </a:r>
            <a:endParaRPr sz="2000">
              <a:latin typeface="Arial Unicode MS"/>
              <a:cs typeface="Arial Unicode MS"/>
            </a:endParaRPr>
          </a:p>
          <a:p>
            <a:pPr marL="12700">
              <a:lnSpc>
                <a:spcPct val="100000"/>
              </a:lnSpc>
            </a:pPr>
            <a:r>
              <a:rPr sz="2000" dirty="0">
                <a:solidFill>
                  <a:srgbClr val="0000FF"/>
                </a:solidFill>
                <a:latin typeface="Arial Unicode MS"/>
                <a:cs typeface="Arial Unicode MS"/>
              </a:rPr>
              <a:t>的作品？</a:t>
            </a:r>
            <a:endParaRPr sz="2000">
              <a:latin typeface="Arial Unicode MS"/>
              <a:cs typeface="Arial Unicode MS"/>
            </a:endParaRPr>
          </a:p>
        </p:txBody>
      </p:sp>
      <p:sp>
        <p:nvSpPr>
          <p:cNvPr id="11" name="object 11"/>
          <p:cNvSpPr txBox="1"/>
          <p:nvPr/>
        </p:nvSpPr>
        <p:spPr>
          <a:xfrm>
            <a:off x="402437" y="4845253"/>
            <a:ext cx="2185670" cy="618490"/>
          </a:xfrm>
          <a:prstGeom prst="rect">
            <a:avLst/>
          </a:prstGeom>
        </p:spPr>
        <p:txBody>
          <a:bodyPr vert="horz" wrap="square" lIns="0" tIns="0" rIns="0" bIns="0" rtlCol="0">
            <a:noAutofit/>
          </a:bodyPr>
          <a:lstStyle/>
          <a:p>
            <a:pPr marL="12700" marR="12700">
              <a:lnSpc>
                <a:spcPct val="100099"/>
              </a:lnSpc>
            </a:pPr>
            <a:r>
              <a:rPr sz="2000" dirty="0">
                <a:solidFill>
                  <a:srgbClr val="0000FF"/>
                </a:solidFill>
                <a:latin typeface="Arial Unicode MS"/>
                <a:cs typeface="Arial Unicode MS"/>
              </a:rPr>
              <a:t>梵高（</a:t>
            </a:r>
            <a:r>
              <a:rPr sz="2000" spc="-215" dirty="0">
                <a:solidFill>
                  <a:srgbClr val="0000FF"/>
                </a:solidFill>
                <a:latin typeface="Courier"/>
                <a:cs typeface="Courier"/>
              </a:rPr>
              <a:t>185</a:t>
            </a:r>
            <a:r>
              <a:rPr sz="2000" spc="-200" dirty="0">
                <a:solidFill>
                  <a:srgbClr val="0000FF"/>
                </a:solidFill>
                <a:latin typeface="Courier"/>
                <a:cs typeface="Courier"/>
              </a:rPr>
              <a:t>3</a:t>
            </a:r>
            <a:r>
              <a:rPr sz="2000" spc="-215" dirty="0">
                <a:solidFill>
                  <a:srgbClr val="0000FF"/>
                </a:solidFill>
                <a:latin typeface="Courier"/>
                <a:cs typeface="Courier"/>
              </a:rPr>
              <a:t>-</a:t>
            </a:r>
            <a:r>
              <a:rPr sz="2000" spc="-204" dirty="0">
                <a:solidFill>
                  <a:srgbClr val="0000FF"/>
                </a:solidFill>
                <a:latin typeface="Courier"/>
                <a:cs typeface="Courier"/>
              </a:rPr>
              <a:t>189</a:t>
            </a:r>
            <a:r>
              <a:rPr sz="2000" spc="-215" dirty="0">
                <a:solidFill>
                  <a:srgbClr val="0000FF"/>
                </a:solidFill>
                <a:latin typeface="Courier"/>
                <a:cs typeface="Courier"/>
              </a:rPr>
              <a:t>0</a:t>
            </a:r>
            <a:r>
              <a:rPr sz="2000" spc="0" dirty="0">
                <a:solidFill>
                  <a:srgbClr val="0000FF"/>
                </a:solidFill>
                <a:latin typeface="Arial Unicode MS"/>
                <a:cs typeface="Arial Unicode MS"/>
              </a:rPr>
              <a:t>） 的作品？</a:t>
            </a:r>
            <a:endParaRPr sz="2000">
              <a:latin typeface="Arial Unicode MS"/>
              <a:cs typeface="Arial Unicode MS"/>
            </a:endParaRPr>
          </a:p>
        </p:txBody>
      </p:sp>
      <p:sp>
        <p:nvSpPr>
          <p:cNvPr id="12" name="object 12"/>
          <p:cNvSpPr txBox="1"/>
          <p:nvPr/>
        </p:nvSpPr>
        <p:spPr>
          <a:xfrm>
            <a:off x="546303" y="3644772"/>
            <a:ext cx="2679700" cy="195580"/>
          </a:xfrm>
          <a:prstGeom prst="rect">
            <a:avLst/>
          </a:prstGeom>
        </p:spPr>
        <p:txBody>
          <a:bodyPr vert="horz" wrap="square" lIns="0" tIns="0" rIns="0" bIns="0" rtlCol="0">
            <a:noAutofit/>
          </a:bodyPr>
          <a:lstStyle/>
          <a:p>
            <a:pPr marL="12700">
              <a:lnSpc>
                <a:spcPct val="100000"/>
              </a:lnSpc>
            </a:pPr>
            <a:r>
              <a:rPr sz="1200" dirty="0">
                <a:solidFill>
                  <a:srgbClr val="C00000"/>
                </a:solidFill>
                <a:latin typeface="Apple LiSung"/>
                <a:cs typeface="Apple LiSung"/>
              </a:rPr>
              <a:t>出自</a:t>
            </a:r>
            <a:r>
              <a:rPr sz="1200" spc="15" dirty="0">
                <a:solidFill>
                  <a:srgbClr val="C00000"/>
                </a:solidFill>
                <a:latin typeface="Apple LiSung"/>
                <a:cs typeface="Apple LiSung"/>
              </a:rPr>
              <a:t> </a:t>
            </a:r>
            <a:r>
              <a:rPr sz="1200" spc="-5" dirty="0">
                <a:solidFill>
                  <a:srgbClr val="C00000"/>
                </a:solidFill>
                <a:latin typeface="Verdana"/>
                <a:cs typeface="Verdana"/>
              </a:rPr>
              <a:t>[</a:t>
            </a:r>
            <a:r>
              <a:rPr sz="1200" spc="-20" dirty="0">
                <a:solidFill>
                  <a:srgbClr val="C00000"/>
                </a:solidFill>
                <a:latin typeface="Verdana"/>
                <a:cs typeface="Verdana"/>
              </a:rPr>
              <a:t>J</a:t>
            </a:r>
            <a:r>
              <a:rPr sz="1200" spc="0" dirty="0">
                <a:solidFill>
                  <a:srgbClr val="C00000"/>
                </a:solidFill>
                <a:latin typeface="Verdana"/>
                <a:cs typeface="Verdana"/>
              </a:rPr>
              <a:t>.</a:t>
            </a:r>
            <a:r>
              <a:rPr sz="1200" spc="25" dirty="0">
                <a:solidFill>
                  <a:srgbClr val="C00000"/>
                </a:solidFill>
                <a:latin typeface="Verdana"/>
                <a:cs typeface="Verdana"/>
              </a:rPr>
              <a:t> </a:t>
            </a:r>
            <a:r>
              <a:rPr sz="1200" spc="0" dirty="0">
                <a:solidFill>
                  <a:srgbClr val="C00000"/>
                </a:solidFill>
                <a:latin typeface="Verdana"/>
                <a:cs typeface="Verdana"/>
              </a:rPr>
              <a:t>H</a:t>
            </a:r>
            <a:r>
              <a:rPr sz="1200" spc="-10" dirty="0">
                <a:solidFill>
                  <a:srgbClr val="C00000"/>
                </a:solidFill>
                <a:latin typeface="Verdana"/>
                <a:cs typeface="Verdana"/>
              </a:rPr>
              <a:t>u</a:t>
            </a:r>
            <a:r>
              <a:rPr sz="1200" spc="-5" dirty="0">
                <a:solidFill>
                  <a:srgbClr val="C00000"/>
                </a:solidFill>
                <a:latin typeface="Verdana"/>
                <a:cs typeface="Verdana"/>
              </a:rPr>
              <a:t>gh</a:t>
            </a:r>
            <a:r>
              <a:rPr sz="1200" spc="0" dirty="0">
                <a:solidFill>
                  <a:srgbClr val="C00000"/>
                </a:solidFill>
                <a:latin typeface="Verdana"/>
                <a:cs typeface="Verdana"/>
              </a:rPr>
              <a:t>es</a:t>
            </a:r>
            <a:r>
              <a:rPr sz="1200" spc="5" dirty="0">
                <a:solidFill>
                  <a:srgbClr val="C00000"/>
                </a:solidFill>
                <a:latin typeface="Verdana"/>
                <a:cs typeface="Verdana"/>
              </a:rPr>
              <a:t> </a:t>
            </a:r>
            <a:r>
              <a:rPr sz="1200" spc="0" dirty="0">
                <a:solidFill>
                  <a:srgbClr val="C00000"/>
                </a:solidFill>
                <a:latin typeface="Verdana"/>
                <a:cs typeface="Verdana"/>
              </a:rPr>
              <a:t>et a</a:t>
            </a:r>
            <a:r>
              <a:rPr sz="1200" spc="-10" dirty="0">
                <a:solidFill>
                  <a:srgbClr val="C00000"/>
                </a:solidFill>
                <a:latin typeface="Verdana"/>
                <a:cs typeface="Verdana"/>
              </a:rPr>
              <a:t>l</a:t>
            </a:r>
            <a:r>
              <a:rPr sz="1200" spc="-80" dirty="0">
                <a:solidFill>
                  <a:srgbClr val="C00000"/>
                </a:solidFill>
                <a:latin typeface="Verdana"/>
                <a:cs typeface="Verdana"/>
              </a:rPr>
              <a:t>.</a:t>
            </a:r>
            <a:r>
              <a:rPr sz="1200" spc="0" dirty="0">
                <a:solidFill>
                  <a:srgbClr val="C00000"/>
                </a:solidFill>
                <a:latin typeface="Verdana"/>
                <a:cs typeface="Verdana"/>
              </a:rPr>
              <a:t>,</a:t>
            </a:r>
            <a:r>
              <a:rPr sz="1200" spc="5" dirty="0">
                <a:solidFill>
                  <a:srgbClr val="C00000"/>
                </a:solidFill>
                <a:latin typeface="Verdana"/>
                <a:cs typeface="Verdana"/>
              </a:rPr>
              <a:t> </a:t>
            </a:r>
            <a:r>
              <a:rPr sz="1200" spc="0" dirty="0">
                <a:solidFill>
                  <a:srgbClr val="C00000"/>
                </a:solidFill>
                <a:latin typeface="Verdana"/>
                <a:cs typeface="Verdana"/>
              </a:rPr>
              <a:t>PN</a:t>
            </a:r>
            <a:r>
              <a:rPr sz="1200" spc="-10" dirty="0">
                <a:solidFill>
                  <a:srgbClr val="C00000"/>
                </a:solidFill>
                <a:latin typeface="Verdana"/>
                <a:cs typeface="Verdana"/>
              </a:rPr>
              <a:t>A</a:t>
            </a:r>
            <a:r>
              <a:rPr sz="1200" spc="0" dirty="0">
                <a:solidFill>
                  <a:srgbClr val="C00000"/>
                </a:solidFill>
                <a:latin typeface="Verdana"/>
                <a:cs typeface="Verdana"/>
              </a:rPr>
              <a:t>S</a:t>
            </a:r>
            <a:r>
              <a:rPr sz="1200" spc="15" dirty="0">
                <a:solidFill>
                  <a:srgbClr val="C00000"/>
                </a:solidFill>
                <a:latin typeface="Verdana"/>
                <a:cs typeface="Verdana"/>
              </a:rPr>
              <a:t> </a:t>
            </a:r>
            <a:r>
              <a:rPr sz="1200" spc="0" dirty="0">
                <a:solidFill>
                  <a:srgbClr val="C00000"/>
                </a:solidFill>
                <a:latin typeface="Verdana"/>
                <a:cs typeface="Verdana"/>
              </a:rPr>
              <a:t>2009]</a:t>
            </a:r>
            <a:endParaRPr sz="1200">
              <a:latin typeface="Verdana"/>
              <a:cs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5" dirty="0">
                <a:latin typeface="Arial Unicode MS"/>
                <a:cs typeface="Arial Unicode MS"/>
              </a:rPr>
              <a:t>例如：画作</a:t>
            </a:r>
            <a:r>
              <a:rPr sz="2800" spc="-30" dirty="0">
                <a:latin typeface="Arial Unicode MS"/>
                <a:cs typeface="Arial Unicode MS"/>
              </a:rPr>
              <a:t>鉴别</a:t>
            </a:r>
            <a:r>
              <a:rPr sz="2800" spc="225" dirty="0">
                <a:latin typeface="Arial Unicode MS"/>
                <a:cs typeface="Arial Unicode MS"/>
              </a:rPr>
              <a:t> </a:t>
            </a:r>
            <a:r>
              <a:rPr sz="2000" spc="0" dirty="0">
                <a:latin typeface="Arial Unicode MS"/>
                <a:cs typeface="Arial Unicode MS"/>
              </a:rPr>
              <a:t>（艺术）</a:t>
            </a:r>
            <a:endParaRPr sz="2000">
              <a:latin typeface="Arial Unicode MS"/>
              <a:cs typeface="Arial Unicode MS"/>
            </a:endParaRPr>
          </a:p>
        </p:txBody>
      </p:sp>
      <p:sp>
        <p:nvSpPr>
          <p:cNvPr id="3" name="object 3"/>
          <p:cNvSpPr/>
          <p:nvPr/>
        </p:nvSpPr>
        <p:spPr>
          <a:xfrm>
            <a:off x="5013959" y="43"/>
            <a:ext cx="4129966" cy="1703788"/>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5021579" y="1688621"/>
            <a:ext cx="2247633" cy="2074135"/>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p:nvPr/>
        </p:nvSpPr>
        <p:spPr>
          <a:xfrm>
            <a:off x="7255764" y="1706878"/>
            <a:ext cx="1875048" cy="2065021"/>
          </a:xfrm>
          <a:prstGeom prst="rect">
            <a:avLst/>
          </a:prstGeom>
          <a:blipFill>
            <a:blip r:embed="rId4" cstate="print"/>
            <a:stretch>
              <a:fillRect/>
            </a:stretch>
          </a:blipFill>
        </p:spPr>
        <p:txBody>
          <a:bodyPr wrap="square" lIns="0" tIns="0" rIns="0" bIns="0" rtlCol="0">
            <a:noAutofit/>
          </a:bodyPr>
          <a:lstStyle/>
          <a:p>
            <a:endParaRPr/>
          </a:p>
        </p:txBody>
      </p:sp>
      <p:sp>
        <p:nvSpPr>
          <p:cNvPr id="6" name="object 6"/>
          <p:cNvSpPr/>
          <p:nvPr/>
        </p:nvSpPr>
        <p:spPr>
          <a:xfrm>
            <a:off x="5420614" y="3820414"/>
            <a:ext cx="2339340" cy="286512"/>
          </a:xfrm>
          <a:prstGeom prst="rect">
            <a:avLst/>
          </a:prstGeom>
          <a:blipFill>
            <a:blip r:embed="rId5" cstate="print"/>
            <a:stretch>
              <a:fillRect/>
            </a:stretch>
          </a:blipFill>
        </p:spPr>
        <p:txBody>
          <a:bodyPr wrap="square" lIns="0" tIns="0" rIns="0" bIns="0" rtlCol="0">
            <a:noAutofit/>
          </a:bodyPr>
          <a:lstStyle/>
          <a:p>
            <a:endParaRPr/>
          </a:p>
        </p:txBody>
      </p:sp>
      <p:sp>
        <p:nvSpPr>
          <p:cNvPr id="7" name="object 7"/>
          <p:cNvSpPr/>
          <p:nvPr/>
        </p:nvSpPr>
        <p:spPr>
          <a:xfrm>
            <a:off x="7653528" y="3820414"/>
            <a:ext cx="1087120" cy="286512"/>
          </a:xfrm>
          <a:prstGeom prst="rect">
            <a:avLst/>
          </a:prstGeom>
          <a:blipFill>
            <a:blip r:embed="rId6" cstate="print"/>
            <a:stretch>
              <a:fillRect/>
            </a:stretch>
          </a:blipFill>
        </p:spPr>
        <p:txBody>
          <a:bodyPr wrap="square" lIns="0" tIns="0" rIns="0" bIns="0" rtlCol="0">
            <a:noAutofit/>
          </a:bodyPr>
          <a:lstStyle/>
          <a:p>
            <a:endParaRPr/>
          </a:p>
        </p:txBody>
      </p:sp>
      <p:sp>
        <p:nvSpPr>
          <p:cNvPr id="8" name="object 8"/>
          <p:cNvSpPr txBox="1"/>
          <p:nvPr/>
        </p:nvSpPr>
        <p:spPr>
          <a:xfrm>
            <a:off x="246957" y="1222273"/>
            <a:ext cx="4429125" cy="3055620"/>
          </a:xfrm>
          <a:prstGeom prst="rect">
            <a:avLst/>
          </a:prstGeom>
        </p:spPr>
        <p:txBody>
          <a:bodyPr vert="horz" wrap="square" lIns="0" tIns="0" rIns="0" bIns="0" rtlCol="0">
            <a:noAutofit/>
          </a:bodyPr>
          <a:lstStyle/>
          <a:p>
            <a:pPr marL="49530" marR="12700" algn="just">
              <a:lnSpc>
                <a:spcPct val="125000"/>
              </a:lnSpc>
            </a:pPr>
            <a:r>
              <a:rPr sz="2400" dirty="0">
                <a:latin typeface="Arial Unicode MS"/>
                <a:cs typeface="Arial Unicode MS"/>
              </a:rPr>
              <a:t>除</a:t>
            </a:r>
            <a:r>
              <a:rPr sz="2400" spc="-445" dirty="0">
                <a:latin typeface="Arial Unicode MS"/>
                <a:cs typeface="Arial Unicode MS"/>
              </a:rPr>
              <a:t> </a:t>
            </a:r>
            <a:r>
              <a:rPr sz="2400" spc="0" dirty="0">
                <a:latin typeface="Arial Unicode MS"/>
                <a:cs typeface="Arial Unicode MS"/>
              </a:rPr>
              <a:t>专</a:t>
            </a:r>
            <a:r>
              <a:rPr sz="2400" spc="-445" dirty="0">
                <a:latin typeface="Arial Unicode MS"/>
                <a:cs typeface="Arial Unicode MS"/>
              </a:rPr>
              <a:t> </a:t>
            </a:r>
            <a:r>
              <a:rPr sz="2400" spc="0" dirty="0">
                <a:latin typeface="Arial Unicode MS"/>
                <a:cs typeface="Arial Unicode MS"/>
              </a:rPr>
              <a:t>用</a:t>
            </a:r>
            <a:r>
              <a:rPr sz="2400" spc="-430" dirty="0">
                <a:latin typeface="Arial Unicode MS"/>
                <a:cs typeface="Arial Unicode MS"/>
              </a:rPr>
              <a:t> </a:t>
            </a:r>
            <a:r>
              <a:rPr sz="2400" spc="0" dirty="0">
                <a:latin typeface="Arial Unicode MS"/>
                <a:cs typeface="Arial Unicode MS"/>
              </a:rPr>
              <a:t>技</a:t>
            </a:r>
            <a:r>
              <a:rPr sz="2400" spc="-430" dirty="0">
                <a:latin typeface="Arial Unicode MS"/>
                <a:cs typeface="Arial Unicode MS"/>
              </a:rPr>
              <a:t> </a:t>
            </a:r>
            <a:r>
              <a:rPr sz="2400" spc="0" dirty="0">
                <a:latin typeface="Arial Unicode MS"/>
                <a:cs typeface="Arial Unicode MS"/>
              </a:rPr>
              <a:t>术</a:t>
            </a:r>
            <a:r>
              <a:rPr sz="2400" spc="-445" dirty="0">
                <a:latin typeface="Arial Unicode MS"/>
                <a:cs typeface="Arial Unicode MS"/>
              </a:rPr>
              <a:t> </a:t>
            </a:r>
            <a:r>
              <a:rPr sz="2400" spc="0" dirty="0">
                <a:latin typeface="Arial Unicode MS"/>
                <a:cs typeface="Arial Unicode MS"/>
              </a:rPr>
              <a:t>手</a:t>
            </a:r>
            <a:r>
              <a:rPr sz="2400" spc="-445" dirty="0">
                <a:latin typeface="Arial Unicode MS"/>
                <a:cs typeface="Arial Unicode MS"/>
              </a:rPr>
              <a:t> </a:t>
            </a:r>
            <a:r>
              <a:rPr sz="2400" spc="0" dirty="0">
                <a:latin typeface="Arial Unicode MS"/>
                <a:cs typeface="Arial Unicode MS"/>
              </a:rPr>
              <a:t>段</a:t>
            </a:r>
            <a:r>
              <a:rPr sz="2400" spc="-430" dirty="0">
                <a:latin typeface="Arial Unicode MS"/>
                <a:cs typeface="Arial Unicode MS"/>
              </a:rPr>
              <a:t> </a:t>
            </a:r>
            <a:r>
              <a:rPr sz="2400" spc="0" dirty="0">
                <a:latin typeface="Arial Unicode MS"/>
                <a:cs typeface="Arial Unicode MS"/>
              </a:rPr>
              <a:t>外</a:t>
            </a:r>
            <a:r>
              <a:rPr sz="2400" spc="-409" dirty="0">
                <a:latin typeface="Arial Unicode MS"/>
                <a:cs typeface="Arial Unicode MS"/>
              </a:rPr>
              <a:t> </a:t>
            </a:r>
            <a:r>
              <a:rPr sz="2400" spc="0" dirty="0">
                <a:latin typeface="Arial Unicode MS"/>
                <a:cs typeface="Arial Unicode MS"/>
              </a:rPr>
              <a:t>，</a:t>
            </a:r>
            <a:r>
              <a:rPr sz="2400" spc="-440" dirty="0">
                <a:latin typeface="Arial Unicode MS"/>
                <a:cs typeface="Arial Unicode MS"/>
              </a:rPr>
              <a:t> </a:t>
            </a:r>
            <a:r>
              <a:rPr sz="2400" spc="0" dirty="0">
                <a:solidFill>
                  <a:srgbClr val="0000FF"/>
                </a:solidFill>
                <a:latin typeface="Arial Unicode MS"/>
                <a:cs typeface="Arial Unicode MS"/>
              </a:rPr>
              <a:t>笔</a:t>
            </a:r>
            <a:r>
              <a:rPr sz="2400" spc="-430" dirty="0">
                <a:solidFill>
                  <a:srgbClr val="0000FF"/>
                </a:solidFill>
                <a:latin typeface="Arial Unicode MS"/>
                <a:cs typeface="Arial Unicode MS"/>
              </a:rPr>
              <a:t> </a:t>
            </a:r>
            <a:r>
              <a:rPr sz="2400" spc="0" dirty="0">
                <a:solidFill>
                  <a:srgbClr val="0000FF"/>
                </a:solidFill>
                <a:latin typeface="Arial Unicode MS"/>
                <a:cs typeface="Arial Unicode MS"/>
              </a:rPr>
              <a:t>触</a:t>
            </a:r>
            <a:r>
              <a:rPr sz="2400" spc="-420" dirty="0">
                <a:solidFill>
                  <a:srgbClr val="0000FF"/>
                </a:solidFill>
                <a:latin typeface="Arial Unicode MS"/>
                <a:cs typeface="Arial Unicode MS"/>
              </a:rPr>
              <a:t> </a:t>
            </a:r>
            <a:r>
              <a:rPr sz="2400" spc="0" dirty="0">
                <a:solidFill>
                  <a:srgbClr val="0000FF"/>
                </a:solidFill>
                <a:latin typeface="Arial Unicode MS"/>
                <a:cs typeface="Arial Unicode MS"/>
              </a:rPr>
              <a:t>分</a:t>
            </a:r>
            <a:r>
              <a:rPr sz="2400" spc="-420" dirty="0">
                <a:solidFill>
                  <a:srgbClr val="0000FF"/>
                </a:solidFill>
                <a:latin typeface="Arial Unicode MS"/>
                <a:cs typeface="Arial Unicode MS"/>
              </a:rPr>
              <a:t> </a:t>
            </a:r>
            <a:r>
              <a:rPr sz="2400" spc="0" dirty="0">
                <a:solidFill>
                  <a:srgbClr val="0000FF"/>
                </a:solidFill>
                <a:latin typeface="Arial Unicode MS"/>
                <a:cs typeface="Arial Unicode MS"/>
              </a:rPr>
              <a:t>析 </a:t>
            </a:r>
            <a:r>
              <a:rPr sz="2000" spc="0" dirty="0">
                <a:latin typeface="Verdana"/>
                <a:cs typeface="Verdana"/>
              </a:rPr>
              <a:t>(bru</a:t>
            </a:r>
            <a:r>
              <a:rPr sz="2000" spc="-10" dirty="0">
                <a:latin typeface="Verdana"/>
                <a:cs typeface="Verdana"/>
              </a:rPr>
              <a:t>sh</a:t>
            </a:r>
            <a:r>
              <a:rPr sz="2000" spc="0" dirty="0">
                <a:latin typeface="Verdana"/>
                <a:cs typeface="Verdana"/>
              </a:rPr>
              <a:t>stro</a:t>
            </a:r>
            <a:r>
              <a:rPr sz="2000" spc="-40" dirty="0">
                <a:latin typeface="Verdana"/>
                <a:cs typeface="Verdana"/>
              </a:rPr>
              <a:t>k</a:t>
            </a:r>
            <a:r>
              <a:rPr sz="2000" spc="0" dirty="0">
                <a:latin typeface="Verdana"/>
                <a:cs typeface="Verdana"/>
              </a:rPr>
              <a:t>e </a:t>
            </a:r>
            <a:r>
              <a:rPr sz="2000" spc="-65" dirty="0">
                <a:latin typeface="Verdana"/>
                <a:cs typeface="Verdana"/>
              </a:rPr>
              <a:t> </a:t>
            </a:r>
            <a:r>
              <a:rPr sz="2000" spc="0" dirty="0">
                <a:latin typeface="Verdana"/>
                <a:cs typeface="Verdana"/>
              </a:rPr>
              <a:t>ana</a:t>
            </a:r>
            <a:r>
              <a:rPr sz="2000" spc="-15" dirty="0">
                <a:latin typeface="Verdana"/>
                <a:cs typeface="Verdana"/>
              </a:rPr>
              <a:t>l</a:t>
            </a:r>
            <a:r>
              <a:rPr sz="2000" spc="0" dirty="0">
                <a:latin typeface="Verdana"/>
                <a:cs typeface="Verdana"/>
              </a:rPr>
              <a:t>ysis)</a:t>
            </a:r>
            <a:r>
              <a:rPr sz="2000" spc="-375" dirty="0">
                <a:latin typeface="Verdana"/>
                <a:cs typeface="Verdana"/>
              </a:rPr>
              <a:t> </a:t>
            </a:r>
            <a:r>
              <a:rPr sz="2400" spc="335" dirty="0">
                <a:latin typeface="Arial Unicode MS"/>
                <a:cs typeface="Arial Unicode MS"/>
              </a:rPr>
              <a:t>是画作</a:t>
            </a:r>
            <a:r>
              <a:rPr sz="2400" spc="0" dirty="0">
                <a:latin typeface="Arial Unicode MS"/>
                <a:cs typeface="Arial Unicode MS"/>
              </a:rPr>
              <a:t>鉴</a:t>
            </a:r>
            <a:r>
              <a:rPr sz="2400" spc="-330" dirty="0">
                <a:latin typeface="Arial Unicode MS"/>
                <a:cs typeface="Arial Unicode MS"/>
              </a:rPr>
              <a:t> </a:t>
            </a:r>
            <a:r>
              <a:rPr sz="2400" spc="30" dirty="0">
                <a:latin typeface="Arial Unicode MS"/>
                <a:cs typeface="Arial Unicode MS"/>
              </a:rPr>
              <a:t>定的重要</a:t>
            </a:r>
            <a:r>
              <a:rPr sz="2400" spc="20" dirty="0">
                <a:latin typeface="Arial Unicode MS"/>
                <a:cs typeface="Arial Unicode MS"/>
              </a:rPr>
              <a:t>工</a:t>
            </a:r>
            <a:r>
              <a:rPr sz="2400" spc="30" dirty="0">
                <a:latin typeface="Arial Unicode MS"/>
                <a:cs typeface="Arial Unicode MS"/>
              </a:rPr>
              <a:t>具；它旨</a:t>
            </a:r>
            <a:r>
              <a:rPr sz="2400" spc="20" dirty="0">
                <a:latin typeface="Arial Unicode MS"/>
                <a:cs typeface="Arial Unicode MS"/>
              </a:rPr>
              <a:t>在</a:t>
            </a:r>
            <a:r>
              <a:rPr sz="2400" spc="30" dirty="0">
                <a:latin typeface="Arial Unicode MS"/>
                <a:cs typeface="Arial Unicode MS"/>
              </a:rPr>
              <a:t>从视觉</a:t>
            </a:r>
            <a:r>
              <a:rPr sz="2400" spc="0" dirty="0">
                <a:latin typeface="Arial Unicode MS"/>
                <a:cs typeface="Arial Unicode MS"/>
              </a:rPr>
              <a:t>上 </a:t>
            </a:r>
            <a:r>
              <a:rPr sz="2400" spc="30" dirty="0">
                <a:latin typeface="Arial Unicode MS"/>
                <a:cs typeface="Arial Unicode MS"/>
              </a:rPr>
              <a:t>判断画作</a:t>
            </a:r>
            <a:r>
              <a:rPr sz="2400" spc="20" dirty="0">
                <a:latin typeface="Arial Unicode MS"/>
                <a:cs typeface="Arial Unicode MS"/>
              </a:rPr>
              <a:t>中</a:t>
            </a:r>
            <a:r>
              <a:rPr sz="2400" spc="30" dirty="0">
                <a:latin typeface="Arial Unicode MS"/>
                <a:cs typeface="Arial Unicode MS"/>
              </a:rPr>
              <a:t>是否具有</a:t>
            </a:r>
            <a:r>
              <a:rPr sz="2400" spc="20" dirty="0">
                <a:latin typeface="Arial Unicode MS"/>
                <a:cs typeface="Arial Unicode MS"/>
              </a:rPr>
              <a:t>艺</a:t>
            </a:r>
            <a:r>
              <a:rPr sz="2400" spc="30" dirty="0">
                <a:latin typeface="Arial Unicode MS"/>
                <a:cs typeface="Arial Unicode MS"/>
              </a:rPr>
              <a:t>术家的</a:t>
            </a:r>
            <a:r>
              <a:rPr sz="2400" spc="0" dirty="0">
                <a:latin typeface="Arial Unicode MS"/>
                <a:cs typeface="Arial Unicode MS"/>
              </a:rPr>
              <a:t>特 有</a:t>
            </a:r>
            <a:r>
              <a:rPr sz="2400" spc="1595" dirty="0">
                <a:latin typeface="Arial Unicode MS"/>
                <a:cs typeface="Arial Unicode MS"/>
              </a:rPr>
              <a:t>“笔迹”</a:t>
            </a:r>
            <a:r>
              <a:rPr sz="2000" spc="1595" dirty="0">
                <a:latin typeface="Apple LiSung"/>
                <a:cs typeface="Apple LiSung"/>
              </a:rPr>
              <a:t>。</a:t>
            </a:r>
            <a:endParaRPr sz="2000" dirty="0">
              <a:latin typeface="Apple LiSung"/>
              <a:cs typeface="Apple LiSung"/>
            </a:endParaRPr>
          </a:p>
          <a:p>
            <a:pPr>
              <a:lnSpc>
                <a:spcPts val="1000"/>
              </a:lnSpc>
            </a:pPr>
            <a:endParaRPr sz="1000" dirty="0"/>
          </a:p>
          <a:p>
            <a:pPr>
              <a:lnSpc>
                <a:spcPts val="1000"/>
              </a:lnSpc>
            </a:pPr>
            <a:endParaRPr sz="1000" dirty="0"/>
          </a:p>
          <a:p>
            <a:pPr>
              <a:lnSpc>
                <a:spcPts val="1100"/>
              </a:lnSpc>
              <a:spcBef>
                <a:spcPts val="22"/>
              </a:spcBef>
            </a:pPr>
            <a:endParaRPr sz="1100" dirty="0"/>
          </a:p>
          <a:p>
            <a:pPr marL="12700" marR="757555" algn="just">
              <a:lnSpc>
                <a:spcPct val="100000"/>
              </a:lnSpc>
            </a:pPr>
            <a:r>
              <a:rPr sz="2400" dirty="0">
                <a:latin typeface="Arial Unicode MS"/>
                <a:cs typeface="Arial Unicode MS"/>
              </a:rPr>
              <a:t>该工作对专业知识要求极高</a:t>
            </a:r>
          </a:p>
        </p:txBody>
      </p:sp>
      <p:sp>
        <p:nvSpPr>
          <p:cNvPr id="9" name="object 9"/>
          <p:cNvSpPr txBox="1"/>
          <p:nvPr/>
        </p:nvSpPr>
        <p:spPr>
          <a:xfrm>
            <a:off x="178104" y="6492443"/>
            <a:ext cx="3077210" cy="221615"/>
          </a:xfrm>
          <a:prstGeom prst="rect">
            <a:avLst/>
          </a:prstGeom>
        </p:spPr>
        <p:txBody>
          <a:bodyPr vert="horz" wrap="square" lIns="0" tIns="0" rIns="0" bIns="0" rtlCol="0">
            <a:noAutofit/>
          </a:bodyPr>
          <a:lstStyle/>
          <a:p>
            <a:pPr marL="12700">
              <a:lnSpc>
                <a:spcPct val="100000"/>
              </a:lnSpc>
            </a:pPr>
            <a:r>
              <a:rPr sz="1400" spc="-5" dirty="0">
                <a:solidFill>
                  <a:srgbClr val="C00000"/>
                </a:solidFill>
                <a:latin typeface="Verdana"/>
                <a:cs typeface="Verdana"/>
              </a:rPr>
              <a:t>[</a:t>
            </a:r>
            <a:r>
              <a:rPr sz="1400" spc="5" dirty="0">
                <a:solidFill>
                  <a:srgbClr val="C00000"/>
                </a:solidFill>
                <a:latin typeface="Verdana"/>
                <a:cs typeface="Verdana"/>
              </a:rPr>
              <a:t>C</a:t>
            </a:r>
            <a:r>
              <a:rPr sz="1400" spc="0" dirty="0">
                <a:solidFill>
                  <a:srgbClr val="C00000"/>
                </a:solidFill>
                <a:latin typeface="Verdana"/>
                <a:cs typeface="Verdana"/>
              </a:rPr>
              <a:t>.</a:t>
            </a:r>
            <a:r>
              <a:rPr sz="1400" spc="-10" dirty="0">
                <a:solidFill>
                  <a:srgbClr val="C00000"/>
                </a:solidFill>
                <a:latin typeface="Verdana"/>
                <a:cs typeface="Verdana"/>
              </a:rPr>
              <a:t> </a:t>
            </a:r>
            <a:r>
              <a:rPr sz="1400" spc="0" dirty="0">
                <a:solidFill>
                  <a:srgbClr val="C00000"/>
                </a:solidFill>
                <a:latin typeface="Verdana"/>
                <a:cs typeface="Verdana"/>
              </a:rPr>
              <a:t>Joh</a:t>
            </a:r>
            <a:r>
              <a:rPr sz="1400" spc="-5" dirty="0">
                <a:solidFill>
                  <a:srgbClr val="C00000"/>
                </a:solidFill>
                <a:latin typeface="Verdana"/>
                <a:cs typeface="Verdana"/>
              </a:rPr>
              <a:t>n</a:t>
            </a:r>
            <a:r>
              <a:rPr sz="1400" spc="0" dirty="0">
                <a:solidFill>
                  <a:srgbClr val="C00000"/>
                </a:solidFill>
                <a:latin typeface="Verdana"/>
                <a:cs typeface="Verdana"/>
              </a:rPr>
              <a:t>son</a:t>
            </a:r>
            <a:r>
              <a:rPr sz="1400" spc="-25" dirty="0">
                <a:solidFill>
                  <a:srgbClr val="C00000"/>
                </a:solidFill>
                <a:latin typeface="Verdana"/>
                <a:cs typeface="Verdana"/>
              </a:rPr>
              <a:t> </a:t>
            </a:r>
            <a:r>
              <a:rPr sz="1400" spc="0" dirty="0">
                <a:solidFill>
                  <a:srgbClr val="C00000"/>
                </a:solidFill>
                <a:latin typeface="Verdana"/>
                <a:cs typeface="Verdana"/>
              </a:rPr>
              <a:t>et a</a:t>
            </a:r>
            <a:r>
              <a:rPr sz="1400" spc="5" dirty="0">
                <a:solidFill>
                  <a:srgbClr val="C00000"/>
                </a:solidFill>
                <a:latin typeface="Verdana"/>
                <a:cs typeface="Verdana"/>
              </a:rPr>
              <a:t>l</a:t>
            </a:r>
            <a:r>
              <a:rPr sz="1400" spc="-80" dirty="0">
                <a:solidFill>
                  <a:srgbClr val="C00000"/>
                </a:solidFill>
                <a:latin typeface="Verdana"/>
                <a:cs typeface="Verdana"/>
              </a:rPr>
              <a:t>.</a:t>
            </a:r>
            <a:r>
              <a:rPr sz="1400" spc="0" dirty="0">
                <a:solidFill>
                  <a:srgbClr val="C00000"/>
                </a:solidFill>
                <a:latin typeface="Verdana"/>
                <a:cs typeface="Verdana"/>
              </a:rPr>
              <a:t>,</a:t>
            </a:r>
            <a:r>
              <a:rPr sz="1400" spc="-30" dirty="0">
                <a:solidFill>
                  <a:srgbClr val="C00000"/>
                </a:solidFill>
                <a:latin typeface="Verdana"/>
                <a:cs typeface="Verdana"/>
              </a:rPr>
              <a:t> </a:t>
            </a:r>
            <a:r>
              <a:rPr sz="1400" spc="0" dirty="0">
                <a:solidFill>
                  <a:srgbClr val="C00000"/>
                </a:solidFill>
                <a:latin typeface="Verdana"/>
                <a:cs typeface="Verdana"/>
              </a:rPr>
              <a:t>IEE</a:t>
            </a:r>
            <a:r>
              <a:rPr sz="1400" spc="-5" dirty="0">
                <a:solidFill>
                  <a:srgbClr val="C00000"/>
                </a:solidFill>
                <a:latin typeface="Verdana"/>
                <a:cs typeface="Verdana"/>
              </a:rPr>
              <a:t>E</a:t>
            </a:r>
            <a:r>
              <a:rPr sz="1400" spc="-15" dirty="0">
                <a:solidFill>
                  <a:srgbClr val="C00000"/>
                </a:solidFill>
                <a:latin typeface="Verdana"/>
                <a:cs typeface="Verdana"/>
              </a:rPr>
              <a:t>-</a:t>
            </a:r>
            <a:r>
              <a:rPr sz="1400" spc="0" dirty="0">
                <a:solidFill>
                  <a:srgbClr val="C00000"/>
                </a:solidFill>
                <a:latin typeface="Verdana"/>
                <a:cs typeface="Verdana"/>
              </a:rPr>
              <a:t>S</a:t>
            </a:r>
            <a:r>
              <a:rPr sz="1400" spc="-200" dirty="0">
                <a:solidFill>
                  <a:srgbClr val="C00000"/>
                </a:solidFill>
                <a:latin typeface="Verdana"/>
                <a:cs typeface="Verdana"/>
              </a:rPr>
              <a:t>P</a:t>
            </a:r>
            <a:r>
              <a:rPr sz="1400" spc="0" dirty="0">
                <a:solidFill>
                  <a:srgbClr val="C00000"/>
                </a:solidFill>
                <a:latin typeface="Verdana"/>
                <a:cs typeface="Verdana"/>
              </a:rPr>
              <a:t>,</a:t>
            </a:r>
            <a:r>
              <a:rPr sz="1400" spc="5" dirty="0">
                <a:solidFill>
                  <a:srgbClr val="C00000"/>
                </a:solidFill>
                <a:latin typeface="Verdana"/>
                <a:cs typeface="Verdana"/>
              </a:rPr>
              <a:t> </a:t>
            </a:r>
            <a:r>
              <a:rPr sz="1400" spc="-10" dirty="0">
                <a:solidFill>
                  <a:srgbClr val="C00000"/>
                </a:solidFill>
                <a:latin typeface="Verdana"/>
                <a:cs typeface="Verdana"/>
              </a:rPr>
              <a:t>2008</a:t>
            </a:r>
            <a:r>
              <a:rPr sz="1400" spc="0" dirty="0">
                <a:solidFill>
                  <a:srgbClr val="C00000"/>
                </a:solidFill>
                <a:latin typeface="Verdana"/>
                <a:cs typeface="Verdana"/>
              </a:rPr>
              <a:t>]</a:t>
            </a:r>
            <a:endParaRPr sz="1400">
              <a:latin typeface="Verdana"/>
              <a:cs typeface="Verdana"/>
            </a:endParaRPr>
          </a:p>
        </p:txBody>
      </p:sp>
      <p:sp>
        <p:nvSpPr>
          <p:cNvPr id="10" name="object 10"/>
          <p:cNvSpPr txBox="1"/>
          <p:nvPr/>
        </p:nvSpPr>
        <p:spPr>
          <a:xfrm>
            <a:off x="329590" y="4596638"/>
            <a:ext cx="3164205" cy="770255"/>
          </a:xfrm>
          <a:prstGeom prst="rect">
            <a:avLst/>
          </a:prstGeom>
        </p:spPr>
        <p:txBody>
          <a:bodyPr vert="horz" wrap="square" lIns="0" tIns="0" rIns="0" bIns="0" rtlCol="0">
            <a:noAutofit/>
          </a:bodyPr>
          <a:lstStyle/>
          <a:p>
            <a:pPr marL="12700">
              <a:lnSpc>
                <a:spcPct val="100000"/>
              </a:lnSpc>
              <a:tabLst>
                <a:tab pos="354965" algn="l"/>
              </a:tabLst>
            </a:pPr>
            <a:r>
              <a:rPr sz="2000" dirty="0">
                <a:latin typeface="Verdana"/>
                <a:cs typeface="Verdana"/>
              </a:rPr>
              <a:t>-	</a:t>
            </a:r>
            <a:r>
              <a:rPr sz="2000" dirty="0">
                <a:latin typeface="Arial Unicode MS"/>
                <a:cs typeface="Arial Unicode MS"/>
              </a:rPr>
              <a:t>具有</a:t>
            </a:r>
            <a:r>
              <a:rPr sz="2000" spc="-10" dirty="0">
                <a:latin typeface="Arial Unicode MS"/>
                <a:cs typeface="Arial Unicode MS"/>
              </a:rPr>
              <a:t>较</a:t>
            </a:r>
            <a:r>
              <a:rPr sz="2000" spc="-15" dirty="0">
                <a:latin typeface="Arial Unicode MS"/>
                <a:cs typeface="Arial Unicode MS"/>
              </a:rPr>
              <a:t>高</a:t>
            </a:r>
            <a:r>
              <a:rPr sz="2000" spc="0" dirty="0">
                <a:latin typeface="Arial Unicode MS"/>
                <a:cs typeface="Arial Unicode MS"/>
              </a:rPr>
              <a:t>的</a:t>
            </a:r>
            <a:r>
              <a:rPr sz="2000" spc="-20" dirty="0">
                <a:latin typeface="Arial Unicode MS"/>
                <a:cs typeface="Arial Unicode MS"/>
              </a:rPr>
              <a:t>绘</a:t>
            </a:r>
            <a:r>
              <a:rPr sz="2000" spc="0" dirty="0">
                <a:latin typeface="Arial Unicode MS"/>
                <a:cs typeface="Arial Unicode MS"/>
              </a:rPr>
              <a:t>画艺</a:t>
            </a:r>
            <a:r>
              <a:rPr sz="2000" spc="-10" dirty="0">
                <a:latin typeface="Arial Unicode MS"/>
                <a:cs typeface="Arial Unicode MS"/>
              </a:rPr>
              <a:t>术</a:t>
            </a:r>
            <a:r>
              <a:rPr sz="2000" spc="-15" dirty="0">
                <a:latin typeface="Arial Unicode MS"/>
                <a:cs typeface="Arial Unicode MS"/>
              </a:rPr>
              <a:t>修</a:t>
            </a:r>
            <a:r>
              <a:rPr sz="2000" spc="0" dirty="0">
                <a:latin typeface="Arial Unicode MS"/>
                <a:cs typeface="Arial Unicode MS"/>
              </a:rPr>
              <a:t>养</a:t>
            </a:r>
            <a:endParaRPr sz="2000">
              <a:latin typeface="Arial Unicode MS"/>
              <a:cs typeface="Arial Unicode MS"/>
            </a:endParaRPr>
          </a:p>
          <a:p>
            <a:pPr>
              <a:lnSpc>
                <a:spcPts val="1200"/>
              </a:lnSpc>
              <a:spcBef>
                <a:spcPts val="1"/>
              </a:spcBef>
            </a:pPr>
            <a:endParaRPr sz="1200"/>
          </a:p>
          <a:p>
            <a:pPr marL="12700">
              <a:lnSpc>
                <a:spcPct val="100000"/>
              </a:lnSpc>
              <a:tabLst>
                <a:tab pos="354965" algn="l"/>
              </a:tabLst>
            </a:pPr>
            <a:r>
              <a:rPr sz="2000" dirty="0">
                <a:latin typeface="Verdana"/>
                <a:cs typeface="Verdana"/>
              </a:rPr>
              <a:t>-	</a:t>
            </a:r>
            <a:r>
              <a:rPr sz="2000" dirty="0">
                <a:latin typeface="Arial Unicode MS"/>
                <a:cs typeface="Arial Unicode MS"/>
              </a:rPr>
              <a:t>掌握画</a:t>
            </a:r>
            <a:r>
              <a:rPr sz="2000" spc="-15" dirty="0">
                <a:latin typeface="Arial Unicode MS"/>
                <a:cs typeface="Arial Unicode MS"/>
              </a:rPr>
              <a:t>家</a:t>
            </a:r>
            <a:r>
              <a:rPr sz="2000" spc="0" dirty="0">
                <a:latin typeface="Arial Unicode MS"/>
                <a:cs typeface="Arial Unicode MS"/>
              </a:rPr>
              <a:t>的</a:t>
            </a:r>
            <a:r>
              <a:rPr sz="2000" spc="-15" dirty="0">
                <a:latin typeface="Arial Unicode MS"/>
                <a:cs typeface="Arial Unicode MS"/>
              </a:rPr>
              <a:t>特</a:t>
            </a:r>
            <a:r>
              <a:rPr sz="2000" spc="0" dirty="0">
                <a:latin typeface="Arial Unicode MS"/>
                <a:cs typeface="Arial Unicode MS"/>
              </a:rPr>
              <a:t>定绘画</a:t>
            </a:r>
            <a:r>
              <a:rPr sz="2000" spc="-15" dirty="0">
                <a:latin typeface="Arial Unicode MS"/>
                <a:cs typeface="Arial Unicode MS"/>
              </a:rPr>
              <a:t>习</a:t>
            </a:r>
            <a:r>
              <a:rPr sz="2000" spc="0" dirty="0">
                <a:latin typeface="Arial Unicode MS"/>
                <a:cs typeface="Arial Unicode MS"/>
              </a:rPr>
              <a:t>惯</a:t>
            </a:r>
            <a:endParaRPr sz="2000">
              <a:latin typeface="Arial Unicode MS"/>
              <a:cs typeface="Arial Unicode MS"/>
            </a:endParaRPr>
          </a:p>
        </p:txBody>
      </p:sp>
      <p:sp>
        <p:nvSpPr>
          <p:cNvPr id="11" name="object 11"/>
          <p:cNvSpPr txBox="1"/>
          <p:nvPr/>
        </p:nvSpPr>
        <p:spPr>
          <a:xfrm>
            <a:off x="5100954" y="4269358"/>
            <a:ext cx="3701415" cy="921385"/>
          </a:xfrm>
          <a:prstGeom prst="rect">
            <a:avLst/>
          </a:prstGeom>
        </p:spPr>
        <p:txBody>
          <a:bodyPr vert="horz" wrap="square" lIns="0" tIns="0" rIns="0" bIns="0" rtlCol="0">
            <a:noAutofit/>
          </a:bodyPr>
          <a:lstStyle/>
          <a:p>
            <a:pPr marL="12700" marR="12700">
              <a:lnSpc>
                <a:spcPct val="125000"/>
              </a:lnSpc>
            </a:pPr>
            <a:r>
              <a:rPr sz="2400" spc="10" dirty="0">
                <a:solidFill>
                  <a:srgbClr val="0000FF"/>
                </a:solidFill>
                <a:latin typeface="Arial Unicode MS"/>
                <a:cs typeface="Arial Unicode MS"/>
              </a:rPr>
              <a:t>只有少数专家花费很大精力 才能完成分析工作！</a:t>
            </a:r>
            <a:endParaRPr sz="2400">
              <a:latin typeface="Arial Unicode MS"/>
              <a:cs typeface="Arial Unicode MS"/>
            </a:endParaRPr>
          </a:p>
        </p:txBody>
      </p:sp>
      <p:sp>
        <p:nvSpPr>
          <p:cNvPr id="12" name="object 12"/>
          <p:cNvSpPr txBox="1"/>
          <p:nvPr/>
        </p:nvSpPr>
        <p:spPr>
          <a:xfrm>
            <a:off x="798372" y="5651601"/>
            <a:ext cx="7683500" cy="372745"/>
          </a:xfrm>
          <a:prstGeom prst="rect">
            <a:avLst/>
          </a:prstGeom>
        </p:spPr>
        <p:txBody>
          <a:bodyPr vert="horz" wrap="square" lIns="0" tIns="0" rIns="0" bIns="0" rtlCol="0">
            <a:noAutofit/>
          </a:bodyPr>
          <a:lstStyle/>
          <a:p>
            <a:pPr marL="12700">
              <a:lnSpc>
                <a:spcPct val="100000"/>
              </a:lnSpc>
            </a:pPr>
            <a:r>
              <a:rPr sz="2400" spc="5" dirty="0">
                <a:solidFill>
                  <a:srgbClr val="0000FF"/>
                </a:solidFill>
                <a:latin typeface="Arial Unicode MS"/>
                <a:cs typeface="Arial Unicode MS"/>
              </a:rPr>
              <a:t>很难同时掌握不同时期、不同流派多位画家的绘画风格！</a:t>
            </a:r>
            <a:endParaRPr sz="2400">
              <a:latin typeface="Arial Unicode MS"/>
              <a:cs typeface="Arial Unicode M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5" dirty="0">
                <a:latin typeface="Arial Unicode MS"/>
                <a:cs typeface="Arial Unicode MS"/>
              </a:rPr>
              <a:t>例如：画作</a:t>
            </a:r>
            <a:r>
              <a:rPr sz="2800" spc="-30" dirty="0">
                <a:latin typeface="Arial Unicode MS"/>
                <a:cs typeface="Arial Unicode MS"/>
              </a:rPr>
              <a:t>鉴别</a:t>
            </a:r>
            <a:r>
              <a:rPr sz="2800" spc="225" dirty="0">
                <a:latin typeface="Arial Unicode MS"/>
                <a:cs typeface="Arial Unicode MS"/>
              </a:rPr>
              <a:t> </a:t>
            </a:r>
            <a:r>
              <a:rPr sz="2000" spc="0" dirty="0">
                <a:latin typeface="Arial Unicode MS"/>
                <a:cs typeface="Arial Unicode MS"/>
              </a:rPr>
              <a:t>（艺术）</a:t>
            </a:r>
            <a:endParaRPr sz="2000">
              <a:latin typeface="Arial Unicode MS"/>
              <a:cs typeface="Arial Unicode MS"/>
            </a:endParaRPr>
          </a:p>
        </p:txBody>
      </p:sp>
      <p:sp>
        <p:nvSpPr>
          <p:cNvPr id="3" name="object 3"/>
          <p:cNvSpPr/>
          <p:nvPr/>
        </p:nvSpPr>
        <p:spPr>
          <a:xfrm>
            <a:off x="7039356" y="1944623"/>
            <a:ext cx="1264920" cy="815339"/>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7124700" y="2029967"/>
            <a:ext cx="1257300" cy="946403"/>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p:nvPr/>
        </p:nvSpPr>
        <p:spPr>
          <a:xfrm>
            <a:off x="7225283" y="2106167"/>
            <a:ext cx="1242059" cy="954024"/>
          </a:xfrm>
          <a:prstGeom prst="rect">
            <a:avLst/>
          </a:prstGeom>
          <a:blipFill>
            <a:blip r:embed="rId4" cstate="print"/>
            <a:stretch>
              <a:fillRect/>
            </a:stretch>
          </a:blipFill>
        </p:spPr>
        <p:txBody>
          <a:bodyPr wrap="square" lIns="0" tIns="0" rIns="0" bIns="0" rtlCol="0">
            <a:noAutofit/>
          </a:bodyPr>
          <a:lstStyle/>
          <a:p>
            <a:endParaRPr/>
          </a:p>
        </p:txBody>
      </p:sp>
      <p:sp>
        <p:nvSpPr>
          <p:cNvPr id="6" name="object 6"/>
          <p:cNvSpPr/>
          <p:nvPr/>
        </p:nvSpPr>
        <p:spPr>
          <a:xfrm>
            <a:off x="7324343" y="2157983"/>
            <a:ext cx="1243583" cy="929639"/>
          </a:xfrm>
          <a:prstGeom prst="rect">
            <a:avLst/>
          </a:prstGeom>
          <a:blipFill>
            <a:blip r:embed="rId5" cstate="print"/>
            <a:stretch>
              <a:fillRect/>
            </a:stretch>
          </a:blipFill>
        </p:spPr>
        <p:txBody>
          <a:bodyPr wrap="square" lIns="0" tIns="0" rIns="0" bIns="0" rtlCol="0">
            <a:noAutofit/>
          </a:bodyPr>
          <a:lstStyle/>
          <a:p>
            <a:endParaRPr/>
          </a:p>
        </p:txBody>
      </p:sp>
      <p:sp>
        <p:nvSpPr>
          <p:cNvPr id="7" name="object 7"/>
          <p:cNvSpPr/>
          <p:nvPr/>
        </p:nvSpPr>
        <p:spPr>
          <a:xfrm>
            <a:off x="6288023" y="2321051"/>
            <a:ext cx="624840" cy="347472"/>
          </a:xfrm>
          <a:custGeom>
            <a:avLst/>
            <a:gdLst/>
            <a:ahLst/>
            <a:cxnLst/>
            <a:rect l="l" t="t" r="r" b="b"/>
            <a:pathLst>
              <a:path w="624840" h="347472">
                <a:moveTo>
                  <a:pt x="173736" y="0"/>
                </a:moveTo>
                <a:lnTo>
                  <a:pt x="0" y="173736"/>
                </a:lnTo>
                <a:lnTo>
                  <a:pt x="173736" y="347472"/>
                </a:lnTo>
                <a:lnTo>
                  <a:pt x="173736" y="260604"/>
                </a:lnTo>
                <a:lnTo>
                  <a:pt x="537972" y="260604"/>
                </a:lnTo>
                <a:lnTo>
                  <a:pt x="624840" y="173736"/>
                </a:lnTo>
                <a:lnTo>
                  <a:pt x="537972" y="86868"/>
                </a:lnTo>
                <a:lnTo>
                  <a:pt x="173736" y="86868"/>
                </a:lnTo>
                <a:lnTo>
                  <a:pt x="173736" y="0"/>
                </a:lnTo>
                <a:close/>
              </a:path>
              <a:path w="624840" h="347472">
                <a:moveTo>
                  <a:pt x="537972" y="260604"/>
                </a:moveTo>
                <a:lnTo>
                  <a:pt x="451104" y="260604"/>
                </a:lnTo>
                <a:lnTo>
                  <a:pt x="451104" y="347472"/>
                </a:lnTo>
                <a:lnTo>
                  <a:pt x="537972" y="260604"/>
                </a:lnTo>
                <a:close/>
              </a:path>
              <a:path w="624840" h="347472">
                <a:moveTo>
                  <a:pt x="451104" y="0"/>
                </a:moveTo>
                <a:lnTo>
                  <a:pt x="451104" y="86868"/>
                </a:lnTo>
                <a:lnTo>
                  <a:pt x="537972" y="86868"/>
                </a:lnTo>
                <a:lnTo>
                  <a:pt x="451104" y="0"/>
                </a:lnTo>
                <a:close/>
              </a:path>
            </a:pathLst>
          </a:custGeom>
          <a:solidFill>
            <a:srgbClr val="FFFFFF"/>
          </a:solidFill>
        </p:spPr>
        <p:txBody>
          <a:bodyPr wrap="square" lIns="0" tIns="0" rIns="0" bIns="0" rtlCol="0">
            <a:noAutofit/>
          </a:bodyPr>
          <a:lstStyle/>
          <a:p>
            <a:endParaRPr/>
          </a:p>
        </p:txBody>
      </p:sp>
      <p:sp>
        <p:nvSpPr>
          <p:cNvPr id="8" name="object 8"/>
          <p:cNvSpPr/>
          <p:nvPr/>
        </p:nvSpPr>
        <p:spPr>
          <a:xfrm>
            <a:off x="6288023" y="2321051"/>
            <a:ext cx="624840" cy="347472"/>
          </a:xfrm>
          <a:custGeom>
            <a:avLst/>
            <a:gdLst/>
            <a:ahLst/>
            <a:cxnLst/>
            <a:rect l="l" t="t" r="r" b="b"/>
            <a:pathLst>
              <a:path w="624840" h="347472">
                <a:moveTo>
                  <a:pt x="0" y="173736"/>
                </a:moveTo>
                <a:lnTo>
                  <a:pt x="173736" y="0"/>
                </a:lnTo>
                <a:lnTo>
                  <a:pt x="173736" y="86868"/>
                </a:lnTo>
                <a:lnTo>
                  <a:pt x="451104" y="86868"/>
                </a:lnTo>
                <a:lnTo>
                  <a:pt x="451104" y="0"/>
                </a:lnTo>
                <a:lnTo>
                  <a:pt x="624840" y="173736"/>
                </a:lnTo>
                <a:lnTo>
                  <a:pt x="451104" y="347472"/>
                </a:lnTo>
                <a:lnTo>
                  <a:pt x="451104" y="260604"/>
                </a:lnTo>
                <a:lnTo>
                  <a:pt x="173736" y="260604"/>
                </a:lnTo>
                <a:lnTo>
                  <a:pt x="173736" y="347472"/>
                </a:lnTo>
                <a:lnTo>
                  <a:pt x="0" y="173736"/>
                </a:lnTo>
                <a:close/>
              </a:path>
            </a:pathLst>
          </a:custGeom>
          <a:ln w="9144">
            <a:solidFill>
              <a:srgbClr val="000000"/>
            </a:solidFill>
          </a:ln>
        </p:spPr>
        <p:txBody>
          <a:bodyPr wrap="square" lIns="0" tIns="0" rIns="0" bIns="0" rtlCol="0">
            <a:noAutofit/>
          </a:bodyPr>
          <a:lstStyle/>
          <a:p>
            <a:endParaRPr/>
          </a:p>
        </p:txBody>
      </p:sp>
      <p:sp>
        <p:nvSpPr>
          <p:cNvPr id="9" name="object 9"/>
          <p:cNvSpPr/>
          <p:nvPr/>
        </p:nvSpPr>
        <p:spPr>
          <a:xfrm>
            <a:off x="5041391" y="1979676"/>
            <a:ext cx="1141476" cy="1030224"/>
          </a:xfrm>
          <a:prstGeom prst="rect">
            <a:avLst/>
          </a:prstGeom>
          <a:blipFill>
            <a:blip r:embed="rId6" cstate="print"/>
            <a:stretch>
              <a:fillRect/>
            </a:stretch>
          </a:blipFill>
        </p:spPr>
        <p:txBody>
          <a:bodyPr wrap="square" lIns="0" tIns="0" rIns="0" bIns="0" rtlCol="0">
            <a:noAutofit/>
          </a:bodyPr>
          <a:lstStyle/>
          <a:p>
            <a:endParaRPr/>
          </a:p>
        </p:txBody>
      </p:sp>
      <p:sp>
        <p:nvSpPr>
          <p:cNvPr id="10" name="object 10"/>
          <p:cNvSpPr/>
          <p:nvPr/>
        </p:nvSpPr>
        <p:spPr>
          <a:xfrm>
            <a:off x="3095244" y="2268220"/>
            <a:ext cx="1316736" cy="148336"/>
          </a:xfrm>
          <a:custGeom>
            <a:avLst/>
            <a:gdLst/>
            <a:ahLst/>
            <a:cxnLst/>
            <a:rect l="l" t="t" r="r" b="b"/>
            <a:pathLst>
              <a:path w="1316736" h="148336">
                <a:moveTo>
                  <a:pt x="1316736" y="0"/>
                </a:moveTo>
                <a:lnTo>
                  <a:pt x="1297601" y="35644"/>
                </a:lnTo>
                <a:lnTo>
                  <a:pt x="1264997" y="57735"/>
                </a:lnTo>
                <a:lnTo>
                  <a:pt x="1218096" y="78133"/>
                </a:lnTo>
                <a:lnTo>
                  <a:pt x="1158253" y="96531"/>
                </a:lnTo>
                <a:lnTo>
                  <a:pt x="1086824" y="112625"/>
                </a:lnTo>
                <a:lnTo>
                  <a:pt x="1047189" y="119713"/>
                </a:lnTo>
                <a:lnTo>
                  <a:pt x="1005165" y="126109"/>
                </a:lnTo>
                <a:lnTo>
                  <a:pt x="960923" y="131777"/>
                </a:lnTo>
                <a:lnTo>
                  <a:pt x="914632" y="136677"/>
                </a:lnTo>
                <a:lnTo>
                  <a:pt x="866461" y="140772"/>
                </a:lnTo>
                <a:lnTo>
                  <a:pt x="816579" y="144024"/>
                </a:lnTo>
                <a:lnTo>
                  <a:pt x="765157" y="146394"/>
                </a:lnTo>
                <a:lnTo>
                  <a:pt x="712363" y="147844"/>
                </a:lnTo>
                <a:lnTo>
                  <a:pt x="658368" y="148336"/>
                </a:lnTo>
                <a:lnTo>
                  <a:pt x="604372" y="147844"/>
                </a:lnTo>
                <a:lnTo>
                  <a:pt x="551578" y="146394"/>
                </a:lnTo>
                <a:lnTo>
                  <a:pt x="500156" y="144024"/>
                </a:lnTo>
                <a:lnTo>
                  <a:pt x="450274" y="140772"/>
                </a:lnTo>
                <a:lnTo>
                  <a:pt x="402103" y="136677"/>
                </a:lnTo>
                <a:lnTo>
                  <a:pt x="355812" y="131777"/>
                </a:lnTo>
                <a:lnTo>
                  <a:pt x="311570" y="126109"/>
                </a:lnTo>
                <a:lnTo>
                  <a:pt x="269546" y="119713"/>
                </a:lnTo>
                <a:lnTo>
                  <a:pt x="229911" y="112625"/>
                </a:lnTo>
                <a:lnTo>
                  <a:pt x="158482" y="96531"/>
                </a:lnTo>
                <a:lnTo>
                  <a:pt x="98639" y="78133"/>
                </a:lnTo>
                <a:lnTo>
                  <a:pt x="51738" y="57735"/>
                </a:lnTo>
                <a:lnTo>
                  <a:pt x="19134" y="35644"/>
                </a:lnTo>
                <a:lnTo>
                  <a:pt x="2182" y="12164"/>
                </a:lnTo>
                <a:lnTo>
                  <a:pt x="0" y="0"/>
                </a:lnTo>
              </a:path>
            </a:pathLst>
          </a:custGeom>
          <a:ln w="12192">
            <a:solidFill>
              <a:srgbClr val="000000"/>
            </a:solidFill>
          </a:ln>
        </p:spPr>
        <p:txBody>
          <a:bodyPr wrap="square" lIns="0" tIns="0" rIns="0" bIns="0" rtlCol="0">
            <a:noAutofit/>
          </a:bodyPr>
          <a:lstStyle/>
          <a:p>
            <a:endParaRPr/>
          </a:p>
        </p:txBody>
      </p:sp>
      <p:sp>
        <p:nvSpPr>
          <p:cNvPr id="11" name="object 11"/>
          <p:cNvSpPr/>
          <p:nvPr/>
        </p:nvSpPr>
        <p:spPr>
          <a:xfrm>
            <a:off x="3095244" y="2119883"/>
            <a:ext cx="1316736" cy="890015"/>
          </a:xfrm>
          <a:custGeom>
            <a:avLst/>
            <a:gdLst/>
            <a:ahLst/>
            <a:cxnLst/>
            <a:rect l="l" t="t" r="r" b="b"/>
            <a:pathLst>
              <a:path w="1316736" h="890015">
                <a:moveTo>
                  <a:pt x="0" y="148336"/>
                </a:moveTo>
                <a:lnTo>
                  <a:pt x="19134" y="112691"/>
                </a:lnTo>
                <a:lnTo>
                  <a:pt x="51738" y="90600"/>
                </a:lnTo>
                <a:lnTo>
                  <a:pt x="98639" y="70202"/>
                </a:lnTo>
                <a:lnTo>
                  <a:pt x="158482" y="51804"/>
                </a:lnTo>
                <a:lnTo>
                  <a:pt x="229911" y="35710"/>
                </a:lnTo>
                <a:lnTo>
                  <a:pt x="269546" y="28622"/>
                </a:lnTo>
                <a:lnTo>
                  <a:pt x="311570" y="22226"/>
                </a:lnTo>
                <a:lnTo>
                  <a:pt x="355812" y="16558"/>
                </a:lnTo>
                <a:lnTo>
                  <a:pt x="402103" y="11658"/>
                </a:lnTo>
                <a:lnTo>
                  <a:pt x="450274" y="7563"/>
                </a:lnTo>
                <a:lnTo>
                  <a:pt x="500156" y="4311"/>
                </a:lnTo>
                <a:lnTo>
                  <a:pt x="551578" y="1941"/>
                </a:lnTo>
                <a:lnTo>
                  <a:pt x="604372" y="491"/>
                </a:lnTo>
                <a:lnTo>
                  <a:pt x="658368" y="0"/>
                </a:lnTo>
                <a:lnTo>
                  <a:pt x="712363" y="491"/>
                </a:lnTo>
                <a:lnTo>
                  <a:pt x="765157" y="1941"/>
                </a:lnTo>
                <a:lnTo>
                  <a:pt x="816579" y="4311"/>
                </a:lnTo>
                <a:lnTo>
                  <a:pt x="866461" y="7563"/>
                </a:lnTo>
                <a:lnTo>
                  <a:pt x="914632" y="11658"/>
                </a:lnTo>
                <a:lnTo>
                  <a:pt x="960923" y="16558"/>
                </a:lnTo>
                <a:lnTo>
                  <a:pt x="1005165" y="22226"/>
                </a:lnTo>
                <a:lnTo>
                  <a:pt x="1047189" y="28622"/>
                </a:lnTo>
                <a:lnTo>
                  <a:pt x="1086824" y="35710"/>
                </a:lnTo>
                <a:lnTo>
                  <a:pt x="1158253" y="51804"/>
                </a:lnTo>
                <a:lnTo>
                  <a:pt x="1218096" y="70202"/>
                </a:lnTo>
                <a:lnTo>
                  <a:pt x="1264997" y="90600"/>
                </a:lnTo>
                <a:lnTo>
                  <a:pt x="1297601" y="112691"/>
                </a:lnTo>
                <a:lnTo>
                  <a:pt x="1316736" y="148336"/>
                </a:lnTo>
                <a:lnTo>
                  <a:pt x="1316736" y="741680"/>
                </a:lnTo>
                <a:lnTo>
                  <a:pt x="1297601" y="777324"/>
                </a:lnTo>
                <a:lnTo>
                  <a:pt x="1264997" y="799415"/>
                </a:lnTo>
                <a:lnTo>
                  <a:pt x="1218096" y="819813"/>
                </a:lnTo>
                <a:lnTo>
                  <a:pt x="1158253" y="838211"/>
                </a:lnTo>
                <a:lnTo>
                  <a:pt x="1086824" y="854305"/>
                </a:lnTo>
                <a:lnTo>
                  <a:pt x="1047189" y="861393"/>
                </a:lnTo>
                <a:lnTo>
                  <a:pt x="1005165" y="867789"/>
                </a:lnTo>
                <a:lnTo>
                  <a:pt x="960923" y="873457"/>
                </a:lnTo>
                <a:lnTo>
                  <a:pt x="914632" y="878357"/>
                </a:lnTo>
                <a:lnTo>
                  <a:pt x="866461" y="882452"/>
                </a:lnTo>
                <a:lnTo>
                  <a:pt x="816579" y="885704"/>
                </a:lnTo>
                <a:lnTo>
                  <a:pt x="765157" y="888074"/>
                </a:lnTo>
                <a:lnTo>
                  <a:pt x="712363" y="889524"/>
                </a:lnTo>
                <a:lnTo>
                  <a:pt x="658368" y="890016"/>
                </a:lnTo>
                <a:lnTo>
                  <a:pt x="604372" y="889524"/>
                </a:lnTo>
                <a:lnTo>
                  <a:pt x="551578" y="888074"/>
                </a:lnTo>
                <a:lnTo>
                  <a:pt x="500156" y="885704"/>
                </a:lnTo>
                <a:lnTo>
                  <a:pt x="450274" y="882452"/>
                </a:lnTo>
                <a:lnTo>
                  <a:pt x="402103" y="878357"/>
                </a:lnTo>
                <a:lnTo>
                  <a:pt x="355812" y="873457"/>
                </a:lnTo>
                <a:lnTo>
                  <a:pt x="311570" y="867789"/>
                </a:lnTo>
                <a:lnTo>
                  <a:pt x="269546" y="861393"/>
                </a:lnTo>
                <a:lnTo>
                  <a:pt x="229911" y="854305"/>
                </a:lnTo>
                <a:lnTo>
                  <a:pt x="158482" y="838211"/>
                </a:lnTo>
                <a:lnTo>
                  <a:pt x="98639" y="819813"/>
                </a:lnTo>
                <a:lnTo>
                  <a:pt x="51738" y="799415"/>
                </a:lnTo>
                <a:lnTo>
                  <a:pt x="19134" y="777324"/>
                </a:lnTo>
                <a:lnTo>
                  <a:pt x="0" y="741680"/>
                </a:lnTo>
                <a:lnTo>
                  <a:pt x="0" y="148336"/>
                </a:lnTo>
                <a:close/>
              </a:path>
            </a:pathLst>
          </a:custGeom>
          <a:ln w="12192">
            <a:solidFill>
              <a:srgbClr val="000000"/>
            </a:solidFill>
          </a:ln>
        </p:spPr>
        <p:txBody>
          <a:bodyPr wrap="square" lIns="0" tIns="0" rIns="0" bIns="0" rtlCol="0">
            <a:noAutofit/>
          </a:bodyPr>
          <a:lstStyle/>
          <a:p>
            <a:endParaRPr/>
          </a:p>
        </p:txBody>
      </p:sp>
      <p:sp>
        <p:nvSpPr>
          <p:cNvPr id="12" name="object 12"/>
          <p:cNvSpPr/>
          <p:nvPr/>
        </p:nvSpPr>
        <p:spPr>
          <a:xfrm>
            <a:off x="4482084" y="2304288"/>
            <a:ext cx="432816" cy="396239"/>
          </a:xfrm>
          <a:custGeom>
            <a:avLst/>
            <a:gdLst/>
            <a:ahLst/>
            <a:cxnLst/>
            <a:rect l="l" t="t" r="r" b="b"/>
            <a:pathLst>
              <a:path w="432816" h="396239">
                <a:moveTo>
                  <a:pt x="198120" y="0"/>
                </a:moveTo>
                <a:lnTo>
                  <a:pt x="198120" y="99060"/>
                </a:lnTo>
                <a:lnTo>
                  <a:pt x="432816" y="99060"/>
                </a:lnTo>
                <a:lnTo>
                  <a:pt x="432816" y="297180"/>
                </a:lnTo>
                <a:lnTo>
                  <a:pt x="198120" y="297180"/>
                </a:lnTo>
                <a:lnTo>
                  <a:pt x="198120" y="396240"/>
                </a:lnTo>
                <a:lnTo>
                  <a:pt x="0" y="198120"/>
                </a:lnTo>
                <a:lnTo>
                  <a:pt x="198120" y="0"/>
                </a:lnTo>
                <a:close/>
              </a:path>
            </a:pathLst>
          </a:custGeom>
          <a:ln w="12192">
            <a:solidFill>
              <a:srgbClr val="000000"/>
            </a:solidFill>
          </a:ln>
        </p:spPr>
        <p:txBody>
          <a:bodyPr wrap="square" lIns="0" tIns="0" rIns="0" bIns="0" rtlCol="0">
            <a:noAutofit/>
          </a:bodyPr>
          <a:lstStyle/>
          <a:p>
            <a:endParaRPr/>
          </a:p>
        </p:txBody>
      </p:sp>
      <p:sp>
        <p:nvSpPr>
          <p:cNvPr id="13" name="object 13"/>
          <p:cNvSpPr/>
          <p:nvPr/>
        </p:nvSpPr>
        <p:spPr>
          <a:xfrm>
            <a:off x="589787" y="2101595"/>
            <a:ext cx="1298448" cy="867155"/>
          </a:xfrm>
          <a:prstGeom prst="rect">
            <a:avLst/>
          </a:prstGeom>
          <a:blipFill>
            <a:blip r:embed="rId7" cstate="print"/>
            <a:stretch>
              <a:fillRect/>
            </a:stretch>
          </a:blipFill>
        </p:spPr>
        <p:txBody>
          <a:bodyPr wrap="square" lIns="0" tIns="0" rIns="0" bIns="0" rtlCol="0">
            <a:noAutofit/>
          </a:bodyPr>
          <a:lstStyle/>
          <a:p>
            <a:endParaRPr/>
          </a:p>
        </p:txBody>
      </p:sp>
      <p:sp>
        <p:nvSpPr>
          <p:cNvPr id="14" name="object 14"/>
          <p:cNvSpPr/>
          <p:nvPr/>
        </p:nvSpPr>
        <p:spPr>
          <a:xfrm>
            <a:off x="2999739" y="2413254"/>
            <a:ext cx="0" cy="239268"/>
          </a:xfrm>
          <a:custGeom>
            <a:avLst/>
            <a:gdLst/>
            <a:ahLst/>
            <a:cxnLst/>
            <a:rect l="l" t="t" r="r" b="b"/>
            <a:pathLst>
              <a:path h="239268">
                <a:moveTo>
                  <a:pt x="0" y="0"/>
                </a:moveTo>
                <a:lnTo>
                  <a:pt x="0" y="239268"/>
                </a:lnTo>
              </a:path>
            </a:pathLst>
          </a:custGeom>
          <a:ln w="27686">
            <a:solidFill>
              <a:srgbClr val="000000"/>
            </a:solidFill>
          </a:ln>
        </p:spPr>
        <p:txBody>
          <a:bodyPr wrap="square" lIns="0" tIns="0" rIns="0" bIns="0" rtlCol="0">
            <a:noAutofit/>
          </a:bodyPr>
          <a:lstStyle/>
          <a:p>
            <a:endParaRPr/>
          </a:p>
        </p:txBody>
      </p:sp>
      <p:sp>
        <p:nvSpPr>
          <p:cNvPr id="15" name="object 15"/>
          <p:cNvSpPr/>
          <p:nvPr/>
        </p:nvSpPr>
        <p:spPr>
          <a:xfrm>
            <a:off x="2950082" y="2419350"/>
            <a:ext cx="28448" cy="227075"/>
          </a:xfrm>
          <a:custGeom>
            <a:avLst/>
            <a:gdLst/>
            <a:ahLst/>
            <a:cxnLst/>
            <a:rect l="l" t="t" r="r" b="b"/>
            <a:pathLst>
              <a:path w="28448" h="227075">
                <a:moveTo>
                  <a:pt x="28447" y="227075"/>
                </a:moveTo>
                <a:lnTo>
                  <a:pt x="0" y="227075"/>
                </a:lnTo>
                <a:lnTo>
                  <a:pt x="0" y="0"/>
                </a:lnTo>
                <a:lnTo>
                  <a:pt x="28447" y="0"/>
                </a:lnTo>
                <a:lnTo>
                  <a:pt x="28447" y="227075"/>
                </a:lnTo>
                <a:close/>
              </a:path>
            </a:pathLst>
          </a:custGeom>
          <a:ln w="12191">
            <a:solidFill>
              <a:srgbClr val="000000"/>
            </a:solidFill>
          </a:ln>
        </p:spPr>
        <p:txBody>
          <a:bodyPr wrap="square" lIns="0" tIns="0" rIns="0" bIns="0" rtlCol="0">
            <a:noAutofit/>
          </a:bodyPr>
          <a:lstStyle/>
          <a:p>
            <a:endParaRPr/>
          </a:p>
        </p:txBody>
      </p:sp>
      <p:sp>
        <p:nvSpPr>
          <p:cNvPr id="16" name="object 16"/>
          <p:cNvSpPr/>
          <p:nvPr/>
        </p:nvSpPr>
        <p:spPr>
          <a:xfrm>
            <a:off x="1979676" y="2305811"/>
            <a:ext cx="956182" cy="454151"/>
          </a:xfrm>
          <a:custGeom>
            <a:avLst/>
            <a:gdLst/>
            <a:ahLst/>
            <a:cxnLst/>
            <a:rect l="l" t="t" r="r" b="b"/>
            <a:pathLst>
              <a:path w="956182" h="454151">
                <a:moveTo>
                  <a:pt x="956182" y="340613"/>
                </a:moveTo>
                <a:lnTo>
                  <a:pt x="227075" y="340613"/>
                </a:lnTo>
                <a:lnTo>
                  <a:pt x="227075" y="454151"/>
                </a:lnTo>
                <a:lnTo>
                  <a:pt x="0" y="227075"/>
                </a:lnTo>
                <a:lnTo>
                  <a:pt x="227075" y="0"/>
                </a:lnTo>
                <a:lnTo>
                  <a:pt x="227075" y="113537"/>
                </a:lnTo>
                <a:lnTo>
                  <a:pt x="956182" y="113537"/>
                </a:lnTo>
                <a:lnTo>
                  <a:pt x="956182" y="340613"/>
                </a:lnTo>
                <a:close/>
              </a:path>
            </a:pathLst>
          </a:custGeom>
          <a:ln w="12191">
            <a:solidFill>
              <a:srgbClr val="000000"/>
            </a:solidFill>
          </a:ln>
        </p:spPr>
        <p:txBody>
          <a:bodyPr wrap="square" lIns="0" tIns="0" rIns="0" bIns="0" rtlCol="0">
            <a:noAutofit/>
          </a:bodyPr>
          <a:lstStyle/>
          <a:p>
            <a:endParaRPr/>
          </a:p>
        </p:txBody>
      </p:sp>
      <p:sp>
        <p:nvSpPr>
          <p:cNvPr id="17" name="object 17"/>
          <p:cNvSpPr txBox="1"/>
          <p:nvPr/>
        </p:nvSpPr>
        <p:spPr>
          <a:xfrm>
            <a:off x="294233" y="1266697"/>
            <a:ext cx="5476240" cy="1517015"/>
          </a:xfrm>
          <a:prstGeom prst="rect">
            <a:avLst/>
          </a:prstGeom>
        </p:spPr>
        <p:txBody>
          <a:bodyPr vert="horz" wrap="square" lIns="0" tIns="0" rIns="0" bIns="0" rtlCol="0">
            <a:noAutofit/>
          </a:bodyPr>
          <a:lstStyle/>
          <a:p>
            <a:pPr marL="12700">
              <a:lnSpc>
                <a:spcPct val="100000"/>
              </a:lnSpc>
            </a:pPr>
            <a:r>
              <a:rPr sz="2400" spc="-5" dirty="0">
                <a:latin typeface="Arial Unicode MS"/>
                <a:cs typeface="Arial Unicode MS"/>
              </a:rPr>
              <a:t>为了降低分析成</a:t>
            </a:r>
            <a:r>
              <a:rPr sz="2400" spc="0" dirty="0">
                <a:latin typeface="Arial Unicode MS"/>
                <a:cs typeface="Arial Unicode MS"/>
              </a:rPr>
              <a:t>本</a:t>
            </a:r>
            <a:r>
              <a:rPr sz="2400" spc="-245" dirty="0">
                <a:latin typeface="Courier"/>
                <a:cs typeface="Courier"/>
              </a:rPr>
              <a:t>,</a:t>
            </a:r>
            <a:r>
              <a:rPr sz="2400" spc="-590" dirty="0">
                <a:latin typeface="Courier"/>
                <a:cs typeface="Courier"/>
              </a:rPr>
              <a:t> </a:t>
            </a:r>
            <a:r>
              <a:rPr sz="2400" spc="5" dirty="0">
                <a:solidFill>
                  <a:srgbClr val="0000FF"/>
                </a:solidFill>
                <a:latin typeface="Arial Unicode MS"/>
                <a:cs typeface="Arial Unicode MS"/>
              </a:rPr>
              <a:t>机器学习</a:t>
            </a:r>
            <a:r>
              <a:rPr sz="2400" spc="0" dirty="0">
                <a:latin typeface="Arial Unicode MS"/>
                <a:cs typeface="Arial Unicode MS"/>
              </a:rPr>
              <a:t>技术被引入</a:t>
            </a:r>
            <a:endParaRPr sz="2400">
              <a:latin typeface="Arial Unicode MS"/>
              <a:cs typeface="Arial Unicode MS"/>
            </a:endParaRPr>
          </a:p>
          <a:p>
            <a:pPr>
              <a:lnSpc>
                <a:spcPts val="850"/>
              </a:lnSpc>
              <a:spcBef>
                <a:spcPts val="35"/>
              </a:spcBef>
            </a:pPr>
            <a:endParaRPr sz="850"/>
          </a:p>
          <a:p>
            <a:pPr>
              <a:lnSpc>
                <a:spcPts val="1000"/>
              </a:lnSpc>
            </a:pPr>
            <a:endParaRPr sz="1000"/>
          </a:p>
          <a:p>
            <a:pPr>
              <a:lnSpc>
                <a:spcPts val="1000"/>
              </a:lnSpc>
            </a:pPr>
            <a:endParaRPr sz="1000"/>
          </a:p>
          <a:p>
            <a:pPr marL="0" marR="899160" algn="ctr">
              <a:lnSpc>
                <a:spcPct val="100000"/>
              </a:lnSpc>
            </a:pPr>
            <a:r>
              <a:rPr sz="1800" dirty="0">
                <a:latin typeface="Arial Unicode MS"/>
                <a:cs typeface="Arial Unicode MS"/>
              </a:rPr>
              <a:t>自动鉴定</a:t>
            </a:r>
            <a:endParaRPr sz="1800">
              <a:latin typeface="Arial Unicode MS"/>
              <a:cs typeface="Arial Unicode MS"/>
            </a:endParaRPr>
          </a:p>
          <a:p>
            <a:pPr>
              <a:lnSpc>
                <a:spcPts val="550"/>
              </a:lnSpc>
              <a:spcBef>
                <a:spcPts val="8"/>
              </a:spcBef>
            </a:pPr>
            <a:endParaRPr sz="550"/>
          </a:p>
          <a:p>
            <a:pPr>
              <a:lnSpc>
                <a:spcPts val="1000"/>
              </a:lnSpc>
            </a:pPr>
            <a:endParaRPr sz="1000"/>
          </a:p>
          <a:p>
            <a:pPr marL="2952115">
              <a:lnSpc>
                <a:spcPct val="100000"/>
              </a:lnSpc>
            </a:pPr>
            <a:r>
              <a:rPr sz="2000" dirty="0">
                <a:latin typeface="Arial Unicode MS"/>
                <a:cs typeface="Arial Unicode MS"/>
              </a:rPr>
              <a:t>分类模型</a:t>
            </a:r>
            <a:endParaRPr sz="2000">
              <a:latin typeface="Arial Unicode MS"/>
              <a:cs typeface="Arial Unicode MS"/>
            </a:endParaRPr>
          </a:p>
        </p:txBody>
      </p:sp>
      <p:sp>
        <p:nvSpPr>
          <p:cNvPr id="18" name="object 18"/>
          <p:cNvSpPr txBox="1"/>
          <p:nvPr/>
        </p:nvSpPr>
        <p:spPr>
          <a:xfrm>
            <a:off x="7083043" y="3100323"/>
            <a:ext cx="1423035" cy="313055"/>
          </a:xfrm>
          <a:prstGeom prst="rect">
            <a:avLst/>
          </a:prstGeom>
        </p:spPr>
        <p:txBody>
          <a:bodyPr vert="horz" wrap="square" lIns="0" tIns="0" rIns="0" bIns="0" rtlCol="0">
            <a:noAutofit/>
          </a:bodyPr>
          <a:lstStyle/>
          <a:p>
            <a:pPr marL="12700">
              <a:lnSpc>
                <a:spcPct val="100000"/>
              </a:lnSpc>
            </a:pPr>
            <a:r>
              <a:rPr sz="2000" spc="-5" dirty="0">
                <a:latin typeface="Arial Unicode MS"/>
                <a:cs typeface="Arial Unicode MS"/>
              </a:rPr>
              <a:t>真</a:t>
            </a:r>
            <a:r>
              <a:rPr sz="2000" spc="0" dirty="0">
                <a:latin typeface="Arial Unicode MS"/>
                <a:cs typeface="Arial Unicode MS"/>
              </a:rPr>
              <a:t>迹 </a:t>
            </a:r>
            <a:r>
              <a:rPr sz="2000" spc="-114" dirty="0">
                <a:latin typeface="Arial Unicode MS"/>
                <a:cs typeface="Arial Unicode MS"/>
              </a:rPr>
              <a:t> </a:t>
            </a:r>
            <a:r>
              <a:rPr sz="2000" spc="-204" dirty="0">
                <a:latin typeface="Courier"/>
                <a:cs typeface="Courier"/>
              </a:rPr>
              <a:t>+</a:t>
            </a:r>
            <a:r>
              <a:rPr sz="2000" spc="-215" dirty="0">
                <a:latin typeface="Courier"/>
                <a:cs typeface="Courier"/>
              </a:rPr>
              <a:t> </a:t>
            </a:r>
            <a:r>
              <a:rPr sz="2000" spc="-5" dirty="0">
                <a:latin typeface="Arial Unicode MS"/>
                <a:cs typeface="Arial Unicode MS"/>
              </a:rPr>
              <a:t>赝品</a:t>
            </a:r>
            <a:endParaRPr sz="2000">
              <a:latin typeface="Arial Unicode MS"/>
              <a:cs typeface="Arial Unicode MS"/>
            </a:endParaRPr>
          </a:p>
        </p:txBody>
      </p:sp>
      <p:sp>
        <p:nvSpPr>
          <p:cNvPr id="19" name="object 19"/>
          <p:cNvSpPr txBox="1"/>
          <p:nvPr/>
        </p:nvSpPr>
        <p:spPr>
          <a:xfrm>
            <a:off x="4948554" y="3045714"/>
            <a:ext cx="1551305" cy="312420"/>
          </a:xfrm>
          <a:prstGeom prst="rect">
            <a:avLst/>
          </a:prstGeom>
        </p:spPr>
        <p:txBody>
          <a:bodyPr vert="horz" wrap="square" lIns="0" tIns="0" rIns="0" bIns="0" rtlCol="0">
            <a:noAutofit/>
          </a:bodyPr>
          <a:lstStyle/>
          <a:p>
            <a:pPr marL="12700">
              <a:lnSpc>
                <a:spcPct val="100000"/>
              </a:lnSpc>
            </a:pPr>
            <a:r>
              <a:rPr sz="2000" spc="310" dirty="0">
                <a:latin typeface="Arial Unicode MS"/>
                <a:cs typeface="Arial Unicode MS"/>
              </a:rPr>
              <a:t>特有“</a:t>
            </a:r>
            <a:r>
              <a:rPr sz="2000" spc="385" dirty="0">
                <a:latin typeface="Arial Unicode MS"/>
                <a:cs typeface="Arial Unicode MS"/>
              </a:rPr>
              <a:t>笔</a:t>
            </a:r>
            <a:r>
              <a:rPr sz="2000" spc="665" dirty="0">
                <a:latin typeface="Arial Unicode MS"/>
                <a:cs typeface="Arial Unicode MS"/>
              </a:rPr>
              <a:t>迹”</a:t>
            </a:r>
            <a:endParaRPr sz="2000">
              <a:latin typeface="Arial Unicode MS"/>
              <a:cs typeface="Arial Unicode MS"/>
            </a:endParaRPr>
          </a:p>
        </p:txBody>
      </p:sp>
      <p:sp>
        <p:nvSpPr>
          <p:cNvPr id="20" name="object 20"/>
          <p:cNvSpPr txBox="1"/>
          <p:nvPr/>
        </p:nvSpPr>
        <p:spPr>
          <a:xfrm>
            <a:off x="582269" y="3004058"/>
            <a:ext cx="1297940" cy="312420"/>
          </a:xfrm>
          <a:prstGeom prst="rect">
            <a:avLst/>
          </a:prstGeom>
        </p:spPr>
        <p:txBody>
          <a:bodyPr vert="horz" wrap="square" lIns="0" tIns="0" rIns="0" bIns="0" rtlCol="0">
            <a:noAutofit/>
          </a:bodyPr>
          <a:lstStyle/>
          <a:p>
            <a:pPr marL="12700">
              <a:lnSpc>
                <a:spcPct val="100000"/>
              </a:lnSpc>
            </a:pPr>
            <a:r>
              <a:rPr sz="2000" dirty="0">
                <a:latin typeface="Arial Unicode MS"/>
                <a:cs typeface="Arial Unicode MS"/>
              </a:rPr>
              <a:t>待鉴</a:t>
            </a:r>
            <a:r>
              <a:rPr sz="2000" spc="5" dirty="0">
                <a:latin typeface="Arial Unicode MS"/>
                <a:cs typeface="Arial Unicode MS"/>
              </a:rPr>
              <a:t>定</a:t>
            </a:r>
            <a:r>
              <a:rPr sz="2000" spc="-10" dirty="0">
                <a:latin typeface="Arial Unicode MS"/>
                <a:cs typeface="Arial Unicode MS"/>
              </a:rPr>
              <a:t>画</a:t>
            </a:r>
            <a:r>
              <a:rPr sz="2000" spc="0" dirty="0">
                <a:latin typeface="Arial Unicode MS"/>
                <a:cs typeface="Arial Unicode MS"/>
              </a:rPr>
              <a:t>作</a:t>
            </a:r>
            <a:endParaRPr sz="2000">
              <a:latin typeface="Arial Unicode MS"/>
              <a:cs typeface="Arial Unicode MS"/>
            </a:endParaRPr>
          </a:p>
        </p:txBody>
      </p:sp>
      <p:sp>
        <p:nvSpPr>
          <p:cNvPr id="21" name="object 21"/>
          <p:cNvSpPr txBox="1"/>
          <p:nvPr/>
        </p:nvSpPr>
        <p:spPr>
          <a:xfrm>
            <a:off x="366471" y="3798951"/>
            <a:ext cx="8187690" cy="312420"/>
          </a:xfrm>
          <a:prstGeom prst="rect">
            <a:avLst/>
          </a:prstGeom>
        </p:spPr>
        <p:txBody>
          <a:bodyPr vert="horz" wrap="square" lIns="0" tIns="0" rIns="0" bIns="0" rtlCol="0">
            <a:noAutofit/>
          </a:bodyPr>
          <a:lstStyle/>
          <a:p>
            <a:pPr marL="12700">
              <a:lnSpc>
                <a:spcPct val="100000"/>
              </a:lnSpc>
            </a:pPr>
            <a:r>
              <a:rPr sz="1800" dirty="0">
                <a:latin typeface="Verdana"/>
                <a:cs typeface="Verdana"/>
              </a:rPr>
              <a:t>Krö</a:t>
            </a:r>
            <a:r>
              <a:rPr sz="1800" spc="5" dirty="0">
                <a:latin typeface="Verdana"/>
                <a:cs typeface="Verdana"/>
              </a:rPr>
              <a:t>ll</a:t>
            </a:r>
            <a:r>
              <a:rPr sz="1800" spc="0" dirty="0">
                <a:latin typeface="Verdana"/>
                <a:cs typeface="Verdana"/>
              </a:rPr>
              <a:t>er</a:t>
            </a:r>
            <a:r>
              <a:rPr sz="1800" spc="-10" dirty="0">
                <a:latin typeface="Verdana"/>
                <a:cs typeface="Verdana"/>
              </a:rPr>
              <a:t> </a:t>
            </a:r>
            <a:r>
              <a:rPr sz="1800" spc="-5" dirty="0">
                <a:latin typeface="Verdana"/>
                <a:cs typeface="Verdana"/>
              </a:rPr>
              <a:t>M</a:t>
            </a:r>
            <a:r>
              <a:rPr sz="1800" spc="0" dirty="0">
                <a:latin typeface="Verdana"/>
                <a:cs typeface="Verdana"/>
              </a:rPr>
              <a:t>ü</a:t>
            </a:r>
            <a:r>
              <a:rPr sz="1800" spc="5" dirty="0">
                <a:latin typeface="Verdana"/>
                <a:cs typeface="Verdana"/>
              </a:rPr>
              <a:t>ll</a:t>
            </a:r>
            <a:r>
              <a:rPr sz="1800" spc="0" dirty="0">
                <a:latin typeface="Verdana"/>
                <a:cs typeface="Verdana"/>
              </a:rPr>
              <a:t>er</a:t>
            </a:r>
            <a:r>
              <a:rPr sz="2000" spc="10" dirty="0">
                <a:latin typeface="Arial Unicode MS"/>
                <a:cs typeface="Arial Unicode MS"/>
              </a:rPr>
              <a:t>美</a:t>
            </a:r>
            <a:r>
              <a:rPr sz="2000" spc="0" dirty="0">
                <a:latin typeface="Arial Unicode MS"/>
                <a:cs typeface="Arial Unicode MS"/>
              </a:rPr>
              <a:t>术馆与</a:t>
            </a:r>
            <a:r>
              <a:rPr sz="1800" spc="0" dirty="0">
                <a:latin typeface="Verdana"/>
                <a:cs typeface="Verdana"/>
              </a:rPr>
              <a:t>Co</a:t>
            </a:r>
            <a:r>
              <a:rPr sz="1800" spc="-10" dirty="0">
                <a:latin typeface="Verdana"/>
                <a:cs typeface="Verdana"/>
              </a:rPr>
              <a:t>r</a:t>
            </a:r>
            <a:r>
              <a:rPr sz="1800" spc="0" dirty="0">
                <a:latin typeface="Verdana"/>
                <a:cs typeface="Verdana"/>
              </a:rPr>
              <a:t>ne</a:t>
            </a:r>
            <a:r>
              <a:rPr sz="1800" spc="5" dirty="0">
                <a:latin typeface="Verdana"/>
                <a:cs typeface="Verdana"/>
              </a:rPr>
              <a:t>l</a:t>
            </a:r>
            <a:r>
              <a:rPr sz="1800" spc="10" dirty="0">
                <a:latin typeface="Verdana"/>
                <a:cs typeface="Verdana"/>
              </a:rPr>
              <a:t>l</a:t>
            </a:r>
            <a:r>
              <a:rPr sz="2000" spc="0" dirty="0">
                <a:latin typeface="Arial Unicode MS"/>
                <a:cs typeface="Arial Unicode MS"/>
              </a:rPr>
              <a:t>等</a:t>
            </a:r>
            <a:r>
              <a:rPr sz="2000" spc="-15" dirty="0">
                <a:latin typeface="Arial Unicode MS"/>
                <a:cs typeface="Arial Unicode MS"/>
              </a:rPr>
              <a:t>大</a:t>
            </a:r>
            <a:r>
              <a:rPr sz="2000" spc="0" dirty="0">
                <a:latin typeface="Arial Unicode MS"/>
                <a:cs typeface="Arial Unicode MS"/>
              </a:rPr>
              <a:t>学的</a:t>
            </a:r>
            <a:r>
              <a:rPr sz="2000" spc="-15" dirty="0">
                <a:latin typeface="Arial Unicode MS"/>
                <a:cs typeface="Arial Unicode MS"/>
              </a:rPr>
              <a:t>学</a:t>
            </a:r>
            <a:r>
              <a:rPr sz="2000" spc="0" dirty="0">
                <a:latin typeface="Arial Unicode MS"/>
                <a:cs typeface="Arial Unicode MS"/>
              </a:rPr>
              <a:t>者对</a:t>
            </a:r>
            <a:r>
              <a:rPr sz="2000" spc="-5" dirty="0">
                <a:latin typeface="Verdana"/>
                <a:cs typeface="Verdana"/>
              </a:rPr>
              <a:t>8</a:t>
            </a:r>
            <a:r>
              <a:rPr sz="2000" spc="0" dirty="0">
                <a:latin typeface="Verdana"/>
                <a:cs typeface="Verdana"/>
              </a:rPr>
              <a:t>2</a:t>
            </a:r>
            <a:r>
              <a:rPr sz="2000" spc="0" dirty="0">
                <a:latin typeface="Arial Unicode MS"/>
                <a:cs typeface="Arial Unicode MS"/>
              </a:rPr>
              <a:t>幅</a:t>
            </a:r>
            <a:r>
              <a:rPr sz="2000" spc="-15" dirty="0">
                <a:latin typeface="Arial Unicode MS"/>
                <a:cs typeface="Arial Unicode MS"/>
              </a:rPr>
              <a:t>梵</a:t>
            </a:r>
            <a:r>
              <a:rPr sz="2000" spc="0" dirty="0">
                <a:latin typeface="Arial Unicode MS"/>
                <a:cs typeface="Arial Unicode MS"/>
              </a:rPr>
              <a:t>高真</a:t>
            </a:r>
            <a:r>
              <a:rPr sz="2000" spc="-15" dirty="0">
                <a:latin typeface="Arial Unicode MS"/>
                <a:cs typeface="Arial Unicode MS"/>
              </a:rPr>
              <a:t>迹</a:t>
            </a:r>
            <a:r>
              <a:rPr sz="2000" spc="0" dirty="0">
                <a:latin typeface="Arial Unicode MS"/>
                <a:cs typeface="Arial Unicode MS"/>
              </a:rPr>
              <a:t>和</a:t>
            </a:r>
            <a:r>
              <a:rPr sz="2000" spc="-5" dirty="0">
                <a:latin typeface="Verdana"/>
                <a:cs typeface="Verdana"/>
              </a:rPr>
              <a:t>6</a:t>
            </a:r>
            <a:r>
              <a:rPr sz="2000" spc="0" dirty="0">
                <a:latin typeface="Arial Unicode MS"/>
                <a:cs typeface="Arial Unicode MS"/>
              </a:rPr>
              <a:t>幅赝品进</a:t>
            </a:r>
            <a:endParaRPr sz="2000" dirty="0">
              <a:latin typeface="Arial Unicode MS"/>
              <a:cs typeface="Arial Unicode MS"/>
            </a:endParaRPr>
          </a:p>
        </p:txBody>
      </p:sp>
      <p:sp>
        <p:nvSpPr>
          <p:cNvPr id="22" name="object 22"/>
          <p:cNvSpPr txBox="1"/>
          <p:nvPr/>
        </p:nvSpPr>
        <p:spPr>
          <a:xfrm>
            <a:off x="366471" y="4179951"/>
            <a:ext cx="3596004" cy="312420"/>
          </a:xfrm>
          <a:prstGeom prst="rect">
            <a:avLst/>
          </a:prstGeom>
        </p:spPr>
        <p:txBody>
          <a:bodyPr vert="horz" wrap="square" lIns="0" tIns="0" rIns="0" bIns="0" rtlCol="0">
            <a:noAutofit/>
          </a:bodyPr>
          <a:lstStyle/>
          <a:p>
            <a:pPr marL="12700">
              <a:lnSpc>
                <a:spcPct val="100000"/>
              </a:lnSpc>
            </a:pPr>
            <a:r>
              <a:rPr sz="2000" spc="10" dirty="0">
                <a:latin typeface="Arial Unicode MS"/>
                <a:cs typeface="Arial Unicode MS"/>
              </a:rPr>
              <a:t>行分</a:t>
            </a:r>
            <a:r>
              <a:rPr sz="2000" spc="0" dirty="0">
                <a:latin typeface="Arial Unicode MS"/>
                <a:cs typeface="Arial Unicode MS"/>
              </a:rPr>
              <a:t>析，</a:t>
            </a:r>
            <a:r>
              <a:rPr sz="2000" spc="-15" dirty="0">
                <a:latin typeface="Arial Unicode MS"/>
                <a:cs typeface="Arial Unicode MS"/>
              </a:rPr>
              <a:t>自</a:t>
            </a:r>
            <a:r>
              <a:rPr sz="2000" spc="0" dirty="0">
                <a:latin typeface="Arial Unicode MS"/>
                <a:cs typeface="Arial Unicode MS"/>
              </a:rPr>
              <a:t>动鉴</a:t>
            </a:r>
            <a:r>
              <a:rPr sz="2000" spc="-15" dirty="0">
                <a:latin typeface="Arial Unicode MS"/>
                <a:cs typeface="Arial Unicode MS"/>
              </a:rPr>
              <a:t>别</a:t>
            </a:r>
            <a:r>
              <a:rPr sz="2000" spc="0" dirty="0">
                <a:latin typeface="Arial Unicode MS"/>
                <a:cs typeface="Arial Unicode MS"/>
              </a:rPr>
              <a:t>精度达</a:t>
            </a:r>
            <a:r>
              <a:rPr sz="2000" spc="110" dirty="0">
                <a:latin typeface="Arial Unicode MS"/>
                <a:cs typeface="Arial Unicode MS"/>
              </a:rPr>
              <a:t> </a:t>
            </a:r>
            <a:r>
              <a:rPr sz="2000" b="1" spc="0" dirty="0">
                <a:latin typeface="Verdana"/>
                <a:cs typeface="Verdana"/>
              </a:rPr>
              <a:t>95%</a:t>
            </a:r>
            <a:endParaRPr sz="2000">
              <a:latin typeface="Verdana"/>
              <a:cs typeface="Verdana"/>
            </a:endParaRPr>
          </a:p>
        </p:txBody>
      </p:sp>
      <p:sp>
        <p:nvSpPr>
          <p:cNvPr id="23" name="object 23"/>
          <p:cNvSpPr txBox="1"/>
          <p:nvPr/>
        </p:nvSpPr>
        <p:spPr>
          <a:xfrm>
            <a:off x="5555107" y="4248150"/>
            <a:ext cx="3076575" cy="221615"/>
          </a:xfrm>
          <a:prstGeom prst="rect">
            <a:avLst/>
          </a:prstGeom>
        </p:spPr>
        <p:txBody>
          <a:bodyPr vert="horz" wrap="square" lIns="0" tIns="0" rIns="0" bIns="0" rtlCol="0">
            <a:noAutofit/>
          </a:bodyPr>
          <a:lstStyle/>
          <a:p>
            <a:pPr marL="12700">
              <a:lnSpc>
                <a:spcPct val="100000"/>
              </a:lnSpc>
            </a:pPr>
            <a:r>
              <a:rPr sz="1400" dirty="0">
                <a:solidFill>
                  <a:srgbClr val="C00000"/>
                </a:solidFill>
                <a:latin typeface="Verdana"/>
                <a:cs typeface="Verdana"/>
              </a:rPr>
              <a:t>[C.</a:t>
            </a:r>
            <a:r>
              <a:rPr sz="1400" spc="-10" dirty="0">
                <a:solidFill>
                  <a:srgbClr val="C00000"/>
                </a:solidFill>
                <a:latin typeface="Verdana"/>
                <a:cs typeface="Verdana"/>
              </a:rPr>
              <a:t> </a:t>
            </a:r>
            <a:r>
              <a:rPr sz="1400" spc="0" dirty="0">
                <a:solidFill>
                  <a:srgbClr val="C00000"/>
                </a:solidFill>
                <a:latin typeface="Verdana"/>
                <a:cs typeface="Verdana"/>
              </a:rPr>
              <a:t>Joh</a:t>
            </a:r>
            <a:r>
              <a:rPr sz="1400" spc="-5" dirty="0">
                <a:solidFill>
                  <a:srgbClr val="C00000"/>
                </a:solidFill>
                <a:latin typeface="Verdana"/>
                <a:cs typeface="Verdana"/>
              </a:rPr>
              <a:t>n</a:t>
            </a:r>
            <a:r>
              <a:rPr sz="1400" spc="0" dirty="0">
                <a:solidFill>
                  <a:srgbClr val="C00000"/>
                </a:solidFill>
                <a:latin typeface="Verdana"/>
                <a:cs typeface="Verdana"/>
              </a:rPr>
              <a:t>son</a:t>
            </a:r>
            <a:r>
              <a:rPr sz="1400" spc="-25" dirty="0">
                <a:solidFill>
                  <a:srgbClr val="C00000"/>
                </a:solidFill>
                <a:latin typeface="Verdana"/>
                <a:cs typeface="Verdana"/>
              </a:rPr>
              <a:t> </a:t>
            </a:r>
            <a:r>
              <a:rPr sz="1400" spc="0" dirty="0">
                <a:solidFill>
                  <a:srgbClr val="C00000"/>
                </a:solidFill>
                <a:latin typeface="Verdana"/>
                <a:cs typeface="Verdana"/>
              </a:rPr>
              <a:t>et a</a:t>
            </a:r>
            <a:r>
              <a:rPr sz="1400" spc="5" dirty="0">
                <a:solidFill>
                  <a:srgbClr val="C00000"/>
                </a:solidFill>
                <a:latin typeface="Verdana"/>
                <a:cs typeface="Verdana"/>
              </a:rPr>
              <a:t>l</a:t>
            </a:r>
            <a:r>
              <a:rPr sz="1400" spc="-80" dirty="0">
                <a:solidFill>
                  <a:srgbClr val="C00000"/>
                </a:solidFill>
                <a:latin typeface="Verdana"/>
                <a:cs typeface="Verdana"/>
              </a:rPr>
              <a:t>.</a:t>
            </a:r>
            <a:r>
              <a:rPr sz="1400" spc="0" dirty="0">
                <a:solidFill>
                  <a:srgbClr val="C00000"/>
                </a:solidFill>
                <a:latin typeface="Verdana"/>
                <a:cs typeface="Verdana"/>
              </a:rPr>
              <a:t>,</a:t>
            </a:r>
            <a:r>
              <a:rPr sz="1400" spc="-35" dirty="0">
                <a:solidFill>
                  <a:srgbClr val="C00000"/>
                </a:solidFill>
                <a:latin typeface="Verdana"/>
                <a:cs typeface="Verdana"/>
              </a:rPr>
              <a:t> </a:t>
            </a:r>
            <a:r>
              <a:rPr sz="1400" spc="0" dirty="0">
                <a:solidFill>
                  <a:srgbClr val="C00000"/>
                </a:solidFill>
                <a:latin typeface="Verdana"/>
                <a:cs typeface="Verdana"/>
              </a:rPr>
              <a:t>IEEE</a:t>
            </a:r>
            <a:r>
              <a:rPr sz="1400" spc="-15" dirty="0">
                <a:solidFill>
                  <a:srgbClr val="C00000"/>
                </a:solidFill>
                <a:latin typeface="Verdana"/>
                <a:cs typeface="Verdana"/>
              </a:rPr>
              <a:t>-</a:t>
            </a:r>
            <a:r>
              <a:rPr sz="1400" spc="0" dirty="0">
                <a:solidFill>
                  <a:srgbClr val="C00000"/>
                </a:solidFill>
                <a:latin typeface="Verdana"/>
                <a:cs typeface="Verdana"/>
              </a:rPr>
              <a:t>S</a:t>
            </a:r>
            <a:r>
              <a:rPr sz="1400" spc="-200" dirty="0">
                <a:solidFill>
                  <a:srgbClr val="C00000"/>
                </a:solidFill>
                <a:latin typeface="Verdana"/>
                <a:cs typeface="Verdana"/>
              </a:rPr>
              <a:t>P</a:t>
            </a:r>
            <a:r>
              <a:rPr sz="1400" spc="0" dirty="0">
                <a:solidFill>
                  <a:srgbClr val="C00000"/>
                </a:solidFill>
                <a:latin typeface="Verdana"/>
                <a:cs typeface="Verdana"/>
              </a:rPr>
              <a:t>,</a:t>
            </a:r>
            <a:r>
              <a:rPr sz="1400" spc="5" dirty="0">
                <a:solidFill>
                  <a:srgbClr val="C00000"/>
                </a:solidFill>
                <a:latin typeface="Verdana"/>
                <a:cs typeface="Verdana"/>
              </a:rPr>
              <a:t> </a:t>
            </a:r>
            <a:r>
              <a:rPr sz="1400" spc="-10" dirty="0">
                <a:solidFill>
                  <a:srgbClr val="C00000"/>
                </a:solidFill>
                <a:latin typeface="Verdana"/>
                <a:cs typeface="Verdana"/>
              </a:rPr>
              <a:t>2008</a:t>
            </a:r>
            <a:r>
              <a:rPr sz="1400" spc="0" dirty="0">
                <a:solidFill>
                  <a:srgbClr val="C00000"/>
                </a:solidFill>
                <a:latin typeface="Verdana"/>
                <a:cs typeface="Verdana"/>
              </a:rPr>
              <a:t>]</a:t>
            </a:r>
            <a:endParaRPr sz="1400">
              <a:latin typeface="Verdana"/>
              <a:cs typeface="Verdana"/>
            </a:endParaRPr>
          </a:p>
        </p:txBody>
      </p:sp>
      <p:sp>
        <p:nvSpPr>
          <p:cNvPr id="24" name="object 24"/>
          <p:cNvSpPr txBox="1"/>
          <p:nvPr/>
        </p:nvSpPr>
        <p:spPr>
          <a:xfrm>
            <a:off x="330200" y="4696841"/>
            <a:ext cx="8453120" cy="312420"/>
          </a:xfrm>
          <a:prstGeom prst="rect">
            <a:avLst/>
          </a:prstGeom>
        </p:spPr>
        <p:txBody>
          <a:bodyPr vert="horz" wrap="square" lIns="0" tIns="0" rIns="0" bIns="0" rtlCol="0">
            <a:noAutofit/>
          </a:bodyPr>
          <a:lstStyle/>
          <a:p>
            <a:pPr marL="12700">
              <a:lnSpc>
                <a:spcPct val="100000"/>
              </a:lnSpc>
            </a:pPr>
            <a:r>
              <a:rPr sz="1800" dirty="0">
                <a:latin typeface="Verdana"/>
                <a:cs typeface="Verdana"/>
              </a:rPr>
              <a:t>Dartmout</a:t>
            </a:r>
            <a:r>
              <a:rPr sz="1800" spc="5" dirty="0">
                <a:latin typeface="Verdana"/>
                <a:cs typeface="Verdana"/>
              </a:rPr>
              <a:t>h</a:t>
            </a:r>
            <a:r>
              <a:rPr sz="2000" spc="10" dirty="0">
                <a:latin typeface="Arial Unicode MS"/>
                <a:cs typeface="Arial Unicode MS"/>
              </a:rPr>
              <a:t>学</a:t>
            </a:r>
            <a:r>
              <a:rPr sz="2000" spc="0" dirty="0">
                <a:latin typeface="Arial Unicode MS"/>
                <a:cs typeface="Arial Unicode MS"/>
              </a:rPr>
              <a:t>院、</a:t>
            </a:r>
            <a:r>
              <a:rPr sz="2000" spc="-15" dirty="0">
                <a:latin typeface="Arial Unicode MS"/>
                <a:cs typeface="Arial Unicode MS"/>
              </a:rPr>
              <a:t>巴</a:t>
            </a:r>
            <a:r>
              <a:rPr sz="2000" spc="0" dirty="0">
                <a:latin typeface="Arial Unicode MS"/>
                <a:cs typeface="Arial Unicode MS"/>
              </a:rPr>
              <a:t>黎高</a:t>
            </a:r>
            <a:r>
              <a:rPr sz="2000" spc="-15" dirty="0">
                <a:latin typeface="Arial Unicode MS"/>
                <a:cs typeface="Arial Unicode MS"/>
              </a:rPr>
              <a:t>师</a:t>
            </a:r>
            <a:r>
              <a:rPr sz="2000" spc="0" dirty="0">
                <a:latin typeface="Arial Unicode MS"/>
                <a:cs typeface="Arial Unicode MS"/>
              </a:rPr>
              <a:t>的学</a:t>
            </a:r>
            <a:r>
              <a:rPr sz="2000" spc="-15" dirty="0">
                <a:latin typeface="Arial Unicode MS"/>
                <a:cs typeface="Arial Unicode MS"/>
              </a:rPr>
              <a:t>者</a:t>
            </a:r>
            <a:r>
              <a:rPr sz="2000" spc="5" dirty="0">
                <a:latin typeface="Arial Unicode MS"/>
                <a:cs typeface="Arial Unicode MS"/>
              </a:rPr>
              <a:t>对</a:t>
            </a:r>
            <a:r>
              <a:rPr sz="2000" spc="-5" dirty="0">
                <a:latin typeface="Verdana"/>
                <a:cs typeface="Verdana"/>
              </a:rPr>
              <a:t>8</a:t>
            </a:r>
            <a:r>
              <a:rPr sz="2000" spc="0" dirty="0">
                <a:latin typeface="Arial Unicode MS"/>
                <a:cs typeface="Arial Unicode MS"/>
              </a:rPr>
              <a:t>幅</a:t>
            </a:r>
            <a:r>
              <a:rPr sz="2000" spc="-15" dirty="0">
                <a:latin typeface="Arial Unicode MS"/>
                <a:cs typeface="Arial Unicode MS"/>
              </a:rPr>
              <a:t>勃</a:t>
            </a:r>
            <a:r>
              <a:rPr sz="2000" spc="0" dirty="0">
                <a:latin typeface="Arial Unicode MS"/>
                <a:cs typeface="Arial Unicode MS"/>
              </a:rPr>
              <a:t>鲁盖</a:t>
            </a:r>
            <a:r>
              <a:rPr sz="2000" spc="-15" dirty="0">
                <a:latin typeface="Arial Unicode MS"/>
                <a:cs typeface="Arial Unicode MS"/>
              </a:rPr>
              <a:t>尔</a:t>
            </a:r>
            <a:r>
              <a:rPr sz="2000" spc="0" dirty="0">
                <a:latin typeface="Arial Unicode MS"/>
                <a:cs typeface="Arial Unicode MS"/>
              </a:rPr>
              <a:t>真迹</a:t>
            </a:r>
            <a:r>
              <a:rPr sz="2000" spc="-15" dirty="0">
                <a:latin typeface="Arial Unicode MS"/>
                <a:cs typeface="Arial Unicode MS"/>
              </a:rPr>
              <a:t>和</a:t>
            </a:r>
            <a:r>
              <a:rPr sz="2000" spc="-5" dirty="0">
                <a:latin typeface="Verdana"/>
                <a:cs typeface="Verdana"/>
              </a:rPr>
              <a:t>5</a:t>
            </a:r>
            <a:r>
              <a:rPr sz="2000" spc="0" dirty="0">
                <a:latin typeface="Arial Unicode MS"/>
                <a:cs typeface="Arial Unicode MS"/>
              </a:rPr>
              <a:t>幅赝品</a:t>
            </a:r>
            <a:r>
              <a:rPr sz="2000" spc="-15" dirty="0">
                <a:latin typeface="Arial Unicode MS"/>
                <a:cs typeface="Arial Unicode MS"/>
              </a:rPr>
              <a:t>进</a:t>
            </a:r>
            <a:r>
              <a:rPr sz="2000" spc="0" dirty="0">
                <a:latin typeface="Arial Unicode MS"/>
                <a:cs typeface="Arial Unicode MS"/>
              </a:rPr>
              <a:t>行分</a:t>
            </a:r>
            <a:r>
              <a:rPr sz="2000" spc="-15" dirty="0">
                <a:latin typeface="Arial Unicode MS"/>
                <a:cs typeface="Arial Unicode MS"/>
              </a:rPr>
              <a:t>析</a:t>
            </a:r>
            <a:r>
              <a:rPr sz="2000" spc="0" dirty="0">
                <a:latin typeface="Arial Unicode MS"/>
                <a:cs typeface="Arial Unicode MS"/>
              </a:rPr>
              <a:t>，</a:t>
            </a:r>
            <a:endParaRPr sz="2000">
              <a:latin typeface="Arial Unicode MS"/>
              <a:cs typeface="Arial Unicode MS"/>
            </a:endParaRPr>
          </a:p>
        </p:txBody>
      </p:sp>
      <p:sp>
        <p:nvSpPr>
          <p:cNvPr id="25" name="object 25"/>
          <p:cNvSpPr txBox="1"/>
          <p:nvPr/>
        </p:nvSpPr>
        <p:spPr>
          <a:xfrm>
            <a:off x="330200" y="5077841"/>
            <a:ext cx="2759710" cy="312420"/>
          </a:xfrm>
          <a:prstGeom prst="rect">
            <a:avLst/>
          </a:prstGeom>
        </p:spPr>
        <p:txBody>
          <a:bodyPr vert="horz" wrap="square" lIns="0" tIns="0" rIns="0" bIns="0" rtlCol="0">
            <a:noAutofit/>
          </a:bodyPr>
          <a:lstStyle/>
          <a:p>
            <a:pPr marL="12700">
              <a:lnSpc>
                <a:spcPct val="100000"/>
              </a:lnSpc>
            </a:pPr>
            <a:r>
              <a:rPr sz="2000" spc="10" dirty="0">
                <a:latin typeface="Arial Unicode MS"/>
                <a:cs typeface="Arial Unicode MS"/>
              </a:rPr>
              <a:t>自动</a:t>
            </a:r>
            <a:r>
              <a:rPr sz="2000" spc="0" dirty="0">
                <a:latin typeface="Arial Unicode MS"/>
                <a:cs typeface="Arial Unicode MS"/>
              </a:rPr>
              <a:t>鉴别精度达</a:t>
            </a:r>
            <a:r>
              <a:rPr sz="2000" spc="95" dirty="0">
                <a:latin typeface="Arial Unicode MS"/>
                <a:cs typeface="Arial Unicode MS"/>
              </a:rPr>
              <a:t> </a:t>
            </a:r>
            <a:r>
              <a:rPr sz="2000" b="1" spc="0" dirty="0">
                <a:latin typeface="Verdana"/>
                <a:cs typeface="Verdana"/>
              </a:rPr>
              <a:t>100%</a:t>
            </a:r>
            <a:endParaRPr sz="2000">
              <a:latin typeface="Verdana"/>
              <a:cs typeface="Verdana"/>
            </a:endParaRPr>
          </a:p>
        </p:txBody>
      </p:sp>
      <p:sp>
        <p:nvSpPr>
          <p:cNvPr id="26" name="object 26"/>
          <p:cNvSpPr txBox="1"/>
          <p:nvPr/>
        </p:nvSpPr>
        <p:spPr>
          <a:xfrm>
            <a:off x="3679316" y="5159502"/>
            <a:ext cx="4958080" cy="221615"/>
          </a:xfrm>
          <a:prstGeom prst="rect">
            <a:avLst/>
          </a:prstGeom>
        </p:spPr>
        <p:txBody>
          <a:bodyPr vert="horz" wrap="square" lIns="0" tIns="0" rIns="0" bIns="0" rtlCol="0">
            <a:noAutofit/>
          </a:bodyPr>
          <a:lstStyle/>
          <a:p>
            <a:pPr marL="12700">
              <a:lnSpc>
                <a:spcPct val="100000"/>
              </a:lnSpc>
            </a:pPr>
            <a:r>
              <a:rPr sz="1400" dirty="0">
                <a:solidFill>
                  <a:srgbClr val="C00000"/>
                </a:solidFill>
                <a:latin typeface="Verdana"/>
                <a:cs typeface="Verdana"/>
              </a:rPr>
              <a:t>[</a:t>
            </a:r>
            <a:r>
              <a:rPr sz="1400" spc="-20" dirty="0">
                <a:solidFill>
                  <a:srgbClr val="C00000"/>
                </a:solidFill>
                <a:latin typeface="Verdana"/>
                <a:cs typeface="Verdana"/>
              </a:rPr>
              <a:t>J</a:t>
            </a:r>
            <a:r>
              <a:rPr sz="1400" spc="0" dirty="0">
                <a:solidFill>
                  <a:srgbClr val="C00000"/>
                </a:solidFill>
                <a:latin typeface="Verdana"/>
                <a:cs typeface="Verdana"/>
              </a:rPr>
              <a:t>.</a:t>
            </a:r>
            <a:r>
              <a:rPr sz="1400" spc="-10" dirty="0">
                <a:solidFill>
                  <a:srgbClr val="C00000"/>
                </a:solidFill>
                <a:latin typeface="Verdana"/>
                <a:cs typeface="Verdana"/>
              </a:rPr>
              <a:t> </a:t>
            </a:r>
            <a:r>
              <a:rPr sz="1400" spc="0" dirty="0">
                <a:solidFill>
                  <a:srgbClr val="C00000"/>
                </a:solidFill>
                <a:latin typeface="Verdana"/>
                <a:cs typeface="Verdana"/>
              </a:rPr>
              <a:t>Hug</a:t>
            </a:r>
            <a:r>
              <a:rPr sz="1400" spc="-5" dirty="0">
                <a:solidFill>
                  <a:srgbClr val="C00000"/>
                </a:solidFill>
                <a:latin typeface="Verdana"/>
                <a:cs typeface="Verdana"/>
              </a:rPr>
              <a:t>h</a:t>
            </a:r>
            <a:r>
              <a:rPr sz="1400" spc="0" dirty="0">
                <a:solidFill>
                  <a:srgbClr val="C00000"/>
                </a:solidFill>
                <a:latin typeface="Verdana"/>
                <a:cs typeface="Verdana"/>
              </a:rPr>
              <a:t>es</a:t>
            </a:r>
            <a:r>
              <a:rPr sz="1400" spc="-10" dirty="0">
                <a:solidFill>
                  <a:srgbClr val="C00000"/>
                </a:solidFill>
                <a:latin typeface="Verdana"/>
                <a:cs typeface="Verdana"/>
              </a:rPr>
              <a:t> </a:t>
            </a:r>
            <a:r>
              <a:rPr sz="1400" spc="0" dirty="0">
                <a:solidFill>
                  <a:srgbClr val="C00000"/>
                </a:solidFill>
                <a:latin typeface="Verdana"/>
                <a:cs typeface="Verdana"/>
              </a:rPr>
              <a:t>et</a:t>
            </a:r>
            <a:r>
              <a:rPr sz="1400" spc="-15" dirty="0">
                <a:solidFill>
                  <a:srgbClr val="C00000"/>
                </a:solidFill>
                <a:latin typeface="Verdana"/>
                <a:cs typeface="Verdana"/>
              </a:rPr>
              <a:t> </a:t>
            </a:r>
            <a:r>
              <a:rPr sz="1400" spc="-5" dirty="0">
                <a:solidFill>
                  <a:srgbClr val="C00000"/>
                </a:solidFill>
                <a:latin typeface="Verdana"/>
                <a:cs typeface="Verdana"/>
              </a:rPr>
              <a:t>a</a:t>
            </a:r>
            <a:r>
              <a:rPr sz="1400" spc="5" dirty="0">
                <a:solidFill>
                  <a:srgbClr val="C00000"/>
                </a:solidFill>
                <a:latin typeface="Verdana"/>
                <a:cs typeface="Verdana"/>
              </a:rPr>
              <a:t>l</a:t>
            </a:r>
            <a:r>
              <a:rPr sz="1400" spc="-80" dirty="0">
                <a:solidFill>
                  <a:srgbClr val="C00000"/>
                </a:solidFill>
                <a:latin typeface="Verdana"/>
                <a:cs typeface="Verdana"/>
              </a:rPr>
              <a:t>.</a:t>
            </a:r>
            <a:r>
              <a:rPr sz="1400" spc="0" dirty="0">
                <a:solidFill>
                  <a:srgbClr val="C00000"/>
                </a:solidFill>
                <a:latin typeface="Verdana"/>
                <a:cs typeface="Verdana"/>
              </a:rPr>
              <a:t>,</a:t>
            </a:r>
            <a:r>
              <a:rPr sz="1400" spc="-20" dirty="0">
                <a:solidFill>
                  <a:srgbClr val="C00000"/>
                </a:solidFill>
                <a:latin typeface="Verdana"/>
                <a:cs typeface="Verdana"/>
              </a:rPr>
              <a:t> </a:t>
            </a:r>
            <a:r>
              <a:rPr sz="1400" spc="0" dirty="0">
                <a:solidFill>
                  <a:srgbClr val="C00000"/>
                </a:solidFill>
                <a:latin typeface="Verdana"/>
                <a:cs typeface="Verdana"/>
              </a:rPr>
              <a:t>P</a:t>
            </a:r>
            <a:r>
              <a:rPr sz="1400" spc="5" dirty="0">
                <a:solidFill>
                  <a:srgbClr val="C00000"/>
                </a:solidFill>
                <a:latin typeface="Verdana"/>
                <a:cs typeface="Verdana"/>
              </a:rPr>
              <a:t>N</a:t>
            </a:r>
            <a:r>
              <a:rPr sz="1400" spc="-15" dirty="0">
                <a:solidFill>
                  <a:srgbClr val="C00000"/>
                </a:solidFill>
                <a:latin typeface="Verdana"/>
                <a:cs typeface="Verdana"/>
              </a:rPr>
              <a:t>A</a:t>
            </a:r>
            <a:r>
              <a:rPr sz="1400" spc="0" dirty="0">
                <a:solidFill>
                  <a:srgbClr val="C00000"/>
                </a:solidFill>
                <a:latin typeface="Verdana"/>
                <a:cs typeface="Verdana"/>
              </a:rPr>
              <a:t>S</a:t>
            </a:r>
            <a:r>
              <a:rPr sz="1400" spc="-15" dirty="0">
                <a:solidFill>
                  <a:srgbClr val="C00000"/>
                </a:solidFill>
                <a:latin typeface="Verdana"/>
                <a:cs typeface="Verdana"/>
              </a:rPr>
              <a:t> </a:t>
            </a:r>
            <a:r>
              <a:rPr sz="1400" spc="-10" dirty="0">
                <a:solidFill>
                  <a:srgbClr val="C00000"/>
                </a:solidFill>
                <a:latin typeface="Verdana"/>
                <a:cs typeface="Verdana"/>
              </a:rPr>
              <a:t>200</a:t>
            </a:r>
            <a:r>
              <a:rPr sz="1400" spc="0" dirty="0">
                <a:solidFill>
                  <a:srgbClr val="C00000"/>
                </a:solidFill>
                <a:latin typeface="Verdana"/>
                <a:cs typeface="Verdana"/>
              </a:rPr>
              <a:t>9]</a:t>
            </a:r>
            <a:r>
              <a:rPr sz="1400" spc="-10" dirty="0">
                <a:solidFill>
                  <a:srgbClr val="C00000"/>
                </a:solidFill>
                <a:latin typeface="Verdana"/>
                <a:cs typeface="Verdana"/>
              </a:rPr>
              <a:t>[</a:t>
            </a:r>
            <a:r>
              <a:rPr sz="1400" spc="-15" dirty="0">
                <a:solidFill>
                  <a:srgbClr val="C00000"/>
                </a:solidFill>
                <a:latin typeface="Verdana"/>
                <a:cs typeface="Verdana"/>
              </a:rPr>
              <a:t>J</a:t>
            </a:r>
            <a:r>
              <a:rPr sz="1400" spc="0" dirty="0">
                <a:solidFill>
                  <a:srgbClr val="C00000"/>
                </a:solidFill>
                <a:latin typeface="Verdana"/>
                <a:cs typeface="Verdana"/>
              </a:rPr>
              <a:t>.</a:t>
            </a:r>
            <a:r>
              <a:rPr sz="1400" spc="5" dirty="0">
                <a:solidFill>
                  <a:srgbClr val="C00000"/>
                </a:solidFill>
                <a:latin typeface="Verdana"/>
                <a:cs typeface="Verdana"/>
              </a:rPr>
              <a:t> </a:t>
            </a:r>
            <a:r>
              <a:rPr sz="1400" spc="0" dirty="0">
                <a:solidFill>
                  <a:srgbClr val="C00000"/>
                </a:solidFill>
                <a:latin typeface="Verdana"/>
                <a:cs typeface="Verdana"/>
              </a:rPr>
              <a:t>Ma</a:t>
            </a:r>
            <a:r>
              <a:rPr sz="1400" spc="5" dirty="0">
                <a:solidFill>
                  <a:srgbClr val="C00000"/>
                </a:solidFill>
                <a:latin typeface="Verdana"/>
                <a:cs typeface="Verdana"/>
              </a:rPr>
              <a:t>i</a:t>
            </a:r>
            <a:r>
              <a:rPr sz="1400" spc="-25" dirty="0">
                <a:solidFill>
                  <a:srgbClr val="C00000"/>
                </a:solidFill>
                <a:latin typeface="Verdana"/>
                <a:cs typeface="Verdana"/>
              </a:rPr>
              <a:t>r</a:t>
            </a:r>
            <a:r>
              <a:rPr sz="1400" spc="-5" dirty="0">
                <a:solidFill>
                  <a:srgbClr val="C00000"/>
                </a:solidFill>
                <a:latin typeface="Verdana"/>
                <a:cs typeface="Verdana"/>
              </a:rPr>
              <a:t>a</a:t>
            </a:r>
            <a:r>
              <a:rPr sz="1400" spc="0" dirty="0">
                <a:solidFill>
                  <a:srgbClr val="C00000"/>
                </a:solidFill>
                <a:latin typeface="Verdana"/>
                <a:cs typeface="Verdana"/>
              </a:rPr>
              <a:t>l</a:t>
            </a:r>
            <a:r>
              <a:rPr sz="1400" spc="-35" dirty="0">
                <a:solidFill>
                  <a:srgbClr val="C00000"/>
                </a:solidFill>
                <a:latin typeface="Verdana"/>
                <a:cs typeface="Verdana"/>
              </a:rPr>
              <a:t> </a:t>
            </a:r>
            <a:r>
              <a:rPr sz="1400" spc="0" dirty="0">
                <a:solidFill>
                  <a:srgbClr val="C00000"/>
                </a:solidFill>
                <a:latin typeface="Verdana"/>
                <a:cs typeface="Verdana"/>
              </a:rPr>
              <a:t>et </a:t>
            </a:r>
            <a:r>
              <a:rPr sz="1400" spc="-10" dirty="0">
                <a:solidFill>
                  <a:srgbClr val="C00000"/>
                </a:solidFill>
                <a:latin typeface="Verdana"/>
                <a:cs typeface="Verdana"/>
              </a:rPr>
              <a:t>a</a:t>
            </a:r>
            <a:r>
              <a:rPr sz="1400" spc="5" dirty="0">
                <a:solidFill>
                  <a:srgbClr val="C00000"/>
                </a:solidFill>
                <a:latin typeface="Verdana"/>
                <a:cs typeface="Verdana"/>
              </a:rPr>
              <a:t>l</a:t>
            </a:r>
            <a:r>
              <a:rPr sz="1400" spc="-85" dirty="0">
                <a:solidFill>
                  <a:srgbClr val="C00000"/>
                </a:solidFill>
                <a:latin typeface="Verdana"/>
                <a:cs typeface="Verdana"/>
              </a:rPr>
              <a:t>.</a:t>
            </a:r>
            <a:r>
              <a:rPr sz="1400" spc="0" dirty="0">
                <a:solidFill>
                  <a:srgbClr val="C00000"/>
                </a:solidFill>
                <a:latin typeface="Verdana"/>
                <a:cs typeface="Verdana"/>
              </a:rPr>
              <a:t>,</a:t>
            </a:r>
            <a:r>
              <a:rPr sz="1400" spc="-35" dirty="0">
                <a:solidFill>
                  <a:srgbClr val="C00000"/>
                </a:solidFill>
                <a:latin typeface="Verdana"/>
                <a:cs typeface="Verdana"/>
              </a:rPr>
              <a:t> P</a:t>
            </a:r>
            <a:r>
              <a:rPr sz="1400" spc="0" dirty="0">
                <a:solidFill>
                  <a:srgbClr val="C00000"/>
                </a:solidFill>
                <a:latin typeface="Verdana"/>
                <a:cs typeface="Verdana"/>
              </a:rPr>
              <a:t>AMI</a:t>
            </a:r>
            <a:r>
              <a:rPr sz="1400" spc="-10" dirty="0">
                <a:solidFill>
                  <a:srgbClr val="C00000"/>
                </a:solidFill>
                <a:latin typeface="Verdana"/>
                <a:cs typeface="Verdana"/>
              </a:rPr>
              <a:t>’12</a:t>
            </a:r>
            <a:r>
              <a:rPr sz="1400" spc="0" dirty="0">
                <a:solidFill>
                  <a:srgbClr val="C00000"/>
                </a:solidFill>
                <a:latin typeface="Verdana"/>
                <a:cs typeface="Verdana"/>
              </a:rPr>
              <a:t>]</a:t>
            </a:r>
            <a:endParaRPr sz="1400">
              <a:latin typeface="Verdana"/>
              <a:cs typeface="Verdana"/>
            </a:endParaRPr>
          </a:p>
        </p:txBody>
      </p:sp>
      <p:sp>
        <p:nvSpPr>
          <p:cNvPr id="27" name="object 27"/>
          <p:cNvSpPr txBox="1"/>
          <p:nvPr/>
        </p:nvSpPr>
        <p:spPr>
          <a:xfrm>
            <a:off x="1838325" y="5762548"/>
            <a:ext cx="5513070" cy="372745"/>
          </a:xfrm>
          <a:prstGeom prst="rect">
            <a:avLst/>
          </a:prstGeom>
        </p:spPr>
        <p:txBody>
          <a:bodyPr vert="horz" wrap="square" lIns="0" tIns="0" rIns="0" bIns="0" rtlCol="0">
            <a:noAutofit/>
          </a:bodyPr>
          <a:lstStyle/>
          <a:p>
            <a:pPr marL="12700">
              <a:lnSpc>
                <a:spcPct val="100000"/>
              </a:lnSpc>
            </a:pPr>
            <a:r>
              <a:rPr sz="2400" spc="-245" dirty="0">
                <a:solidFill>
                  <a:srgbClr val="0000FF"/>
                </a:solidFill>
                <a:latin typeface="Courier"/>
                <a:cs typeface="Courier"/>
              </a:rPr>
              <a:t>(</a:t>
            </a:r>
            <a:r>
              <a:rPr sz="2400" spc="-245" dirty="0">
                <a:solidFill>
                  <a:srgbClr val="0000FF"/>
                </a:solidFill>
                <a:latin typeface="Arial Unicode MS"/>
                <a:cs typeface="Arial Unicode MS"/>
              </a:rPr>
              <a:t>对用户要求低、准确高效、适用范围</a:t>
            </a:r>
            <a:r>
              <a:rPr sz="2400" spc="5" dirty="0">
                <a:solidFill>
                  <a:srgbClr val="0000FF"/>
                </a:solidFill>
                <a:latin typeface="Arial Unicode MS"/>
                <a:cs typeface="Arial Unicode MS"/>
              </a:rPr>
              <a:t>广</a:t>
            </a:r>
            <a:r>
              <a:rPr sz="2400" spc="-245" dirty="0">
                <a:solidFill>
                  <a:srgbClr val="0000FF"/>
                </a:solidFill>
                <a:latin typeface="Courier"/>
                <a:cs typeface="Courier"/>
              </a:rPr>
              <a:t>)</a:t>
            </a:r>
            <a:endParaRPr sz="2400">
              <a:latin typeface="Courier"/>
              <a:cs typeface="Courie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5" dirty="0">
                <a:latin typeface="Arial Unicode MS"/>
                <a:cs typeface="Arial Unicode MS"/>
              </a:rPr>
              <a:t>例如：画</a:t>
            </a:r>
            <a:r>
              <a:rPr lang="zh-CN" altLang="en-US" sz="2800" b="1" spc="-25" dirty="0">
                <a:latin typeface="Arial Unicode MS"/>
                <a:cs typeface="Arial Unicode MS"/>
              </a:rPr>
              <a:t>风迁移</a:t>
            </a:r>
            <a:r>
              <a:rPr sz="2800" spc="225" dirty="0">
                <a:latin typeface="Arial Unicode MS"/>
                <a:cs typeface="Arial Unicode MS"/>
              </a:rPr>
              <a:t> </a:t>
            </a:r>
            <a:r>
              <a:rPr sz="2000" spc="0" dirty="0">
                <a:latin typeface="Arial Unicode MS"/>
                <a:cs typeface="Arial Unicode MS"/>
              </a:rPr>
              <a:t>（艺术）</a:t>
            </a:r>
            <a:endParaRPr sz="2000" dirty="0">
              <a:latin typeface="Arial Unicode MS"/>
              <a:cs typeface="Arial Unicode MS"/>
            </a:endParaRPr>
          </a:p>
        </p:txBody>
      </p:sp>
      <p:pic>
        <p:nvPicPr>
          <p:cNvPr id="30" name="图片 29"/>
          <p:cNvPicPr>
            <a:picLocks noChangeAspect="1"/>
          </p:cNvPicPr>
          <p:nvPr/>
        </p:nvPicPr>
        <p:blipFill>
          <a:blip r:embed="rId2"/>
          <a:stretch>
            <a:fillRect/>
          </a:stretch>
        </p:blipFill>
        <p:spPr>
          <a:xfrm>
            <a:off x="609600" y="1371600"/>
            <a:ext cx="7493000" cy="4975820"/>
          </a:xfrm>
          <a:prstGeom prst="rect">
            <a:avLst/>
          </a:prstGeom>
        </p:spPr>
      </p:pic>
      <p:sp>
        <p:nvSpPr>
          <p:cNvPr id="31" name="矩形 30"/>
          <p:cNvSpPr/>
          <p:nvPr/>
        </p:nvSpPr>
        <p:spPr>
          <a:xfrm>
            <a:off x="1752600" y="1063823"/>
            <a:ext cx="7086600" cy="307777"/>
          </a:xfrm>
          <a:prstGeom prst="rect">
            <a:avLst/>
          </a:prstGeom>
        </p:spPr>
        <p:txBody>
          <a:bodyPr wrap="square">
            <a:spAutoFit/>
          </a:bodyPr>
          <a:lstStyle/>
          <a:p>
            <a:r>
              <a:rPr lang="zh-CN" altLang="en-US" sz="1400" dirty="0">
                <a:solidFill>
                  <a:srgbClr val="4184F3"/>
                </a:solidFill>
                <a:latin typeface="Roboto" charset="0"/>
              </a:rPr>
              <a:t>    格拉肯斯</a:t>
            </a:r>
            <a:r>
              <a:rPr lang="nl-NL" altLang="zh-CN" sz="1400" dirty="0">
                <a:solidFill>
                  <a:srgbClr val="4184F3"/>
                </a:solidFill>
                <a:latin typeface="Roboto" charset="0"/>
              </a:rPr>
              <a:t> </a:t>
            </a:r>
            <a:r>
              <a:rPr lang="zh-CN" altLang="en-US" sz="1400" dirty="0">
                <a:solidFill>
                  <a:srgbClr val="4184F3"/>
                </a:solidFill>
                <a:latin typeface="Roboto" charset="0"/>
              </a:rPr>
              <a:t>          保罗</a:t>
            </a:r>
            <a:r>
              <a:rPr lang="en-US" altLang="zh-CN" sz="1400" dirty="0">
                <a:solidFill>
                  <a:srgbClr val="4184F3"/>
                </a:solidFill>
                <a:latin typeface="Roboto" charset="0"/>
              </a:rPr>
              <a:t>·</a:t>
            </a:r>
            <a:r>
              <a:rPr lang="zh-CN" altLang="en-US" sz="1400" dirty="0">
                <a:solidFill>
                  <a:srgbClr val="4184F3"/>
                </a:solidFill>
                <a:latin typeface="Roboto" charset="0"/>
              </a:rPr>
              <a:t>西涅克        乔治</a:t>
            </a:r>
            <a:r>
              <a:rPr lang="en-US" altLang="zh-CN" sz="1400" dirty="0">
                <a:solidFill>
                  <a:srgbClr val="4184F3"/>
                </a:solidFill>
                <a:latin typeface="Roboto" charset="0"/>
              </a:rPr>
              <a:t>·</a:t>
            </a:r>
            <a:r>
              <a:rPr lang="zh-CN" altLang="en-US" sz="1400" dirty="0">
                <a:solidFill>
                  <a:srgbClr val="4184F3"/>
                </a:solidFill>
                <a:latin typeface="Roboto" charset="0"/>
              </a:rPr>
              <a:t>鲁奥</a:t>
            </a:r>
            <a:r>
              <a:rPr lang="nl-NL" altLang="zh-CN" sz="1400" dirty="0">
                <a:solidFill>
                  <a:srgbClr val="4184F3"/>
                </a:solidFill>
                <a:latin typeface="Roboto" charset="0"/>
              </a:rPr>
              <a:t> </a:t>
            </a:r>
            <a:r>
              <a:rPr lang="zh-CN" altLang="en-US" sz="1400" dirty="0">
                <a:solidFill>
                  <a:srgbClr val="4184F3"/>
                </a:solidFill>
                <a:latin typeface="Roboto" charset="0"/>
              </a:rPr>
              <a:t>      爱德华</a:t>
            </a:r>
            <a:r>
              <a:rPr lang="en-US" altLang="zh-CN" sz="1400" dirty="0">
                <a:solidFill>
                  <a:srgbClr val="4184F3"/>
                </a:solidFill>
                <a:latin typeface="Roboto" charset="0"/>
              </a:rPr>
              <a:t>·</a:t>
            </a:r>
            <a:r>
              <a:rPr lang="zh-CN" altLang="en-US" sz="1400" dirty="0">
                <a:solidFill>
                  <a:srgbClr val="4184F3"/>
                </a:solidFill>
                <a:latin typeface="Roboto" charset="0"/>
              </a:rPr>
              <a:t>蒙克</a:t>
            </a:r>
            <a:r>
              <a:rPr lang="nl-NL" altLang="zh-CN" sz="1400" dirty="0">
                <a:latin typeface="Roboto" charset="0"/>
              </a:rPr>
              <a:t> </a:t>
            </a:r>
            <a:r>
              <a:rPr lang="zh-CN" altLang="en-US" sz="1400" dirty="0">
                <a:latin typeface="Roboto" charset="0"/>
              </a:rPr>
              <a:t>   </a:t>
            </a:r>
            <a:r>
              <a:rPr lang="nl-NL" altLang="zh-CN" sz="1400" dirty="0">
                <a:solidFill>
                  <a:srgbClr val="4184F3"/>
                </a:solidFill>
                <a:latin typeface="Roboto" charset="0"/>
                <a:hlinkClick r:id="rId3"/>
              </a:rPr>
              <a:t>Vincent van Gogh</a:t>
            </a:r>
            <a:endParaRPr lang="zh-CN" altLang="en-US" sz="1400" dirty="0"/>
          </a:p>
        </p:txBody>
      </p:sp>
    </p:spTree>
    <p:extLst>
      <p:ext uri="{BB962C8B-B14F-4D97-AF65-F5344CB8AC3E}">
        <p14:creationId xmlns:p14="http://schemas.microsoft.com/office/powerpoint/2010/main" val="1562935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2"/>
          <p:cNvSpPr>
            <a:spLocks noGrp="1" noChangeArrowheads="1"/>
          </p:cNvSpPr>
          <p:nvPr>
            <p:ph type="body" idx="4294967295"/>
          </p:nvPr>
        </p:nvSpPr>
        <p:spPr>
          <a:xfrm>
            <a:off x="152400" y="1143000"/>
            <a:ext cx="8763000" cy="5334000"/>
          </a:xfrm>
          <a:prstGeom prst="rect">
            <a:avLst/>
          </a:prstGeom>
        </p:spPr>
        <p:txBody>
          <a:bodyPr/>
          <a:lstStyle/>
          <a:p>
            <a:pPr marL="342900" indent="-342900">
              <a:defRPr/>
            </a:pPr>
            <a:r>
              <a:rPr lang="en-US" altLang="zh-CN" sz="2400" dirty="0"/>
              <a:t>Instructor:</a:t>
            </a:r>
            <a:r>
              <a:rPr lang="zh-CN" altLang="en-US" sz="2400" dirty="0"/>
              <a:t> 钟婷</a:t>
            </a:r>
            <a:endParaRPr lang="en-US" altLang="zh-CN" sz="2400" dirty="0"/>
          </a:p>
          <a:p>
            <a:pPr marL="850900" lvl="1">
              <a:defRPr/>
            </a:pPr>
            <a:r>
              <a:rPr lang="en-US" altLang="zh-CN" sz="2400" dirty="0"/>
              <a:t>Email:</a:t>
            </a:r>
            <a:r>
              <a:rPr lang="zh-CN" altLang="en-US" sz="2400" dirty="0"/>
              <a:t> </a:t>
            </a:r>
            <a:r>
              <a:rPr lang="en-US" altLang="zh-CN" sz="2400" dirty="0">
                <a:hlinkClick r:id="rId3"/>
              </a:rPr>
              <a:t>zhongting@uestc.edu.cn</a:t>
            </a:r>
            <a:endParaRPr lang="en-US" altLang="zh-CN" sz="2400" dirty="0"/>
          </a:p>
          <a:p>
            <a:pPr marL="850900" lvl="1">
              <a:defRPr/>
            </a:pPr>
            <a:r>
              <a:rPr lang="en-US" altLang="zh-CN" sz="2400" dirty="0"/>
              <a:t>Office:</a:t>
            </a:r>
            <a:r>
              <a:rPr lang="zh-CN" altLang="en-US" sz="2400" dirty="0"/>
              <a:t> </a:t>
            </a:r>
            <a:r>
              <a:rPr lang="en-US" altLang="zh-CN" sz="2400" dirty="0"/>
              <a:t>425</a:t>
            </a:r>
            <a:endParaRPr lang="en-US" altLang="x-none" sz="2400" dirty="0"/>
          </a:p>
          <a:p>
            <a:pPr marL="342900" indent="-342900">
              <a:spcBef>
                <a:spcPct val="75000"/>
              </a:spcBef>
              <a:defRPr/>
            </a:pPr>
            <a:r>
              <a:rPr lang="en-US" altLang="zh-CN" sz="2400" dirty="0"/>
              <a:t>Research</a:t>
            </a:r>
            <a:r>
              <a:rPr lang="zh-CN" altLang="en-US" sz="2400" dirty="0"/>
              <a:t> </a:t>
            </a:r>
            <a:r>
              <a:rPr lang="en-US" altLang="zh-CN" sz="2400" dirty="0"/>
              <a:t>interests</a:t>
            </a:r>
            <a:endParaRPr lang="en-US" altLang="x-none" sz="2400" dirty="0"/>
          </a:p>
          <a:p>
            <a:pPr marL="742950" lvl="1" indent="-285750">
              <a:defRPr/>
            </a:pPr>
            <a:r>
              <a:rPr lang="en-US" altLang="zh-CN" sz="2400" dirty="0"/>
              <a:t>data</a:t>
            </a:r>
            <a:r>
              <a:rPr lang="zh-CN" altLang="en-US" sz="2400" dirty="0"/>
              <a:t> </a:t>
            </a:r>
            <a:r>
              <a:rPr lang="en-US" altLang="zh-CN" sz="2400" dirty="0"/>
              <a:t>mining,</a:t>
            </a:r>
            <a:r>
              <a:rPr lang="zh-CN" altLang="en-US" sz="2400" dirty="0"/>
              <a:t> </a:t>
            </a:r>
            <a:r>
              <a:rPr lang="en-US" altLang="zh-CN" sz="2400" dirty="0"/>
              <a:t>machine</a:t>
            </a:r>
            <a:r>
              <a:rPr lang="zh-CN" altLang="en-US" sz="2400" dirty="0"/>
              <a:t> </a:t>
            </a:r>
            <a:r>
              <a:rPr lang="en-US" altLang="zh-CN" sz="2400" dirty="0"/>
              <a:t>learning,</a:t>
            </a:r>
            <a:r>
              <a:rPr lang="zh-CN" altLang="en-US" sz="2400" dirty="0"/>
              <a:t> </a:t>
            </a:r>
            <a:r>
              <a:rPr lang="en-US" altLang="zh-CN" sz="2400" dirty="0"/>
              <a:t>social</a:t>
            </a:r>
            <a:r>
              <a:rPr lang="zh-CN" altLang="en-US" sz="2400" dirty="0"/>
              <a:t> </a:t>
            </a:r>
            <a:r>
              <a:rPr lang="en-US" altLang="zh-CN" sz="2400" dirty="0"/>
              <a:t>networks,</a:t>
            </a:r>
            <a:r>
              <a:rPr lang="zh-CN" altLang="en-US" sz="2400" dirty="0"/>
              <a:t> </a:t>
            </a:r>
            <a:r>
              <a:rPr lang="en-US" altLang="zh-CN" sz="2400" dirty="0"/>
              <a:t>etc.</a:t>
            </a:r>
            <a:endParaRPr lang="en-US" altLang="zh-CN" sz="2000" dirty="0"/>
          </a:p>
          <a:p>
            <a:pPr marL="742950" lvl="1" indent="-285750">
              <a:defRPr/>
            </a:pPr>
            <a:endParaRPr lang="en-US" altLang="x-none" sz="2000" dirty="0"/>
          </a:p>
          <a:p>
            <a:pPr marL="234950" indent="-285750">
              <a:defRPr/>
            </a:pPr>
            <a:endParaRPr lang="en-US" altLang="x-none" sz="2000" dirty="0"/>
          </a:p>
        </p:txBody>
      </p:sp>
      <p:sp>
        <p:nvSpPr>
          <p:cNvPr id="653316" name="Rectangle 4"/>
          <p:cNvSpPr>
            <a:spLocks noGrp="1" noChangeArrowheads="1"/>
          </p:cNvSpPr>
          <p:nvPr>
            <p:ph type="title"/>
          </p:nvPr>
        </p:nvSpPr>
        <p:spPr>
          <a:xfrm>
            <a:off x="228600" y="152400"/>
            <a:ext cx="8763000" cy="609600"/>
          </a:xfrm>
        </p:spPr>
        <p:txBody>
          <a:bodyPr lIns="0" rIns="0"/>
          <a:lstStyle/>
          <a:p>
            <a:pPr>
              <a:defRPr/>
            </a:pPr>
            <a:r>
              <a:rPr lang="en-US" altLang="zh-CN"/>
              <a:t>Welcome</a:t>
            </a:r>
            <a:endParaRPr lang="en-US" altLang="x-none"/>
          </a:p>
        </p:txBody>
      </p:sp>
    </p:spTree>
    <p:extLst>
      <p:ext uri="{BB962C8B-B14F-4D97-AF65-F5344CB8AC3E}">
        <p14:creationId xmlns:p14="http://schemas.microsoft.com/office/powerpoint/2010/main" val="1905290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5" dirty="0">
                <a:latin typeface="Arial Unicode MS"/>
                <a:cs typeface="Arial Unicode MS"/>
              </a:rPr>
              <a:t>例如：古文</a:t>
            </a:r>
            <a:r>
              <a:rPr sz="2800" spc="-30" dirty="0">
                <a:latin typeface="Arial Unicode MS"/>
                <a:cs typeface="Arial Unicode MS"/>
              </a:rPr>
              <a:t>献修复</a:t>
            </a:r>
            <a:r>
              <a:rPr sz="2800" spc="204" dirty="0">
                <a:latin typeface="Arial Unicode MS"/>
                <a:cs typeface="Arial Unicode MS"/>
              </a:rPr>
              <a:t> </a:t>
            </a:r>
            <a:r>
              <a:rPr sz="2000" spc="10" dirty="0">
                <a:latin typeface="Arial Unicode MS"/>
                <a:cs typeface="Arial Unicode MS"/>
              </a:rPr>
              <a:t>（文</a:t>
            </a:r>
            <a:r>
              <a:rPr sz="2000" spc="0" dirty="0">
                <a:latin typeface="Arial Unicode MS"/>
                <a:cs typeface="Arial Unicode MS"/>
              </a:rPr>
              <a:t>化）</a:t>
            </a:r>
            <a:endParaRPr sz="2000">
              <a:latin typeface="Arial Unicode MS"/>
              <a:cs typeface="Arial Unicode MS"/>
            </a:endParaRPr>
          </a:p>
        </p:txBody>
      </p:sp>
      <p:sp>
        <p:nvSpPr>
          <p:cNvPr id="3" name="object 3"/>
          <p:cNvSpPr/>
          <p:nvPr/>
        </p:nvSpPr>
        <p:spPr>
          <a:xfrm>
            <a:off x="5672328" y="4719828"/>
            <a:ext cx="2808731" cy="1333500"/>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4283964" y="4669535"/>
            <a:ext cx="2581656" cy="1409700"/>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p:nvPr/>
        </p:nvSpPr>
        <p:spPr>
          <a:xfrm>
            <a:off x="4376928" y="3395471"/>
            <a:ext cx="952500" cy="1255776"/>
          </a:xfrm>
          <a:prstGeom prst="rect">
            <a:avLst/>
          </a:prstGeom>
          <a:blipFill>
            <a:blip r:embed="rId4" cstate="print"/>
            <a:stretch>
              <a:fillRect/>
            </a:stretch>
          </a:blipFill>
        </p:spPr>
        <p:txBody>
          <a:bodyPr wrap="square" lIns="0" tIns="0" rIns="0" bIns="0" rtlCol="0">
            <a:noAutofit/>
          </a:bodyPr>
          <a:lstStyle/>
          <a:p>
            <a:endParaRPr/>
          </a:p>
        </p:txBody>
      </p:sp>
      <p:sp>
        <p:nvSpPr>
          <p:cNvPr id="6" name="object 6"/>
          <p:cNvSpPr/>
          <p:nvPr/>
        </p:nvSpPr>
        <p:spPr>
          <a:xfrm>
            <a:off x="5419344" y="3409188"/>
            <a:ext cx="1027176" cy="1278636"/>
          </a:xfrm>
          <a:prstGeom prst="rect">
            <a:avLst/>
          </a:prstGeom>
          <a:blipFill>
            <a:blip r:embed="rId5" cstate="print"/>
            <a:stretch>
              <a:fillRect/>
            </a:stretch>
          </a:blipFill>
        </p:spPr>
        <p:txBody>
          <a:bodyPr wrap="square" lIns="0" tIns="0" rIns="0" bIns="0" rtlCol="0">
            <a:noAutofit/>
          </a:bodyPr>
          <a:lstStyle/>
          <a:p>
            <a:endParaRPr/>
          </a:p>
        </p:txBody>
      </p:sp>
      <p:sp>
        <p:nvSpPr>
          <p:cNvPr id="7" name="object 7"/>
          <p:cNvSpPr/>
          <p:nvPr/>
        </p:nvSpPr>
        <p:spPr>
          <a:xfrm>
            <a:off x="6518147" y="3407664"/>
            <a:ext cx="1906523" cy="1292352"/>
          </a:xfrm>
          <a:prstGeom prst="rect">
            <a:avLst/>
          </a:prstGeom>
          <a:blipFill>
            <a:blip r:embed="rId6" cstate="print"/>
            <a:stretch>
              <a:fillRect/>
            </a:stretch>
          </a:blipFill>
        </p:spPr>
        <p:txBody>
          <a:bodyPr wrap="square" lIns="0" tIns="0" rIns="0" bIns="0" rtlCol="0">
            <a:noAutofit/>
          </a:bodyPr>
          <a:lstStyle/>
          <a:p>
            <a:endParaRPr/>
          </a:p>
        </p:txBody>
      </p:sp>
      <p:sp>
        <p:nvSpPr>
          <p:cNvPr id="8" name="object 8"/>
          <p:cNvSpPr/>
          <p:nvPr/>
        </p:nvSpPr>
        <p:spPr>
          <a:xfrm>
            <a:off x="5686044" y="1772411"/>
            <a:ext cx="1170431" cy="1438656"/>
          </a:xfrm>
          <a:prstGeom prst="rect">
            <a:avLst/>
          </a:prstGeom>
          <a:blipFill>
            <a:blip r:embed="rId7" cstate="print"/>
            <a:stretch>
              <a:fillRect/>
            </a:stretch>
          </a:blipFill>
        </p:spPr>
        <p:txBody>
          <a:bodyPr wrap="square" lIns="0" tIns="0" rIns="0" bIns="0" rtlCol="0">
            <a:noAutofit/>
          </a:bodyPr>
          <a:lstStyle/>
          <a:p>
            <a:endParaRPr/>
          </a:p>
        </p:txBody>
      </p:sp>
      <p:sp>
        <p:nvSpPr>
          <p:cNvPr id="9" name="object 9"/>
          <p:cNvSpPr/>
          <p:nvPr/>
        </p:nvSpPr>
        <p:spPr>
          <a:xfrm>
            <a:off x="4331208" y="1754123"/>
            <a:ext cx="1336548" cy="1415796"/>
          </a:xfrm>
          <a:prstGeom prst="rect">
            <a:avLst/>
          </a:prstGeom>
          <a:blipFill>
            <a:blip r:embed="rId8" cstate="print"/>
            <a:stretch>
              <a:fillRect/>
            </a:stretch>
          </a:blipFill>
        </p:spPr>
        <p:txBody>
          <a:bodyPr wrap="square" lIns="0" tIns="0" rIns="0" bIns="0" rtlCol="0">
            <a:noAutofit/>
          </a:bodyPr>
          <a:lstStyle/>
          <a:p>
            <a:endParaRPr/>
          </a:p>
        </p:txBody>
      </p:sp>
      <p:sp>
        <p:nvSpPr>
          <p:cNvPr id="10" name="object 10"/>
          <p:cNvSpPr/>
          <p:nvPr/>
        </p:nvSpPr>
        <p:spPr>
          <a:xfrm>
            <a:off x="6926580" y="1798320"/>
            <a:ext cx="1857755" cy="1514855"/>
          </a:xfrm>
          <a:prstGeom prst="rect">
            <a:avLst/>
          </a:prstGeom>
          <a:blipFill>
            <a:blip r:embed="rId9" cstate="print"/>
            <a:stretch>
              <a:fillRect/>
            </a:stretch>
          </a:blipFill>
        </p:spPr>
        <p:txBody>
          <a:bodyPr wrap="square" lIns="0" tIns="0" rIns="0" bIns="0" rtlCol="0">
            <a:noAutofit/>
          </a:bodyPr>
          <a:lstStyle/>
          <a:p>
            <a:endParaRPr/>
          </a:p>
        </p:txBody>
      </p:sp>
      <p:sp>
        <p:nvSpPr>
          <p:cNvPr id="11" name="object 11"/>
          <p:cNvSpPr txBox="1"/>
          <p:nvPr/>
        </p:nvSpPr>
        <p:spPr>
          <a:xfrm>
            <a:off x="156159" y="1207642"/>
            <a:ext cx="8126095" cy="5516880"/>
          </a:xfrm>
          <a:prstGeom prst="rect">
            <a:avLst/>
          </a:prstGeom>
        </p:spPr>
        <p:txBody>
          <a:bodyPr vert="horz" wrap="square" lIns="0" tIns="0" rIns="0" bIns="0" rtlCol="0">
            <a:noAutofit/>
          </a:bodyPr>
          <a:lstStyle/>
          <a:p>
            <a:pPr marL="186690">
              <a:lnSpc>
                <a:spcPct val="100000"/>
              </a:lnSpc>
            </a:pPr>
            <a:r>
              <a:rPr sz="2400" dirty="0">
                <a:latin typeface="Arial Unicode MS"/>
                <a:cs typeface="Arial Unicode MS"/>
              </a:rPr>
              <a:t>古文献是进行历史研究的重要素材，但</a:t>
            </a:r>
            <a:r>
              <a:rPr sz="2400" spc="-35" dirty="0">
                <a:latin typeface="Arial Unicode MS"/>
                <a:cs typeface="Arial Unicode MS"/>
              </a:rPr>
              <a:t>是</a:t>
            </a:r>
            <a:r>
              <a:rPr sz="2400" spc="0" dirty="0">
                <a:latin typeface="Arial Unicode MS"/>
                <a:cs typeface="Arial Unicode MS"/>
              </a:rPr>
              <a:t>其中很多损毁严重</a:t>
            </a:r>
            <a:endParaRPr sz="2400" dirty="0">
              <a:latin typeface="Arial Unicode MS"/>
              <a:cs typeface="Arial Unicode MS"/>
            </a:endParaRPr>
          </a:p>
          <a:p>
            <a:pPr>
              <a:lnSpc>
                <a:spcPts val="1000"/>
              </a:lnSpc>
            </a:pPr>
            <a:endParaRPr sz="1000" dirty="0"/>
          </a:p>
          <a:p>
            <a:pPr>
              <a:lnSpc>
                <a:spcPts val="1400"/>
              </a:lnSpc>
              <a:spcBef>
                <a:spcPts val="39"/>
              </a:spcBef>
            </a:pPr>
            <a:endParaRPr sz="1400" dirty="0"/>
          </a:p>
          <a:p>
            <a:pPr marL="358775">
              <a:lnSpc>
                <a:spcPct val="100000"/>
              </a:lnSpc>
            </a:pPr>
            <a:r>
              <a:rPr sz="2000" dirty="0">
                <a:latin typeface="Verdana"/>
                <a:cs typeface="Verdana"/>
              </a:rPr>
              <a:t>De</a:t>
            </a:r>
            <a:r>
              <a:rPr sz="2000" spc="-10" dirty="0">
                <a:latin typeface="Verdana"/>
                <a:cs typeface="Verdana"/>
              </a:rPr>
              <a:t>a</a:t>
            </a:r>
            <a:r>
              <a:rPr sz="2000" spc="0" dirty="0">
                <a:latin typeface="Verdana"/>
                <a:cs typeface="Verdana"/>
              </a:rPr>
              <a:t>d</a:t>
            </a:r>
            <a:r>
              <a:rPr sz="2000" spc="-10" dirty="0">
                <a:latin typeface="Verdana"/>
                <a:cs typeface="Verdana"/>
              </a:rPr>
              <a:t> </a:t>
            </a:r>
            <a:r>
              <a:rPr sz="2000" spc="0" dirty="0">
                <a:latin typeface="Verdana"/>
                <a:cs typeface="Verdana"/>
              </a:rPr>
              <a:t>S</a:t>
            </a:r>
            <a:r>
              <a:rPr sz="2000" spc="-10" dirty="0">
                <a:latin typeface="Verdana"/>
                <a:cs typeface="Verdana"/>
              </a:rPr>
              <a:t>e</a:t>
            </a:r>
            <a:r>
              <a:rPr sz="2000" spc="0" dirty="0">
                <a:latin typeface="Verdana"/>
                <a:cs typeface="Verdana"/>
              </a:rPr>
              <a:t>a</a:t>
            </a:r>
            <a:r>
              <a:rPr sz="2000" spc="-20" dirty="0">
                <a:latin typeface="Verdana"/>
                <a:cs typeface="Verdana"/>
              </a:rPr>
              <a:t> </a:t>
            </a:r>
            <a:r>
              <a:rPr sz="2000" spc="0" dirty="0">
                <a:latin typeface="Verdana"/>
                <a:cs typeface="Verdana"/>
              </a:rPr>
              <a:t>Sc</a:t>
            </a:r>
            <a:r>
              <a:rPr sz="2000" spc="-5" dirty="0">
                <a:latin typeface="Verdana"/>
                <a:cs typeface="Verdana"/>
              </a:rPr>
              <a:t>r</a:t>
            </a:r>
            <a:r>
              <a:rPr sz="2000" spc="0" dirty="0">
                <a:latin typeface="Verdana"/>
                <a:cs typeface="Verdana"/>
              </a:rPr>
              <a:t>o</a:t>
            </a:r>
            <a:r>
              <a:rPr sz="2000" spc="-15" dirty="0">
                <a:latin typeface="Verdana"/>
                <a:cs typeface="Verdana"/>
              </a:rPr>
              <a:t>l</a:t>
            </a:r>
            <a:r>
              <a:rPr sz="2000" spc="0" dirty="0">
                <a:latin typeface="Verdana"/>
                <a:cs typeface="Verdana"/>
              </a:rPr>
              <a:t>ls</a:t>
            </a:r>
            <a:r>
              <a:rPr sz="2000" spc="-5" dirty="0">
                <a:latin typeface="Verdana"/>
                <a:cs typeface="Verdana"/>
              </a:rPr>
              <a:t> </a:t>
            </a:r>
            <a:r>
              <a:rPr sz="2200" spc="-15" dirty="0">
                <a:latin typeface="Verdana"/>
                <a:cs typeface="Verdana"/>
              </a:rPr>
              <a:t>(</a:t>
            </a:r>
            <a:r>
              <a:rPr sz="2200" spc="-15" dirty="0">
                <a:latin typeface="Arial Unicode MS"/>
                <a:cs typeface="Arial Unicode MS"/>
              </a:rPr>
              <a:t>死海古</a:t>
            </a:r>
            <a:r>
              <a:rPr sz="2200" spc="-10" dirty="0">
                <a:latin typeface="Arial Unicode MS"/>
                <a:cs typeface="Arial Unicode MS"/>
              </a:rPr>
              <a:t>卷</a:t>
            </a:r>
            <a:r>
              <a:rPr sz="2200" spc="-10" dirty="0">
                <a:latin typeface="Verdana"/>
                <a:cs typeface="Verdana"/>
              </a:rPr>
              <a:t>)</a:t>
            </a:r>
            <a:endParaRPr sz="2200" dirty="0">
              <a:latin typeface="Verdana"/>
              <a:cs typeface="Verdana"/>
            </a:endParaRPr>
          </a:p>
          <a:p>
            <a:pPr>
              <a:lnSpc>
                <a:spcPts val="950"/>
              </a:lnSpc>
              <a:spcBef>
                <a:spcPts val="8"/>
              </a:spcBef>
            </a:pPr>
            <a:endParaRPr sz="950" dirty="0"/>
          </a:p>
          <a:p>
            <a:pPr marL="358775">
              <a:lnSpc>
                <a:spcPct val="100000"/>
              </a:lnSpc>
            </a:pPr>
            <a:r>
              <a:rPr sz="2000" dirty="0">
                <a:latin typeface="Verdana"/>
                <a:cs typeface="Verdana"/>
              </a:rPr>
              <a:t>-</a:t>
            </a:r>
            <a:r>
              <a:rPr sz="2000" spc="-5" dirty="0">
                <a:latin typeface="Verdana"/>
                <a:cs typeface="Verdana"/>
              </a:rPr>
              <a:t> 1947</a:t>
            </a:r>
            <a:r>
              <a:rPr sz="2000" spc="10" dirty="0">
                <a:latin typeface="Arial Unicode MS"/>
                <a:cs typeface="Arial Unicode MS"/>
              </a:rPr>
              <a:t>年出土</a:t>
            </a:r>
            <a:endParaRPr sz="2000" dirty="0">
              <a:latin typeface="Arial Unicode MS"/>
              <a:cs typeface="Arial Unicode MS"/>
            </a:endParaRPr>
          </a:p>
          <a:p>
            <a:pPr>
              <a:lnSpc>
                <a:spcPts val="950"/>
              </a:lnSpc>
              <a:spcBef>
                <a:spcPts val="45"/>
              </a:spcBef>
            </a:pPr>
            <a:endParaRPr sz="950" dirty="0"/>
          </a:p>
          <a:p>
            <a:pPr marL="358775">
              <a:lnSpc>
                <a:spcPct val="100000"/>
              </a:lnSpc>
            </a:pPr>
            <a:r>
              <a:rPr sz="2000" dirty="0">
                <a:latin typeface="Verdana"/>
                <a:cs typeface="Verdana"/>
              </a:rPr>
              <a:t>-</a:t>
            </a:r>
            <a:r>
              <a:rPr sz="2000" spc="-5" dirty="0">
                <a:latin typeface="Verdana"/>
                <a:cs typeface="Verdana"/>
              </a:rPr>
              <a:t> </a:t>
            </a:r>
            <a:r>
              <a:rPr sz="2000" spc="10" dirty="0">
                <a:latin typeface="Arial Unicode MS"/>
                <a:cs typeface="Arial Unicode MS"/>
              </a:rPr>
              <a:t>超过</a:t>
            </a:r>
            <a:r>
              <a:rPr sz="2000" spc="0" dirty="0">
                <a:latin typeface="Verdana"/>
                <a:cs typeface="Verdana"/>
              </a:rPr>
              <a:t>30,0</a:t>
            </a:r>
            <a:r>
              <a:rPr sz="2000" spc="-10" dirty="0">
                <a:latin typeface="Verdana"/>
                <a:cs typeface="Verdana"/>
              </a:rPr>
              <a:t>0</a:t>
            </a:r>
            <a:r>
              <a:rPr sz="2000" spc="0" dirty="0">
                <a:latin typeface="Verdana"/>
                <a:cs typeface="Verdana"/>
              </a:rPr>
              <a:t>0</a:t>
            </a:r>
            <a:r>
              <a:rPr sz="2000" spc="10" dirty="0">
                <a:latin typeface="Arial Unicode MS"/>
                <a:cs typeface="Arial Unicode MS"/>
              </a:rPr>
              <a:t>个</a:t>
            </a:r>
            <a:r>
              <a:rPr sz="2000" spc="0" dirty="0">
                <a:latin typeface="Arial Unicode MS"/>
                <a:cs typeface="Arial Unicode MS"/>
              </a:rPr>
              <a:t>羊</a:t>
            </a:r>
            <a:r>
              <a:rPr sz="2000" spc="-15" dirty="0">
                <a:latin typeface="Arial Unicode MS"/>
                <a:cs typeface="Arial Unicode MS"/>
              </a:rPr>
              <a:t>皮</a:t>
            </a:r>
            <a:r>
              <a:rPr sz="2000" spc="0" dirty="0">
                <a:latin typeface="Arial Unicode MS"/>
                <a:cs typeface="Arial Unicode MS"/>
              </a:rPr>
              <a:t>纸片段</a:t>
            </a:r>
            <a:endParaRPr sz="2000" dirty="0">
              <a:latin typeface="Arial Unicode MS"/>
              <a:cs typeface="Arial Unicode MS"/>
            </a:endParaRPr>
          </a:p>
          <a:p>
            <a:pPr>
              <a:lnSpc>
                <a:spcPts val="1000"/>
              </a:lnSpc>
            </a:pPr>
            <a:endParaRPr sz="1000" dirty="0"/>
          </a:p>
          <a:p>
            <a:pPr>
              <a:lnSpc>
                <a:spcPts val="1000"/>
              </a:lnSpc>
            </a:pPr>
            <a:endParaRPr sz="1000" dirty="0"/>
          </a:p>
          <a:p>
            <a:pPr>
              <a:lnSpc>
                <a:spcPts val="1200"/>
              </a:lnSpc>
              <a:spcBef>
                <a:spcPts val="20"/>
              </a:spcBef>
            </a:pPr>
            <a:endParaRPr sz="1200" dirty="0"/>
          </a:p>
          <a:p>
            <a:pPr marL="330835">
              <a:lnSpc>
                <a:spcPct val="100000"/>
              </a:lnSpc>
            </a:pPr>
            <a:r>
              <a:rPr sz="2000" dirty="0">
                <a:latin typeface="Verdana"/>
                <a:cs typeface="Verdana"/>
              </a:rPr>
              <a:t>Cai</a:t>
            </a:r>
            <a:r>
              <a:rPr sz="2000" spc="-15" dirty="0">
                <a:latin typeface="Verdana"/>
                <a:cs typeface="Verdana"/>
              </a:rPr>
              <a:t>r</a:t>
            </a:r>
            <a:r>
              <a:rPr sz="2000" spc="0" dirty="0">
                <a:latin typeface="Verdana"/>
                <a:cs typeface="Verdana"/>
              </a:rPr>
              <a:t>o G</a:t>
            </a:r>
            <a:r>
              <a:rPr sz="2000" spc="-15" dirty="0">
                <a:latin typeface="Verdana"/>
                <a:cs typeface="Verdana"/>
              </a:rPr>
              <a:t>e</a:t>
            </a:r>
            <a:r>
              <a:rPr sz="2000" spc="0" dirty="0">
                <a:latin typeface="Verdana"/>
                <a:cs typeface="Verdana"/>
              </a:rPr>
              <a:t>nizah</a:t>
            </a:r>
            <a:endParaRPr sz="2000" dirty="0">
              <a:latin typeface="Verdana"/>
              <a:cs typeface="Verdana"/>
            </a:endParaRPr>
          </a:p>
          <a:p>
            <a:pPr>
              <a:lnSpc>
                <a:spcPts val="950"/>
              </a:lnSpc>
              <a:spcBef>
                <a:spcPts val="49"/>
              </a:spcBef>
            </a:pPr>
            <a:endParaRPr sz="950" dirty="0"/>
          </a:p>
          <a:p>
            <a:pPr marL="330835">
              <a:lnSpc>
                <a:spcPct val="100000"/>
              </a:lnSpc>
              <a:tabLst>
                <a:tab pos="624840" algn="l"/>
              </a:tabLst>
            </a:pPr>
            <a:r>
              <a:rPr sz="2000" dirty="0">
                <a:latin typeface="Verdana"/>
                <a:cs typeface="Verdana"/>
              </a:rPr>
              <a:t>-	</a:t>
            </a:r>
            <a:r>
              <a:rPr sz="2000" spc="-5" dirty="0">
                <a:latin typeface="Verdana"/>
                <a:cs typeface="Verdana"/>
              </a:rPr>
              <a:t>19</a:t>
            </a:r>
            <a:r>
              <a:rPr sz="2000" spc="10" dirty="0">
                <a:latin typeface="Arial Unicode MS"/>
                <a:cs typeface="Arial Unicode MS"/>
              </a:rPr>
              <a:t>世纪</a:t>
            </a:r>
            <a:r>
              <a:rPr sz="2000" spc="0" dirty="0">
                <a:latin typeface="Arial Unicode MS"/>
                <a:cs typeface="Arial Unicode MS"/>
              </a:rPr>
              <a:t>末被发现</a:t>
            </a:r>
            <a:endParaRPr sz="2000" dirty="0">
              <a:latin typeface="Arial Unicode MS"/>
              <a:cs typeface="Arial Unicode MS"/>
            </a:endParaRPr>
          </a:p>
          <a:p>
            <a:pPr>
              <a:lnSpc>
                <a:spcPts val="950"/>
              </a:lnSpc>
              <a:spcBef>
                <a:spcPts val="46"/>
              </a:spcBef>
            </a:pPr>
            <a:endParaRPr sz="950" dirty="0"/>
          </a:p>
          <a:p>
            <a:pPr marL="330835">
              <a:lnSpc>
                <a:spcPct val="100000"/>
              </a:lnSpc>
              <a:tabLst>
                <a:tab pos="673735" algn="l"/>
              </a:tabLst>
            </a:pPr>
            <a:r>
              <a:rPr sz="2000" dirty="0">
                <a:latin typeface="Verdana"/>
                <a:cs typeface="Verdana"/>
              </a:rPr>
              <a:t>-	</a:t>
            </a:r>
            <a:r>
              <a:rPr sz="2000" spc="10" dirty="0">
                <a:latin typeface="Arial Unicode MS"/>
                <a:cs typeface="Arial Unicode MS"/>
              </a:rPr>
              <a:t>超过</a:t>
            </a:r>
            <a:r>
              <a:rPr sz="2000" spc="0" dirty="0">
                <a:latin typeface="Verdana"/>
                <a:cs typeface="Verdana"/>
              </a:rPr>
              <a:t>300,00</a:t>
            </a:r>
            <a:r>
              <a:rPr sz="2000" spc="-10" dirty="0">
                <a:latin typeface="Verdana"/>
                <a:cs typeface="Verdana"/>
              </a:rPr>
              <a:t>0</a:t>
            </a:r>
            <a:r>
              <a:rPr sz="2000" spc="10" dirty="0">
                <a:latin typeface="Arial Unicode MS"/>
                <a:cs typeface="Arial Unicode MS"/>
              </a:rPr>
              <a:t>个</a:t>
            </a:r>
            <a:r>
              <a:rPr sz="2000" spc="0" dirty="0">
                <a:latin typeface="Arial Unicode MS"/>
                <a:cs typeface="Arial Unicode MS"/>
              </a:rPr>
              <a:t>片段</a:t>
            </a:r>
            <a:endParaRPr sz="2000" dirty="0">
              <a:latin typeface="Arial Unicode MS"/>
              <a:cs typeface="Arial Unicode MS"/>
            </a:endParaRPr>
          </a:p>
          <a:p>
            <a:pPr>
              <a:lnSpc>
                <a:spcPts val="1000"/>
              </a:lnSpc>
              <a:spcBef>
                <a:spcPts val="8"/>
              </a:spcBef>
            </a:pPr>
            <a:endParaRPr sz="1000" dirty="0"/>
          </a:p>
          <a:p>
            <a:pPr marL="330835">
              <a:lnSpc>
                <a:spcPct val="100000"/>
              </a:lnSpc>
              <a:tabLst>
                <a:tab pos="673735" algn="l"/>
              </a:tabLst>
            </a:pPr>
            <a:r>
              <a:rPr sz="2000" dirty="0">
                <a:latin typeface="Verdana"/>
                <a:cs typeface="Verdana"/>
              </a:rPr>
              <a:t>-	</a:t>
            </a:r>
            <a:r>
              <a:rPr sz="2000" dirty="0">
                <a:latin typeface="Arial Unicode MS"/>
                <a:cs typeface="Arial Unicode MS"/>
              </a:rPr>
              <a:t>散</a:t>
            </a:r>
            <a:r>
              <a:rPr sz="2000" spc="-5" dirty="0">
                <a:latin typeface="Arial Unicode MS"/>
                <a:cs typeface="Arial Unicode MS"/>
              </a:rPr>
              <a:t>布</a:t>
            </a:r>
            <a:r>
              <a:rPr sz="2000" spc="0" dirty="0">
                <a:latin typeface="Arial Unicode MS"/>
                <a:cs typeface="Arial Unicode MS"/>
              </a:rPr>
              <a:t>于</a:t>
            </a:r>
            <a:r>
              <a:rPr sz="2000" spc="-10" dirty="0">
                <a:latin typeface="Arial Unicode MS"/>
                <a:cs typeface="Arial Unicode MS"/>
              </a:rPr>
              <a:t>全</a:t>
            </a:r>
            <a:r>
              <a:rPr sz="2000" spc="0" dirty="0">
                <a:latin typeface="Arial Unicode MS"/>
                <a:cs typeface="Arial Unicode MS"/>
              </a:rPr>
              <a:t>球</a:t>
            </a:r>
            <a:r>
              <a:rPr sz="2000" spc="-10" dirty="0">
                <a:latin typeface="Arial Unicode MS"/>
                <a:cs typeface="Arial Unicode MS"/>
              </a:rPr>
              <a:t>多</a:t>
            </a:r>
            <a:r>
              <a:rPr sz="2000" spc="0" dirty="0">
                <a:latin typeface="Arial Unicode MS"/>
                <a:cs typeface="Arial Unicode MS"/>
              </a:rPr>
              <a:t>家博</a:t>
            </a:r>
            <a:r>
              <a:rPr sz="2000" spc="5" dirty="0">
                <a:latin typeface="Arial Unicode MS"/>
                <a:cs typeface="Arial Unicode MS"/>
              </a:rPr>
              <a:t>物</a:t>
            </a:r>
            <a:r>
              <a:rPr sz="2000" spc="0" dirty="0">
                <a:latin typeface="Arial Unicode MS"/>
                <a:cs typeface="Arial Unicode MS"/>
              </a:rPr>
              <a:t>馆</a:t>
            </a:r>
            <a:endParaRPr sz="2000" dirty="0">
              <a:latin typeface="Arial Unicode MS"/>
              <a:cs typeface="Arial Unicode MS"/>
            </a:endParaRPr>
          </a:p>
          <a:p>
            <a:pPr>
              <a:lnSpc>
                <a:spcPts val="1000"/>
              </a:lnSpc>
            </a:pPr>
            <a:endParaRPr sz="1000" dirty="0"/>
          </a:p>
          <a:p>
            <a:pPr>
              <a:lnSpc>
                <a:spcPts val="1200"/>
              </a:lnSpc>
              <a:spcBef>
                <a:spcPts val="70"/>
              </a:spcBef>
            </a:pPr>
            <a:endParaRPr sz="1200" dirty="0"/>
          </a:p>
          <a:p>
            <a:pPr marL="365760">
              <a:lnSpc>
                <a:spcPct val="100000"/>
              </a:lnSpc>
            </a:pPr>
            <a:r>
              <a:rPr sz="2400" spc="10" dirty="0">
                <a:solidFill>
                  <a:srgbClr val="0000FF"/>
                </a:solidFill>
                <a:latin typeface="Arial Unicode MS"/>
                <a:cs typeface="Arial Unicode MS"/>
              </a:rPr>
              <a:t>高水平专家的大量精力</a:t>
            </a:r>
            <a:endParaRPr sz="2400" dirty="0">
              <a:latin typeface="Arial Unicode MS"/>
              <a:cs typeface="Arial Unicode MS"/>
            </a:endParaRPr>
          </a:p>
          <a:p>
            <a:pPr marL="365760">
              <a:lnSpc>
                <a:spcPct val="100000"/>
              </a:lnSpc>
            </a:pPr>
            <a:r>
              <a:rPr sz="2400" spc="5" dirty="0">
                <a:solidFill>
                  <a:srgbClr val="0000FF"/>
                </a:solidFill>
                <a:latin typeface="Arial Unicode MS"/>
                <a:cs typeface="Arial Unicode MS"/>
              </a:rPr>
              <a:t>被用于古文献修复</a:t>
            </a:r>
            <a:endParaRPr sz="2400" dirty="0">
              <a:latin typeface="Arial Unicode MS"/>
              <a:cs typeface="Arial Unicode MS"/>
            </a:endParaRPr>
          </a:p>
          <a:p>
            <a:pPr>
              <a:lnSpc>
                <a:spcPts val="850"/>
              </a:lnSpc>
              <a:spcBef>
                <a:spcPts val="45"/>
              </a:spcBef>
            </a:pPr>
            <a:endParaRPr sz="850" dirty="0"/>
          </a:p>
          <a:p>
            <a:pPr>
              <a:lnSpc>
                <a:spcPts val="1000"/>
              </a:lnSpc>
            </a:pPr>
            <a:endParaRPr sz="1000" dirty="0"/>
          </a:p>
          <a:p>
            <a:pPr>
              <a:lnSpc>
                <a:spcPts val="1000"/>
              </a:lnSpc>
            </a:pPr>
            <a:endParaRPr sz="1000" dirty="0"/>
          </a:p>
          <a:p>
            <a:pPr marR="5436235" algn="ctr">
              <a:lnSpc>
                <a:spcPct val="100000"/>
              </a:lnSpc>
            </a:pPr>
            <a:r>
              <a:rPr sz="1600" spc="-15" dirty="0">
                <a:solidFill>
                  <a:srgbClr val="C00000"/>
                </a:solidFill>
                <a:latin typeface="Verdana"/>
                <a:cs typeface="Verdana"/>
              </a:rPr>
              <a:t>[</a:t>
            </a:r>
            <a:r>
              <a:rPr sz="1600" spc="-10" dirty="0">
                <a:solidFill>
                  <a:srgbClr val="C00000"/>
                </a:solidFill>
                <a:latin typeface="Verdana"/>
                <a:cs typeface="Verdana"/>
              </a:rPr>
              <a:t>L.</a:t>
            </a:r>
            <a:r>
              <a:rPr sz="1600" spc="5" dirty="0">
                <a:solidFill>
                  <a:srgbClr val="C00000"/>
                </a:solidFill>
                <a:latin typeface="Verdana"/>
                <a:cs typeface="Verdana"/>
              </a:rPr>
              <a:t> </a:t>
            </a:r>
            <a:r>
              <a:rPr sz="1600" spc="-90" dirty="0">
                <a:solidFill>
                  <a:srgbClr val="C00000"/>
                </a:solidFill>
                <a:latin typeface="Verdana"/>
                <a:cs typeface="Verdana"/>
              </a:rPr>
              <a:t>W</a:t>
            </a:r>
            <a:r>
              <a:rPr sz="1600" spc="-10" dirty="0">
                <a:solidFill>
                  <a:srgbClr val="C00000"/>
                </a:solidFill>
                <a:latin typeface="Verdana"/>
                <a:cs typeface="Verdana"/>
              </a:rPr>
              <a:t>olf et</a:t>
            </a:r>
            <a:r>
              <a:rPr sz="1600" spc="5" dirty="0">
                <a:solidFill>
                  <a:srgbClr val="C00000"/>
                </a:solidFill>
                <a:latin typeface="Verdana"/>
                <a:cs typeface="Verdana"/>
              </a:rPr>
              <a:t> </a:t>
            </a:r>
            <a:r>
              <a:rPr sz="1600" spc="-10" dirty="0">
                <a:solidFill>
                  <a:srgbClr val="C00000"/>
                </a:solidFill>
                <a:latin typeface="Verdana"/>
                <a:cs typeface="Verdana"/>
              </a:rPr>
              <a:t>al</a:t>
            </a:r>
            <a:r>
              <a:rPr sz="1600" spc="-114" dirty="0">
                <a:solidFill>
                  <a:srgbClr val="C00000"/>
                </a:solidFill>
                <a:latin typeface="Verdana"/>
                <a:cs typeface="Verdana"/>
              </a:rPr>
              <a:t>.</a:t>
            </a:r>
            <a:r>
              <a:rPr sz="1600" spc="-10" dirty="0">
                <a:solidFill>
                  <a:srgbClr val="C00000"/>
                </a:solidFill>
                <a:latin typeface="Verdana"/>
                <a:cs typeface="Verdana"/>
              </a:rPr>
              <a:t>,</a:t>
            </a:r>
            <a:r>
              <a:rPr sz="1600" spc="30" dirty="0">
                <a:solidFill>
                  <a:srgbClr val="C00000"/>
                </a:solidFill>
                <a:latin typeface="Verdana"/>
                <a:cs typeface="Verdana"/>
              </a:rPr>
              <a:t> </a:t>
            </a:r>
            <a:r>
              <a:rPr sz="1600" spc="0" dirty="0">
                <a:solidFill>
                  <a:srgbClr val="C00000"/>
                </a:solidFill>
                <a:latin typeface="Verdana"/>
                <a:cs typeface="Verdana"/>
              </a:rPr>
              <a:t>I</a:t>
            </a:r>
            <a:r>
              <a:rPr sz="1600" spc="-20" dirty="0">
                <a:solidFill>
                  <a:srgbClr val="C00000"/>
                </a:solidFill>
                <a:latin typeface="Verdana"/>
                <a:cs typeface="Verdana"/>
              </a:rPr>
              <a:t>J</a:t>
            </a:r>
            <a:r>
              <a:rPr sz="1600" spc="-15" dirty="0">
                <a:solidFill>
                  <a:srgbClr val="C00000"/>
                </a:solidFill>
                <a:latin typeface="Verdana"/>
                <a:cs typeface="Verdana"/>
              </a:rPr>
              <a:t>CV </a:t>
            </a:r>
            <a:r>
              <a:rPr sz="1600" spc="-10" dirty="0">
                <a:solidFill>
                  <a:srgbClr val="C00000"/>
                </a:solidFill>
                <a:latin typeface="Verdana"/>
                <a:cs typeface="Verdana"/>
              </a:rPr>
              <a:t>2</a:t>
            </a:r>
            <a:r>
              <a:rPr sz="1600" spc="-15" dirty="0">
                <a:solidFill>
                  <a:srgbClr val="C00000"/>
                </a:solidFill>
                <a:latin typeface="Verdana"/>
                <a:cs typeface="Verdana"/>
              </a:rPr>
              <a:t>01</a:t>
            </a:r>
            <a:r>
              <a:rPr sz="1600" spc="-5" dirty="0">
                <a:solidFill>
                  <a:srgbClr val="C00000"/>
                </a:solidFill>
                <a:latin typeface="Verdana"/>
                <a:cs typeface="Verdana"/>
              </a:rPr>
              <a:t>1</a:t>
            </a:r>
            <a:r>
              <a:rPr sz="1600" spc="-10" dirty="0">
                <a:solidFill>
                  <a:srgbClr val="C00000"/>
                </a:solidFill>
                <a:latin typeface="Verdana"/>
                <a:cs typeface="Verdana"/>
              </a:rPr>
              <a:t>]</a:t>
            </a:r>
            <a:endParaRPr sz="1600" dirty="0">
              <a:latin typeface="Verdana"/>
              <a:cs typeface="Verdan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5" dirty="0">
                <a:latin typeface="Arial Unicode MS"/>
                <a:cs typeface="Arial Unicode MS"/>
              </a:rPr>
              <a:t>例如：古文</a:t>
            </a:r>
            <a:r>
              <a:rPr sz="2800" spc="-30" dirty="0">
                <a:latin typeface="Arial Unicode MS"/>
                <a:cs typeface="Arial Unicode MS"/>
              </a:rPr>
              <a:t>献修复</a:t>
            </a:r>
            <a:r>
              <a:rPr sz="2800" spc="204" dirty="0">
                <a:latin typeface="Arial Unicode MS"/>
                <a:cs typeface="Arial Unicode MS"/>
              </a:rPr>
              <a:t> </a:t>
            </a:r>
            <a:r>
              <a:rPr sz="2000" spc="10" dirty="0">
                <a:latin typeface="Arial Unicode MS"/>
                <a:cs typeface="Arial Unicode MS"/>
              </a:rPr>
              <a:t>（文</a:t>
            </a:r>
            <a:r>
              <a:rPr sz="2000" spc="0" dirty="0">
                <a:latin typeface="Arial Unicode MS"/>
                <a:cs typeface="Arial Unicode MS"/>
              </a:rPr>
              <a:t>化）</a:t>
            </a:r>
            <a:endParaRPr sz="2000">
              <a:latin typeface="Arial Unicode MS"/>
              <a:cs typeface="Arial Unicode MS"/>
            </a:endParaRPr>
          </a:p>
        </p:txBody>
      </p:sp>
      <p:sp>
        <p:nvSpPr>
          <p:cNvPr id="3" name="object 3"/>
          <p:cNvSpPr txBox="1"/>
          <p:nvPr/>
        </p:nvSpPr>
        <p:spPr>
          <a:xfrm>
            <a:off x="261620" y="1175511"/>
            <a:ext cx="8714105" cy="855344"/>
          </a:xfrm>
          <a:prstGeom prst="rect">
            <a:avLst/>
          </a:prstGeom>
        </p:spPr>
        <p:txBody>
          <a:bodyPr vert="horz" wrap="square" lIns="0" tIns="0" rIns="0" bIns="0" rtlCol="0">
            <a:noAutofit/>
          </a:bodyPr>
          <a:lstStyle/>
          <a:p>
            <a:pPr marL="12700">
              <a:lnSpc>
                <a:spcPct val="100000"/>
              </a:lnSpc>
            </a:pPr>
            <a:r>
              <a:rPr sz="2600" dirty="0">
                <a:latin typeface="Arial Unicode MS"/>
                <a:cs typeface="Arial Unicode MS"/>
              </a:rPr>
              <a:t>一个重</a:t>
            </a:r>
            <a:r>
              <a:rPr sz="2600" spc="-15" dirty="0">
                <a:latin typeface="Arial Unicode MS"/>
                <a:cs typeface="Arial Unicode MS"/>
              </a:rPr>
              <a:t>要</a:t>
            </a:r>
            <a:r>
              <a:rPr sz="2600" spc="0" dirty="0">
                <a:latin typeface="Arial Unicode MS"/>
                <a:cs typeface="Arial Unicode MS"/>
              </a:rPr>
              <a:t>问题：</a:t>
            </a:r>
            <a:endParaRPr sz="2600">
              <a:latin typeface="Arial Unicode MS"/>
              <a:cs typeface="Arial Unicode MS"/>
            </a:endParaRPr>
          </a:p>
          <a:p>
            <a:pPr>
              <a:lnSpc>
                <a:spcPts val="650"/>
              </a:lnSpc>
              <a:spcBef>
                <a:spcPts val="31"/>
              </a:spcBef>
            </a:pPr>
            <a:endParaRPr sz="650"/>
          </a:p>
          <a:p>
            <a:pPr marL="165100">
              <a:lnSpc>
                <a:spcPct val="100000"/>
              </a:lnSpc>
            </a:pPr>
            <a:r>
              <a:rPr sz="2400" dirty="0">
                <a:latin typeface="Arial Unicode MS"/>
                <a:cs typeface="Arial Unicode MS"/>
              </a:rPr>
              <a:t>原书籍已经变成分散且混杂的多个书</a:t>
            </a:r>
            <a:r>
              <a:rPr sz="2400" spc="-35" dirty="0">
                <a:latin typeface="Arial Unicode MS"/>
                <a:cs typeface="Arial Unicode MS"/>
              </a:rPr>
              <a:t>页</a:t>
            </a:r>
            <a:r>
              <a:rPr sz="2400" spc="0" dirty="0">
                <a:latin typeface="Arial Unicode MS"/>
                <a:cs typeface="Arial Unicode MS"/>
              </a:rPr>
              <a:t>，如何拼接相邻的书</a:t>
            </a:r>
            <a:r>
              <a:rPr sz="2400" spc="-15" dirty="0">
                <a:latin typeface="Arial Unicode MS"/>
                <a:cs typeface="Arial Unicode MS"/>
              </a:rPr>
              <a:t>页</a:t>
            </a:r>
            <a:r>
              <a:rPr sz="2400" spc="0" dirty="0">
                <a:latin typeface="Arial Unicode MS"/>
                <a:cs typeface="Arial Unicode MS"/>
              </a:rPr>
              <a:t>？</a:t>
            </a:r>
            <a:endParaRPr sz="2400">
              <a:latin typeface="Arial Unicode MS"/>
              <a:cs typeface="Arial Unicode MS"/>
            </a:endParaRPr>
          </a:p>
        </p:txBody>
      </p:sp>
      <p:sp>
        <p:nvSpPr>
          <p:cNvPr id="4" name="object 4"/>
          <p:cNvSpPr/>
          <p:nvPr/>
        </p:nvSpPr>
        <p:spPr>
          <a:xfrm>
            <a:off x="301752" y="2124455"/>
            <a:ext cx="2368295" cy="1554480"/>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2749296" y="2124455"/>
            <a:ext cx="2583179" cy="1554480"/>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5413247" y="2124455"/>
            <a:ext cx="1187196" cy="1554480"/>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6673595" y="2124455"/>
            <a:ext cx="1039368" cy="1517903"/>
          </a:xfrm>
          <a:prstGeom prst="rect">
            <a:avLst/>
          </a:prstGeom>
          <a:blipFill>
            <a:blip r:embed="rId5" cstate="print"/>
            <a:stretch>
              <a:fillRect/>
            </a:stretch>
          </a:blipFill>
        </p:spPr>
        <p:txBody>
          <a:bodyPr wrap="square" lIns="0" tIns="0" rIns="0" bIns="0" rtlCol="0">
            <a:noAutofit/>
          </a:bodyPr>
          <a:lstStyle/>
          <a:p>
            <a:endParaRPr/>
          </a:p>
        </p:txBody>
      </p:sp>
      <p:sp>
        <p:nvSpPr>
          <p:cNvPr id="8" name="object 8"/>
          <p:cNvSpPr/>
          <p:nvPr/>
        </p:nvSpPr>
        <p:spPr>
          <a:xfrm>
            <a:off x="7789164" y="2144267"/>
            <a:ext cx="1144524" cy="1516379"/>
          </a:xfrm>
          <a:prstGeom prst="rect">
            <a:avLst/>
          </a:prstGeom>
          <a:blipFill>
            <a:blip r:embed="rId6" cstate="print"/>
            <a:stretch>
              <a:fillRect/>
            </a:stretch>
          </a:blipFill>
        </p:spPr>
        <p:txBody>
          <a:bodyPr wrap="square" lIns="0" tIns="0" rIns="0" bIns="0" rtlCol="0">
            <a:noAutofit/>
          </a:bodyPr>
          <a:lstStyle/>
          <a:p>
            <a:endParaRPr/>
          </a:p>
        </p:txBody>
      </p:sp>
      <p:sp>
        <p:nvSpPr>
          <p:cNvPr id="9" name="object 9"/>
          <p:cNvSpPr/>
          <p:nvPr/>
        </p:nvSpPr>
        <p:spPr>
          <a:xfrm>
            <a:off x="336804" y="3852671"/>
            <a:ext cx="1310640" cy="1720595"/>
          </a:xfrm>
          <a:prstGeom prst="rect">
            <a:avLst/>
          </a:prstGeom>
          <a:blipFill>
            <a:blip r:embed="rId7" cstate="print"/>
            <a:stretch>
              <a:fillRect/>
            </a:stretch>
          </a:blipFill>
        </p:spPr>
        <p:txBody>
          <a:bodyPr wrap="square" lIns="0" tIns="0" rIns="0" bIns="0" rtlCol="0">
            <a:noAutofit/>
          </a:bodyPr>
          <a:lstStyle/>
          <a:p>
            <a:endParaRPr/>
          </a:p>
        </p:txBody>
      </p:sp>
      <p:sp>
        <p:nvSpPr>
          <p:cNvPr id="10" name="object 10"/>
          <p:cNvSpPr/>
          <p:nvPr/>
        </p:nvSpPr>
        <p:spPr>
          <a:xfrm>
            <a:off x="1865376" y="3889247"/>
            <a:ext cx="1243584" cy="1719072"/>
          </a:xfrm>
          <a:prstGeom prst="rect">
            <a:avLst/>
          </a:prstGeom>
          <a:blipFill>
            <a:blip r:embed="rId8" cstate="print"/>
            <a:stretch>
              <a:fillRect/>
            </a:stretch>
          </a:blipFill>
        </p:spPr>
        <p:txBody>
          <a:bodyPr wrap="square" lIns="0" tIns="0" rIns="0" bIns="0" rtlCol="0">
            <a:noAutofit/>
          </a:bodyPr>
          <a:lstStyle/>
          <a:p>
            <a:endParaRPr/>
          </a:p>
        </p:txBody>
      </p:sp>
      <p:sp>
        <p:nvSpPr>
          <p:cNvPr id="11" name="object 11"/>
          <p:cNvSpPr txBox="1"/>
          <p:nvPr/>
        </p:nvSpPr>
        <p:spPr>
          <a:xfrm>
            <a:off x="713333" y="3804411"/>
            <a:ext cx="7645400" cy="2331085"/>
          </a:xfrm>
          <a:prstGeom prst="rect">
            <a:avLst/>
          </a:prstGeom>
        </p:spPr>
        <p:txBody>
          <a:bodyPr vert="horz" wrap="square" lIns="0" tIns="0" rIns="0" bIns="0" rtlCol="0">
            <a:noAutofit/>
          </a:bodyPr>
          <a:lstStyle/>
          <a:p>
            <a:pPr marL="2924175">
              <a:lnSpc>
                <a:spcPct val="100000"/>
              </a:lnSpc>
            </a:pPr>
            <a:r>
              <a:rPr sz="2600" dirty="0">
                <a:latin typeface="Arial Unicode MS"/>
                <a:cs typeface="Arial Unicode MS"/>
              </a:rPr>
              <a:t>人工完</a:t>
            </a:r>
            <a:r>
              <a:rPr sz="2600" spc="-15" dirty="0">
                <a:latin typeface="Arial Unicode MS"/>
                <a:cs typeface="Arial Unicode MS"/>
              </a:rPr>
              <a:t>成</a:t>
            </a:r>
            <a:r>
              <a:rPr sz="2600" spc="0" dirty="0">
                <a:latin typeface="Arial Unicode MS"/>
                <a:cs typeface="Arial Unicode MS"/>
              </a:rPr>
              <a:t>书页拼</a:t>
            </a:r>
            <a:r>
              <a:rPr sz="2600" spc="-15" dirty="0">
                <a:latin typeface="Arial Unicode MS"/>
                <a:cs typeface="Arial Unicode MS"/>
              </a:rPr>
              <a:t>接</a:t>
            </a:r>
            <a:r>
              <a:rPr sz="2600" spc="0" dirty="0">
                <a:latin typeface="Arial Unicode MS"/>
                <a:cs typeface="Arial Unicode MS"/>
              </a:rPr>
              <a:t>十分困难</a:t>
            </a:r>
            <a:endParaRPr sz="2600">
              <a:latin typeface="Arial Unicode MS"/>
              <a:cs typeface="Arial Unicode MS"/>
            </a:endParaRPr>
          </a:p>
          <a:p>
            <a:pPr>
              <a:lnSpc>
                <a:spcPts val="1100"/>
              </a:lnSpc>
              <a:spcBef>
                <a:spcPts val="38"/>
              </a:spcBef>
            </a:pPr>
            <a:endParaRPr sz="1100"/>
          </a:p>
          <a:p>
            <a:pPr marL="2924175">
              <a:lnSpc>
                <a:spcPct val="100000"/>
              </a:lnSpc>
            </a:pPr>
            <a:r>
              <a:rPr sz="2400" spc="-245" dirty="0">
                <a:latin typeface="Courier"/>
                <a:cs typeface="Courier"/>
              </a:rPr>
              <a:t>-</a:t>
            </a:r>
            <a:r>
              <a:rPr sz="2400" spc="60" dirty="0">
                <a:latin typeface="Courier"/>
                <a:cs typeface="Courier"/>
              </a:rPr>
              <a:t> </a:t>
            </a:r>
            <a:r>
              <a:rPr sz="2400" spc="0" dirty="0">
                <a:latin typeface="Arial Unicode MS"/>
                <a:cs typeface="Arial Unicode MS"/>
              </a:rPr>
              <a:t>书页数量大，且分布在多处</a:t>
            </a:r>
            <a:endParaRPr sz="2400">
              <a:latin typeface="Arial Unicode MS"/>
              <a:cs typeface="Arial Unicode MS"/>
            </a:endParaRPr>
          </a:p>
          <a:p>
            <a:pPr>
              <a:lnSpc>
                <a:spcPts val="500"/>
              </a:lnSpc>
              <a:spcBef>
                <a:spcPts val="16"/>
              </a:spcBef>
            </a:pPr>
            <a:endParaRPr sz="500"/>
          </a:p>
          <a:p>
            <a:pPr marL="2924175">
              <a:lnSpc>
                <a:spcPct val="100000"/>
              </a:lnSpc>
            </a:pPr>
            <a:r>
              <a:rPr sz="2400" spc="-245" dirty="0">
                <a:latin typeface="Courier"/>
                <a:cs typeface="Courier"/>
              </a:rPr>
              <a:t>-</a:t>
            </a:r>
            <a:r>
              <a:rPr sz="2400" spc="60" dirty="0">
                <a:latin typeface="Courier"/>
                <a:cs typeface="Courier"/>
              </a:rPr>
              <a:t> </a:t>
            </a:r>
            <a:r>
              <a:rPr sz="2400" spc="0" dirty="0">
                <a:latin typeface="Arial Unicode MS"/>
                <a:cs typeface="Arial Unicode MS"/>
              </a:rPr>
              <a:t>部分损毁较严重，字迹模糊</a:t>
            </a:r>
            <a:endParaRPr sz="2400">
              <a:latin typeface="Arial Unicode MS"/>
              <a:cs typeface="Arial Unicode MS"/>
            </a:endParaRPr>
          </a:p>
          <a:p>
            <a:pPr>
              <a:lnSpc>
                <a:spcPts val="500"/>
              </a:lnSpc>
              <a:spcBef>
                <a:spcPts val="15"/>
              </a:spcBef>
            </a:pPr>
            <a:endParaRPr sz="500"/>
          </a:p>
          <a:p>
            <a:pPr marL="2924175">
              <a:lnSpc>
                <a:spcPct val="100000"/>
              </a:lnSpc>
            </a:pPr>
            <a:r>
              <a:rPr sz="2400" spc="-245" dirty="0">
                <a:latin typeface="Courier"/>
                <a:cs typeface="Courier"/>
              </a:rPr>
              <a:t>-</a:t>
            </a:r>
            <a:r>
              <a:rPr sz="2400" spc="60" dirty="0">
                <a:latin typeface="Courier"/>
                <a:cs typeface="Courier"/>
              </a:rPr>
              <a:t> </a:t>
            </a:r>
            <a:r>
              <a:rPr sz="2400" spc="0" dirty="0">
                <a:latin typeface="Arial Unicode MS"/>
                <a:cs typeface="Arial Unicode MS"/>
              </a:rPr>
              <a:t>需要大量掌握古文字的专业人才</a:t>
            </a:r>
            <a:endParaRPr sz="2400">
              <a:latin typeface="Arial Unicode MS"/>
              <a:cs typeface="Arial Unicode MS"/>
            </a:endParaRPr>
          </a:p>
          <a:p>
            <a:pPr>
              <a:lnSpc>
                <a:spcPts val="1400"/>
              </a:lnSpc>
              <a:spcBef>
                <a:spcPts val="93"/>
              </a:spcBef>
            </a:pPr>
            <a:endParaRPr sz="1400"/>
          </a:p>
          <a:p>
            <a:pPr marL="12700">
              <a:lnSpc>
                <a:spcPct val="100000"/>
              </a:lnSpc>
            </a:pPr>
            <a:r>
              <a:rPr sz="2400" dirty="0">
                <a:solidFill>
                  <a:srgbClr val="0000FF"/>
                </a:solidFill>
                <a:latin typeface="Arial Unicode MS"/>
                <a:cs typeface="Arial Unicode MS"/>
              </a:rPr>
              <a:t>近年来，古文献的数字化浪潮给自动文学修复提供了机会</a:t>
            </a:r>
            <a:endParaRPr sz="2400">
              <a:latin typeface="Arial Unicode MS"/>
              <a:cs typeface="Arial Unicode M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5" dirty="0">
                <a:latin typeface="Arial Unicode MS"/>
                <a:cs typeface="Arial Unicode MS"/>
              </a:rPr>
              <a:t>例如：古文</a:t>
            </a:r>
            <a:r>
              <a:rPr sz="2800" spc="-30" dirty="0">
                <a:latin typeface="Arial Unicode MS"/>
                <a:cs typeface="Arial Unicode MS"/>
              </a:rPr>
              <a:t>献修复</a:t>
            </a:r>
            <a:r>
              <a:rPr sz="2800" spc="204" dirty="0">
                <a:latin typeface="Arial Unicode MS"/>
                <a:cs typeface="Arial Unicode MS"/>
              </a:rPr>
              <a:t> </a:t>
            </a:r>
            <a:r>
              <a:rPr sz="2000" spc="10" dirty="0">
                <a:latin typeface="Arial Unicode MS"/>
                <a:cs typeface="Arial Unicode MS"/>
              </a:rPr>
              <a:t>（文</a:t>
            </a:r>
            <a:r>
              <a:rPr sz="2000" spc="0" dirty="0">
                <a:latin typeface="Arial Unicode MS"/>
                <a:cs typeface="Arial Unicode MS"/>
              </a:rPr>
              <a:t>化）</a:t>
            </a:r>
            <a:endParaRPr sz="2000">
              <a:latin typeface="Arial Unicode MS"/>
              <a:cs typeface="Arial Unicode MS"/>
            </a:endParaRPr>
          </a:p>
        </p:txBody>
      </p:sp>
      <p:sp>
        <p:nvSpPr>
          <p:cNvPr id="3" name="object 3"/>
          <p:cNvSpPr txBox="1"/>
          <p:nvPr/>
        </p:nvSpPr>
        <p:spPr>
          <a:xfrm>
            <a:off x="366471" y="1239265"/>
            <a:ext cx="7957184" cy="372745"/>
          </a:xfrm>
          <a:prstGeom prst="rect">
            <a:avLst/>
          </a:prstGeom>
        </p:spPr>
        <p:txBody>
          <a:bodyPr vert="horz" wrap="square" lIns="0" tIns="0" rIns="0" bIns="0" rtlCol="0">
            <a:noAutofit/>
          </a:bodyPr>
          <a:lstStyle/>
          <a:p>
            <a:pPr marL="12700">
              <a:lnSpc>
                <a:spcPct val="100000"/>
              </a:lnSpc>
            </a:pPr>
            <a:r>
              <a:rPr sz="2400" dirty="0">
                <a:latin typeface="Arial Unicode MS"/>
                <a:cs typeface="Arial Unicode MS"/>
              </a:rPr>
              <a:t>以色列特拉维夫大学的学者将</a:t>
            </a:r>
            <a:r>
              <a:rPr sz="2400" spc="10" dirty="0">
                <a:solidFill>
                  <a:srgbClr val="0000FF"/>
                </a:solidFill>
                <a:latin typeface="Arial Unicode MS"/>
                <a:cs typeface="Arial Unicode MS"/>
              </a:rPr>
              <a:t>机器学习</a:t>
            </a:r>
            <a:r>
              <a:rPr sz="2400" spc="0" dirty="0">
                <a:latin typeface="Arial Unicode MS"/>
                <a:cs typeface="Arial Unicode MS"/>
              </a:rPr>
              <a:t>用于自动的书页拼接</a:t>
            </a:r>
            <a:endParaRPr sz="2400">
              <a:latin typeface="Arial Unicode MS"/>
              <a:cs typeface="Arial Unicode MS"/>
            </a:endParaRPr>
          </a:p>
        </p:txBody>
      </p:sp>
      <p:sp>
        <p:nvSpPr>
          <p:cNvPr id="4" name="object 4"/>
          <p:cNvSpPr/>
          <p:nvPr/>
        </p:nvSpPr>
        <p:spPr>
          <a:xfrm>
            <a:off x="431292" y="1908048"/>
            <a:ext cx="1821179" cy="1095756"/>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txBox="1"/>
          <p:nvPr/>
        </p:nvSpPr>
        <p:spPr>
          <a:xfrm>
            <a:off x="2330957" y="2129282"/>
            <a:ext cx="789305" cy="617220"/>
          </a:xfrm>
          <a:prstGeom prst="rect">
            <a:avLst/>
          </a:prstGeom>
        </p:spPr>
        <p:txBody>
          <a:bodyPr vert="horz" wrap="square" lIns="0" tIns="0" rIns="0" bIns="0" rtlCol="0">
            <a:noAutofit/>
          </a:bodyPr>
          <a:lstStyle/>
          <a:p>
            <a:pPr marL="12700" marR="12700">
              <a:lnSpc>
                <a:spcPct val="100000"/>
              </a:lnSpc>
            </a:pPr>
            <a:r>
              <a:rPr sz="2000" dirty="0">
                <a:latin typeface="Arial Unicode MS"/>
                <a:cs typeface="Arial Unicode MS"/>
              </a:rPr>
              <a:t>已确定 相邻</a:t>
            </a:r>
            <a:endParaRPr sz="2000">
              <a:latin typeface="Arial Unicode MS"/>
              <a:cs typeface="Arial Unicode MS"/>
            </a:endParaRPr>
          </a:p>
        </p:txBody>
      </p:sp>
      <p:sp>
        <p:nvSpPr>
          <p:cNvPr id="6" name="object 6"/>
          <p:cNvSpPr/>
          <p:nvPr/>
        </p:nvSpPr>
        <p:spPr>
          <a:xfrm>
            <a:off x="431291" y="3171444"/>
            <a:ext cx="867156" cy="1138427"/>
          </a:xfrm>
          <a:prstGeom prst="rect">
            <a:avLst/>
          </a:prstGeom>
          <a:blipFill>
            <a:blip r:embed="rId3" cstate="print"/>
            <a:stretch>
              <a:fillRect/>
            </a:stretch>
          </a:blipFill>
        </p:spPr>
        <p:txBody>
          <a:bodyPr wrap="square" lIns="0" tIns="0" rIns="0" bIns="0" rtlCol="0">
            <a:noAutofit/>
          </a:bodyPr>
          <a:lstStyle/>
          <a:p>
            <a:endParaRPr/>
          </a:p>
        </p:txBody>
      </p:sp>
      <p:sp>
        <p:nvSpPr>
          <p:cNvPr id="7" name="object 7"/>
          <p:cNvSpPr/>
          <p:nvPr/>
        </p:nvSpPr>
        <p:spPr>
          <a:xfrm>
            <a:off x="1408175" y="3162300"/>
            <a:ext cx="830580" cy="1147572"/>
          </a:xfrm>
          <a:prstGeom prst="rect">
            <a:avLst/>
          </a:prstGeom>
          <a:blipFill>
            <a:blip r:embed="rId4" cstate="print"/>
            <a:stretch>
              <a:fillRect/>
            </a:stretch>
          </a:blipFill>
        </p:spPr>
        <p:txBody>
          <a:bodyPr wrap="square" lIns="0" tIns="0" rIns="0" bIns="0" rtlCol="0">
            <a:noAutofit/>
          </a:bodyPr>
          <a:lstStyle/>
          <a:p>
            <a:endParaRPr/>
          </a:p>
        </p:txBody>
      </p:sp>
      <p:sp>
        <p:nvSpPr>
          <p:cNvPr id="8" name="object 8"/>
          <p:cNvSpPr txBox="1"/>
          <p:nvPr/>
        </p:nvSpPr>
        <p:spPr>
          <a:xfrm>
            <a:off x="2330957" y="3381629"/>
            <a:ext cx="789305" cy="617220"/>
          </a:xfrm>
          <a:prstGeom prst="rect">
            <a:avLst/>
          </a:prstGeom>
        </p:spPr>
        <p:txBody>
          <a:bodyPr vert="horz" wrap="square" lIns="0" tIns="0" rIns="0" bIns="0" rtlCol="0">
            <a:noAutofit/>
          </a:bodyPr>
          <a:lstStyle/>
          <a:p>
            <a:pPr marL="12700" marR="12700">
              <a:lnSpc>
                <a:spcPct val="100000"/>
              </a:lnSpc>
            </a:pPr>
            <a:r>
              <a:rPr sz="2000" dirty="0">
                <a:latin typeface="Arial Unicode MS"/>
                <a:cs typeface="Arial Unicode MS"/>
              </a:rPr>
              <a:t>已确定 不相邻</a:t>
            </a:r>
            <a:endParaRPr sz="2000">
              <a:latin typeface="Arial Unicode MS"/>
              <a:cs typeface="Arial Unicode MS"/>
            </a:endParaRPr>
          </a:p>
        </p:txBody>
      </p:sp>
      <p:sp>
        <p:nvSpPr>
          <p:cNvPr id="9" name="object 9"/>
          <p:cNvSpPr/>
          <p:nvPr/>
        </p:nvSpPr>
        <p:spPr>
          <a:xfrm>
            <a:off x="3168395" y="2906267"/>
            <a:ext cx="431292" cy="396239"/>
          </a:xfrm>
          <a:custGeom>
            <a:avLst/>
            <a:gdLst/>
            <a:ahLst/>
            <a:cxnLst/>
            <a:rect l="l" t="t" r="r" b="b"/>
            <a:pathLst>
              <a:path w="431292" h="396239">
                <a:moveTo>
                  <a:pt x="233172" y="396239"/>
                </a:moveTo>
                <a:lnTo>
                  <a:pt x="233172" y="297179"/>
                </a:lnTo>
                <a:lnTo>
                  <a:pt x="0" y="297179"/>
                </a:lnTo>
                <a:lnTo>
                  <a:pt x="0" y="99059"/>
                </a:lnTo>
                <a:lnTo>
                  <a:pt x="233172" y="99059"/>
                </a:lnTo>
                <a:lnTo>
                  <a:pt x="233172" y="0"/>
                </a:lnTo>
                <a:lnTo>
                  <a:pt x="431292" y="198119"/>
                </a:lnTo>
                <a:lnTo>
                  <a:pt x="233172" y="396239"/>
                </a:lnTo>
                <a:close/>
              </a:path>
            </a:pathLst>
          </a:custGeom>
          <a:ln w="12192">
            <a:solidFill>
              <a:srgbClr val="000000"/>
            </a:solidFill>
          </a:ln>
        </p:spPr>
        <p:txBody>
          <a:bodyPr wrap="square" lIns="0" tIns="0" rIns="0" bIns="0" rtlCol="0">
            <a:noAutofit/>
          </a:bodyPr>
          <a:lstStyle/>
          <a:p>
            <a:endParaRPr/>
          </a:p>
        </p:txBody>
      </p:sp>
      <p:sp>
        <p:nvSpPr>
          <p:cNvPr id="10" name="object 10"/>
          <p:cNvSpPr/>
          <p:nvPr/>
        </p:nvSpPr>
        <p:spPr>
          <a:xfrm>
            <a:off x="3700271" y="2778251"/>
            <a:ext cx="1511808" cy="182879"/>
          </a:xfrm>
          <a:custGeom>
            <a:avLst/>
            <a:gdLst/>
            <a:ahLst/>
            <a:cxnLst/>
            <a:rect l="l" t="t" r="r" b="b"/>
            <a:pathLst>
              <a:path w="1511808" h="182879">
                <a:moveTo>
                  <a:pt x="1511808" y="0"/>
                </a:moveTo>
                <a:lnTo>
                  <a:pt x="1489837" y="43936"/>
                </a:lnTo>
                <a:lnTo>
                  <a:pt x="1452401" y="71169"/>
                </a:lnTo>
                <a:lnTo>
                  <a:pt x="1398550" y="96317"/>
                </a:lnTo>
                <a:lnTo>
                  <a:pt x="1329839" y="119001"/>
                </a:lnTo>
                <a:lnTo>
                  <a:pt x="1290399" y="129301"/>
                </a:lnTo>
                <a:lnTo>
                  <a:pt x="1247827" y="138845"/>
                </a:lnTo>
                <a:lnTo>
                  <a:pt x="1202320" y="147584"/>
                </a:lnTo>
                <a:lnTo>
                  <a:pt x="1154070" y="155471"/>
                </a:lnTo>
                <a:lnTo>
                  <a:pt x="1103274" y="162460"/>
                </a:lnTo>
                <a:lnTo>
                  <a:pt x="1050125" y="168503"/>
                </a:lnTo>
                <a:lnTo>
                  <a:pt x="994818" y="173553"/>
                </a:lnTo>
                <a:lnTo>
                  <a:pt x="937548" y="177562"/>
                </a:lnTo>
                <a:lnTo>
                  <a:pt x="878509" y="180485"/>
                </a:lnTo>
                <a:lnTo>
                  <a:pt x="817896" y="182273"/>
                </a:lnTo>
                <a:lnTo>
                  <a:pt x="755904" y="182880"/>
                </a:lnTo>
                <a:lnTo>
                  <a:pt x="693911" y="182273"/>
                </a:lnTo>
                <a:lnTo>
                  <a:pt x="633298" y="180485"/>
                </a:lnTo>
                <a:lnTo>
                  <a:pt x="574259" y="177562"/>
                </a:lnTo>
                <a:lnTo>
                  <a:pt x="516989" y="173553"/>
                </a:lnTo>
                <a:lnTo>
                  <a:pt x="461682" y="168503"/>
                </a:lnTo>
                <a:lnTo>
                  <a:pt x="408533" y="162460"/>
                </a:lnTo>
                <a:lnTo>
                  <a:pt x="357737" y="155471"/>
                </a:lnTo>
                <a:lnTo>
                  <a:pt x="309487" y="147584"/>
                </a:lnTo>
                <a:lnTo>
                  <a:pt x="263980" y="138845"/>
                </a:lnTo>
                <a:lnTo>
                  <a:pt x="221408" y="129301"/>
                </a:lnTo>
                <a:lnTo>
                  <a:pt x="181968" y="119001"/>
                </a:lnTo>
                <a:lnTo>
                  <a:pt x="113257" y="96317"/>
                </a:lnTo>
                <a:lnTo>
                  <a:pt x="59406" y="71169"/>
                </a:lnTo>
                <a:lnTo>
                  <a:pt x="21970" y="43936"/>
                </a:lnTo>
                <a:lnTo>
                  <a:pt x="2505" y="14994"/>
                </a:lnTo>
                <a:lnTo>
                  <a:pt x="0" y="0"/>
                </a:lnTo>
              </a:path>
            </a:pathLst>
          </a:custGeom>
          <a:ln w="12192">
            <a:solidFill>
              <a:srgbClr val="000000"/>
            </a:solidFill>
          </a:ln>
        </p:spPr>
        <p:txBody>
          <a:bodyPr wrap="square" lIns="0" tIns="0" rIns="0" bIns="0" rtlCol="0">
            <a:noAutofit/>
          </a:bodyPr>
          <a:lstStyle/>
          <a:p>
            <a:endParaRPr/>
          </a:p>
        </p:txBody>
      </p:sp>
      <p:sp>
        <p:nvSpPr>
          <p:cNvPr id="11" name="object 11"/>
          <p:cNvSpPr/>
          <p:nvPr/>
        </p:nvSpPr>
        <p:spPr>
          <a:xfrm>
            <a:off x="3700271" y="2595372"/>
            <a:ext cx="1511808" cy="1097279"/>
          </a:xfrm>
          <a:custGeom>
            <a:avLst/>
            <a:gdLst/>
            <a:ahLst/>
            <a:cxnLst/>
            <a:rect l="l" t="t" r="r" b="b"/>
            <a:pathLst>
              <a:path w="1511808" h="1097279">
                <a:moveTo>
                  <a:pt x="0" y="182879"/>
                </a:moveTo>
                <a:lnTo>
                  <a:pt x="21970" y="138943"/>
                </a:lnTo>
                <a:lnTo>
                  <a:pt x="59406" y="111710"/>
                </a:lnTo>
                <a:lnTo>
                  <a:pt x="113257" y="86562"/>
                </a:lnTo>
                <a:lnTo>
                  <a:pt x="181968" y="63878"/>
                </a:lnTo>
                <a:lnTo>
                  <a:pt x="221408" y="53578"/>
                </a:lnTo>
                <a:lnTo>
                  <a:pt x="263980" y="44034"/>
                </a:lnTo>
                <a:lnTo>
                  <a:pt x="309487" y="35295"/>
                </a:lnTo>
                <a:lnTo>
                  <a:pt x="357737" y="27408"/>
                </a:lnTo>
                <a:lnTo>
                  <a:pt x="408533" y="20419"/>
                </a:lnTo>
                <a:lnTo>
                  <a:pt x="461682" y="14376"/>
                </a:lnTo>
                <a:lnTo>
                  <a:pt x="516989" y="9326"/>
                </a:lnTo>
                <a:lnTo>
                  <a:pt x="574259" y="5317"/>
                </a:lnTo>
                <a:lnTo>
                  <a:pt x="633298" y="2394"/>
                </a:lnTo>
                <a:lnTo>
                  <a:pt x="693911" y="606"/>
                </a:lnTo>
                <a:lnTo>
                  <a:pt x="755904" y="0"/>
                </a:lnTo>
                <a:lnTo>
                  <a:pt x="817896" y="606"/>
                </a:lnTo>
                <a:lnTo>
                  <a:pt x="878509" y="2394"/>
                </a:lnTo>
                <a:lnTo>
                  <a:pt x="937548" y="5317"/>
                </a:lnTo>
                <a:lnTo>
                  <a:pt x="994818" y="9326"/>
                </a:lnTo>
                <a:lnTo>
                  <a:pt x="1050125" y="14376"/>
                </a:lnTo>
                <a:lnTo>
                  <a:pt x="1103274" y="20419"/>
                </a:lnTo>
                <a:lnTo>
                  <a:pt x="1154070" y="27408"/>
                </a:lnTo>
                <a:lnTo>
                  <a:pt x="1202320" y="35295"/>
                </a:lnTo>
                <a:lnTo>
                  <a:pt x="1247827" y="44034"/>
                </a:lnTo>
                <a:lnTo>
                  <a:pt x="1290399" y="53578"/>
                </a:lnTo>
                <a:lnTo>
                  <a:pt x="1329839" y="63878"/>
                </a:lnTo>
                <a:lnTo>
                  <a:pt x="1398550" y="86562"/>
                </a:lnTo>
                <a:lnTo>
                  <a:pt x="1452401" y="111710"/>
                </a:lnTo>
                <a:lnTo>
                  <a:pt x="1489837" y="138943"/>
                </a:lnTo>
                <a:lnTo>
                  <a:pt x="1511808" y="182879"/>
                </a:lnTo>
                <a:lnTo>
                  <a:pt x="1511808" y="914399"/>
                </a:lnTo>
                <a:lnTo>
                  <a:pt x="1489837" y="958336"/>
                </a:lnTo>
                <a:lnTo>
                  <a:pt x="1452401" y="985569"/>
                </a:lnTo>
                <a:lnTo>
                  <a:pt x="1398550" y="1010717"/>
                </a:lnTo>
                <a:lnTo>
                  <a:pt x="1329839" y="1033401"/>
                </a:lnTo>
                <a:lnTo>
                  <a:pt x="1290399" y="1043701"/>
                </a:lnTo>
                <a:lnTo>
                  <a:pt x="1247827" y="1053245"/>
                </a:lnTo>
                <a:lnTo>
                  <a:pt x="1202320" y="1061984"/>
                </a:lnTo>
                <a:lnTo>
                  <a:pt x="1154070" y="1069871"/>
                </a:lnTo>
                <a:lnTo>
                  <a:pt x="1103274" y="1076860"/>
                </a:lnTo>
                <a:lnTo>
                  <a:pt x="1050125" y="1082903"/>
                </a:lnTo>
                <a:lnTo>
                  <a:pt x="994818" y="1087953"/>
                </a:lnTo>
                <a:lnTo>
                  <a:pt x="937548" y="1091962"/>
                </a:lnTo>
                <a:lnTo>
                  <a:pt x="878509" y="1094885"/>
                </a:lnTo>
                <a:lnTo>
                  <a:pt x="817896" y="1096673"/>
                </a:lnTo>
                <a:lnTo>
                  <a:pt x="755904" y="1097279"/>
                </a:lnTo>
                <a:lnTo>
                  <a:pt x="693911" y="1096673"/>
                </a:lnTo>
                <a:lnTo>
                  <a:pt x="633298" y="1094885"/>
                </a:lnTo>
                <a:lnTo>
                  <a:pt x="574259" y="1091962"/>
                </a:lnTo>
                <a:lnTo>
                  <a:pt x="516989" y="1087953"/>
                </a:lnTo>
                <a:lnTo>
                  <a:pt x="461682" y="1082903"/>
                </a:lnTo>
                <a:lnTo>
                  <a:pt x="408533" y="1076860"/>
                </a:lnTo>
                <a:lnTo>
                  <a:pt x="357737" y="1069871"/>
                </a:lnTo>
                <a:lnTo>
                  <a:pt x="309487" y="1061984"/>
                </a:lnTo>
                <a:lnTo>
                  <a:pt x="263980" y="1053245"/>
                </a:lnTo>
                <a:lnTo>
                  <a:pt x="221408" y="1043701"/>
                </a:lnTo>
                <a:lnTo>
                  <a:pt x="181968" y="1033401"/>
                </a:lnTo>
                <a:lnTo>
                  <a:pt x="113257" y="1010717"/>
                </a:lnTo>
                <a:lnTo>
                  <a:pt x="59406" y="985569"/>
                </a:lnTo>
                <a:lnTo>
                  <a:pt x="21970" y="958336"/>
                </a:lnTo>
                <a:lnTo>
                  <a:pt x="0" y="914399"/>
                </a:lnTo>
                <a:lnTo>
                  <a:pt x="0" y="182879"/>
                </a:lnTo>
                <a:close/>
              </a:path>
            </a:pathLst>
          </a:custGeom>
          <a:ln w="12192">
            <a:solidFill>
              <a:srgbClr val="000000"/>
            </a:solidFill>
          </a:ln>
        </p:spPr>
        <p:txBody>
          <a:bodyPr wrap="square" lIns="0" tIns="0" rIns="0" bIns="0" rtlCol="0">
            <a:noAutofit/>
          </a:bodyPr>
          <a:lstStyle/>
          <a:p>
            <a:endParaRPr/>
          </a:p>
        </p:txBody>
      </p:sp>
      <p:sp>
        <p:nvSpPr>
          <p:cNvPr id="12" name="object 12"/>
          <p:cNvSpPr txBox="1"/>
          <p:nvPr/>
        </p:nvSpPr>
        <p:spPr>
          <a:xfrm>
            <a:off x="3834129" y="3016630"/>
            <a:ext cx="1244600" cy="372745"/>
          </a:xfrm>
          <a:prstGeom prst="rect">
            <a:avLst/>
          </a:prstGeom>
        </p:spPr>
        <p:txBody>
          <a:bodyPr vert="horz" wrap="square" lIns="0" tIns="0" rIns="0" bIns="0" rtlCol="0">
            <a:noAutofit/>
          </a:bodyPr>
          <a:lstStyle/>
          <a:p>
            <a:pPr marL="12700">
              <a:lnSpc>
                <a:spcPct val="100000"/>
              </a:lnSpc>
            </a:pPr>
            <a:r>
              <a:rPr sz="2400" dirty="0">
                <a:latin typeface="Arial Unicode MS"/>
                <a:cs typeface="Arial Unicode MS"/>
              </a:rPr>
              <a:t>分类模型</a:t>
            </a:r>
            <a:endParaRPr sz="2400">
              <a:latin typeface="Arial Unicode MS"/>
              <a:cs typeface="Arial Unicode MS"/>
            </a:endParaRPr>
          </a:p>
        </p:txBody>
      </p:sp>
      <p:sp>
        <p:nvSpPr>
          <p:cNvPr id="13" name="object 13"/>
          <p:cNvSpPr/>
          <p:nvPr/>
        </p:nvSpPr>
        <p:spPr>
          <a:xfrm>
            <a:off x="5795771" y="1897379"/>
            <a:ext cx="838200" cy="1095756"/>
          </a:xfrm>
          <a:prstGeom prst="rect">
            <a:avLst/>
          </a:prstGeom>
          <a:blipFill>
            <a:blip r:embed="rId5" cstate="print"/>
            <a:stretch>
              <a:fillRect/>
            </a:stretch>
          </a:blipFill>
        </p:spPr>
        <p:txBody>
          <a:bodyPr wrap="square" lIns="0" tIns="0" rIns="0" bIns="0" rtlCol="0">
            <a:noAutofit/>
          </a:bodyPr>
          <a:lstStyle/>
          <a:p>
            <a:endParaRPr/>
          </a:p>
        </p:txBody>
      </p:sp>
      <p:sp>
        <p:nvSpPr>
          <p:cNvPr id="14" name="object 14"/>
          <p:cNvSpPr/>
          <p:nvPr/>
        </p:nvSpPr>
        <p:spPr>
          <a:xfrm>
            <a:off x="6731507" y="1897379"/>
            <a:ext cx="734568" cy="1069848"/>
          </a:xfrm>
          <a:prstGeom prst="rect">
            <a:avLst/>
          </a:prstGeom>
          <a:blipFill>
            <a:blip r:embed="rId6" cstate="print"/>
            <a:stretch>
              <a:fillRect/>
            </a:stretch>
          </a:blipFill>
        </p:spPr>
        <p:txBody>
          <a:bodyPr wrap="square" lIns="0" tIns="0" rIns="0" bIns="0" rtlCol="0">
            <a:noAutofit/>
          </a:bodyPr>
          <a:lstStyle/>
          <a:p>
            <a:endParaRPr/>
          </a:p>
        </p:txBody>
      </p:sp>
      <p:sp>
        <p:nvSpPr>
          <p:cNvPr id="15" name="object 15"/>
          <p:cNvSpPr/>
          <p:nvPr/>
        </p:nvSpPr>
        <p:spPr>
          <a:xfrm>
            <a:off x="4465320" y="2026920"/>
            <a:ext cx="1078991" cy="467867"/>
          </a:xfrm>
          <a:custGeom>
            <a:avLst/>
            <a:gdLst/>
            <a:ahLst/>
            <a:cxnLst/>
            <a:rect l="l" t="t" r="r" b="b"/>
            <a:pathLst>
              <a:path w="1078991" h="467867">
                <a:moveTo>
                  <a:pt x="845058" y="0"/>
                </a:moveTo>
                <a:lnTo>
                  <a:pt x="845058" y="101345"/>
                </a:lnTo>
                <a:lnTo>
                  <a:pt x="0" y="101345"/>
                </a:lnTo>
                <a:lnTo>
                  <a:pt x="0" y="467867"/>
                </a:lnTo>
                <a:lnTo>
                  <a:pt x="174117" y="467867"/>
                </a:lnTo>
                <a:lnTo>
                  <a:pt x="174117" y="275462"/>
                </a:lnTo>
                <a:lnTo>
                  <a:pt x="971010" y="275462"/>
                </a:lnTo>
                <a:lnTo>
                  <a:pt x="1078992" y="188467"/>
                </a:lnTo>
                <a:lnTo>
                  <a:pt x="845058" y="0"/>
                </a:lnTo>
                <a:close/>
              </a:path>
              <a:path w="1078991" h="467867">
                <a:moveTo>
                  <a:pt x="971010" y="275462"/>
                </a:moveTo>
                <a:lnTo>
                  <a:pt x="845058" y="275462"/>
                </a:lnTo>
                <a:lnTo>
                  <a:pt x="845058" y="376935"/>
                </a:lnTo>
                <a:lnTo>
                  <a:pt x="971010" y="275462"/>
                </a:lnTo>
                <a:close/>
              </a:path>
            </a:pathLst>
          </a:custGeom>
          <a:solidFill>
            <a:srgbClr val="FFFFFF"/>
          </a:solidFill>
        </p:spPr>
        <p:txBody>
          <a:bodyPr wrap="square" lIns="0" tIns="0" rIns="0" bIns="0" rtlCol="0">
            <a:noAutofit/>
          </a:bodyPr>
          <a:lstStyle/>
          <a:p>
            <a:endParaRPr/>
          </a:p>
        </p:txBody>
      </p:sp>
      <p:sp>
        <p:nvSpPr>
          <p:cNvPr id="16" name="object 16"/>
          <p:cNvSpPr/>
          <p:nvPr/>
        </p:nvSpPr>
        <p:spPr>
          <a:xfrm>
            <a:off x="4465320" y="2026920"/>
            <a:ext cx="1078991" cy="467867"/>
          </a:xfrm>
          <a:custGeom>
            <a:avLst/>
            <a:gdLst/>
            <a:ahLst/>
            <a:cxnLst/>
            <a:rect l="l" t="t" r="r" b="b"/>
            <a:pathLst>
              <a:path w="1078991" h="467867">
                <a:moveTo>
                  <a:pt x="0" y="467867"/>
                </a:moveTo>
                <a:lnTo>
                  <a:pt x="0" y="101345"/>
                </a:lnTo>
                <a:lnTo>
                  <a:pt x="845058" y="101345"/>
                </a:lnTo>
                <a:lnTo>
                  <a:pt x="845058" y="0"/>
                </a:lnTo>
                <a:lnTo>
                  <a:pt x="1078992" y="188467"/>
                </a:lnTo>
                <a:lnTo>
                  <a:pt x="845058" y="376935"/>
                </a:lnTo>
                <a:lnTo>
                  <a:pt x="845058" y="275462"/>
                </a:lnTo>
                <a:lnTo>
                  <a:pt x="174117" y="275462"/>
                </a:lnTo>
                <a:lnTo>
                  <a:pt x="174117" y="467867"/>
                </a:lnTo>
                <a:lnTo>
                  <a:pt x="0" y="467867"/>
                </a:lnTo>
                <a:close/>
              </a:path>
            </a:pathLst>
          </a:custGeom>
          <a:ln w="9143">
            <a:solidFill>
              <a:srgbClr val="000000"/>
            </a:solidFill>
          </a:ln>
        </p:spPr>
        <p:txBody>
          <a:bodyPr wrap="square" lIns="0" tIns="0" rIns="0" bIns="0" rtlCol="0">
            <a:noAutofit/>
          </a:bodyPr>
          <a:lstStyle/>
          <a:p>
            <a:endParaRPr/>
          </a:p>
        </p:txBody>
      </p:sp>
      <p:sp>
        <p:nvSpPr>
          <p:cNvPr id="17" name="object 17"/>
          <p:cNvSpPr txBox="1"/>
          <p:nvPr/>
        </p:nvSpPr>
        <p:spPr>
          <a:xfrm>
            <a:off x="7698993" y="2070430"/>
            <a:ext cx="1043940" cy="617855"/>
          </a:xfrm>
          <a:prstGeom prst="rect">
            <a:avLst/>
          </a:prstGeom>
        </p:spPr>
        <p:txBody>
          <a:bodyPr vert="horz" wrap="square" lIns="0" tIns="0" rIns="0" bIns="0" rtlCol="0">
            <a:noAutofit/>
          </a:bodyPr>
          <a:lstStyle/>
          <a:p>
            <a:pPr marL="12700" marR="12700" indent="254000">
              <a:lnSpc>
                <a:spcPct val="100099"/>
              </a:lnSpc>
            </a:pPr>
            <a:r>
              <a:rPr sz="2000" dirty="0">
                <a:latin typeface="Arial Unicode MS"/>
                <a:cs typeface="Arial Unicode MS"/>
              </a:rPr>
              <a:t>判断 是否相邻</a:t>
            </a:r>
            <a:endParaRPr sz="2000">
              <a:latin typeface="Arial Unicode MS"/>
              <a:cs typeface="Arial Unicode MS"/>
            </a:endParaRPr>
          </a:p>
        </p:txBody>
      </p:sp>
      <p:sp>
        <p:nvSpPr>
          <p:cNvPr id="18" name="object 18"/>
          <p:cNvSpPr/>
          <p:nvPr/>
        </p:nvSpPr>
        <p:spPr>
          <a:xfrm>
            <a:off x="7376159" y="3633215"/>
            <a:ext cx="1408176" cy="574548"/>
          </a:xfrm>
          <a:custGeom>
            <a:avLst/>
            <a:gdLst/>
            <a:ahLst/>
            <a:cxnLst/>
            <a:rect l="l" t="t" r="r" b="b"/>
            <a:pathLst>
              <a:path w="1408176" h="574548">
                <a:moveTo>
                  <a:pt x="0" y="574548"/>
                </a:moveTo>
                <a:lnTo>
                  <a:pt x="1408176" y="574548"/>
                </a:lnTo>
                <a:lnTo>
                  <a:pt x="1408176" y="0"/>
                </a:lnTo>
                <a:lnTo>
                  <a:pt x="0" y="0"/>
                </a:lnTo>
                <a:lnTo>
                  <a:pt x="0" y="574548"/>
                </a:lnTo>
                <a:close/>
              </a:path>
            </a:pathLst>
          </a:custGeom>
          <a:solidFill>
            <a:srgbClr val="FFFFFF"/>
          </a:solidFill>
        </p:spPr>
        <p:txBody>
          <a:bodyPr wrap="square" lIns="0" tIns="0" rIns="0" bIns="0" rtlCol="0">
            <a:noAutofit/>
          </a:bodyPr>
          <a:lstStyle/>
          <a:p>
            <a:endParaRPr/>
          </a:p>
        </p:txBody>
      </p:sp>
      <p:sp>
        <p:nvSpPr>
          <p:cNvPr id="19" name="object 19"/>
          <p:cNvSpPr/>
          <p:nvPr/>
        </p:nvSpPr>
        <p:spPr>
          <a:xfrm>
            <a:off x="7376159" y="3633215"/>
            <a:ext cx="1408176" cy="574548"/>
          </a:xfrm>
          <a:custGeom>
            <a:avLst/>
            <a:gdLst/>
            <a:ahLst/>
            <a:cxnLst/>
            <a:rect l="l" t="t" r="r" b="b"/>
            <a:pathLst>
              <a:path w="1408176" h="574548">
                <a:moveTo>
                  <a:pt x="0" y="574548"/>
                </a:moveTo>
                <a:lnTo>
                  <a:pt x="1408176" y="574548"/>
                </a:lnTo>
                <a:lnTo>
                  <a:pt x="1408176" y="0"/>
                </a:lnTo>
                <a:lnTo>
                  <a:pt x="0" y="0"/>
                </a:lnTo>
                <a:lnTo>
                  <a:pt x="0" y="574548"/>
                </a:lnTo>
                <a:close/>
              </a:path>
            </a:pathLst>
          </a:custGeom>
          <a:ln w="9144">
            <a:solidFill>
              <a:srgbClr val="000000"/>
            </a:solidFill>
          </a:ln>
        </p:spPr>
        <p:txBody>
          <a:bodyPr wrap="square" lIns="0" tIns="0" rIns="0" bIns="0" rtlCol="0">
            <a:noAutofit/>
          </a:bodyPr>
          <a:lstStyle/>
          <a:p>
            <a:endParaRPr/>
          </a:p>
        </p:txBody>
      </p:sp>
      <p:sp>
        <p:nvSpPr>
          <p:cNvPr id="20" name="object 20"/>
          <p:cNvSpPr txBox="1"/>
          <p:nvPr/>
        </p:nvSpPr>
        <p:spPr>
          <a:xfrm>
            <a:off x="7510653" y="3761994"/>
            <a:ext cx="1141095" cy="331470"/>
          </a:xfrm>
          <a:prstGeom prst="rect">
            <a:avLst/>
          </a:prstGeom>
        </p:spPr>
        <p:txBody>
          <a:bodyPr vert="horz" wrap="square" lIns="0" tIns="0" rIns="0" bIns="0" rtlCol="0">
            <a:noAutofit/>
          </a:bodyPr>
          <a:lstStyle/>
          <a:p>
            <a:pPr marL="12700">
              <a:lnSpc>
                <a:spcPts val="2610"/>
              </a:lnSpc>
            </a:pPr>
            <a:r>
              <a:rPr sz="2200" spc="-25" dirty="0">
                <a:latin typeface="Baoli SC"/>
                <a:cs typeface="Baoli SC"/>
              </a:rPr>
              <a:t>专家确认</a:t>
            </a:r>
            <a:endParaRPr sz="2200">
              <a:latin typeface="Baoli SC"/>
              <a:cs typeface="Baoli SC"/>
            </a:endParaRPr>
          </a:p>
        </p:txBody>
      </p:sp>
      <p:sp>
        <p:nvSpPr>
          <p:cNvPr id="21" name="object 21"/>
          <p:cNvSpPr/>
          <p:nvPr/>
        </p:nvSpPr>
        <p:spPr>
          <a:xfrm>
            <a:off x="6416040" y="3003804"/>
            <a:ext cx="877823" cy="1171956"/>
          </a:xfrm>
          <a:custGeom>
            <a:avLst/>
            <a:gdLst/>
            <a:ahLst/>
            <a:cxnLst/>
            <a:rect l="l" t="t" r="r" b="b"/>
            <a:pathLst>
              <a:path w="877823" h="1171955">
                <a:moveTo>
                  <a:pt x="190119" y="0"/>
                </a:moveTo>
                <a:lnTo>
                  <a:pt x="0" y="0"/>
                </a:lnTo>
                <a:lnTo>
                  <a:pt x="0" y="1065276"/>
                </a:lnTo>
                <a:lnTo>
                  <a:pt x="545211" y="1065276"/>
                </a:lnTo>
                <a:lnTo>
                  <a:pt x="545211" y="1171956"/>
                </a:lnTo>
                <a:lnTo>
                  <a:pt x="877824" y="970280"/>
                </a:lnTo>
                <a:lnTo>
                  <a:pt x="721041" y="875157"/>
                </a:lnTo>
                <a:lnTo>
                  <a:pt x="190119" y="875157"/>
                </a:lnTo>
                <a:lnTo>
                  <a:pt x="190119" y="0"/>
                </a:lnTo>
                <a:close/>
              </a:path>
              <a:path w="877823" h="1171955">
                <a:moveTo>
                  <a:pt x="545211" y="768477"/>
                </a:moveTo>
                <a:lnTo>
                  <a:pt x="545211" y="875157"/>
                </a:lnTo>
                <a:lnTo>
                  <a:pt x="721041" y="875157"/>
                </a:lnTo>
                <a:lnTo>
                  <a:pt x="545211" y="768477"/>
                </a:lnTo>
                <a:close/>
              </a:path>
            </a:pathLst>
          </a:custGeom>
          <a:solidFill>
            <a:srgbClr val="FFFFFF"/>
          </a:solidFill>
        </p:spPr>
        <p:txBody>
          <a:bodyPr wrap="square" lIns="0" tIns="0" rIns="0" bIns="0" rtlCol="0">
            <a:noAutofit/>
          </a:bodyPr>
          <a:lstStyle/>
          <a:p>
            <a:endParaRPr/>
          </a:p>
        </p:txBody>
      </p:sp>
      <p:sp>
        <p:nvSpPr>
          <p:cNvPr id="22" name="object 22"/>
          <p:cNvSpPr/>
          <p:nvPr/>
        </p:nvSpPr>
        <p:spPr>
          <a:xfrm>
            <a:off x="6416040" y="3003804"/>
            <a:ext cx="877823" cy="1171956"/>
          </a:xfrm>
          <a:custGeom>
            <a:avLst/>
            <a:gdLst/>
            <a:ahLst/>
            <a:cxnLst/>
            <a:rect l="l" t="t" r="r" b="b"/>
            <a:pathLst>
              <a:path w="877823" h="1171955">
                <a:moveTo>
                  <a:pt x="0" y="0"/>
                </a:moveTo>
                <a:lnTo>
                  <a:pt x="0" y="1065276"/>
                </a:lnTo>
                <a:lnTo>
                  <a:pt x="545211" y="1065276"/>
                </a:lnTo>
                <a:lnTo>
                  <a:pt x="545211" y="1171956"/>
                </a:lnTo>
                <a:lnTo>
                  <a:pt x="877824" y="970280"/>
                </a:lnTo>
                <a:lnTo>
                  <a:pt x="545211" y="768477"/>
                </a:lnTo>
                <a:lnTo>
                  <a:pt x="545211" y="875157"/>
                </a:lnTo>
                <a:lnTo>
                  <a:pt x="190119" y="875157"/>
                </a:lnTo>
                <a:lnTo>
                  <a:pt x="190119" y="0"/>
                </a:lnTo>
                <a:lnTo>
                  <a:pt x="0" y="0"/>
                </a:lnTo>
                <a:close/>
              </a:path>
            </a:pathLst>
          </a:custGeom>
          <a:ln w="9144">
            <a:solidFill>
              <a:srgbClr val="000000"/>
            </a:solidFill>
          </a:ln>
        </p:spPr>
        <p:txBody>
          <a:bodyPr wrap="square" lIns="0" tIns="0" rIns="0" bIns="0" rtlCol="0">
            <a:noAutofit/>
          </a:bodyPr>
          <a:lstStyle/>
          <a:p>
            <a:endParaRPr/>
          </a:p>
        </p:txBody>
      </p:sp>
      <p:sp>
        <p:nvSpPr>
          <p:cNvPr id="23" name="object 23"/>
          <p:cNvSpPr txBox="1"/>
          <p:nvPr/>
        </p:nvSpPr>
        <p:spPr>
          <a:xfrm>
            <a:off x="6685280" y="3254883"/>
            <a:ext cx="534670" cy="312420"/>
          </a:xfrm>
          <a:prstGeom prst="rect">
            <a:avLst/>
          </a:prstGeom>
        </p:spPr>
        <p:txBody>
          <a:bodyPr vert="horz" wrap="square" lIns="0" tIns="0" rIns="0" bIns="0" rtlCol="0">
            <a:noAutofit/>
          </a:bodyPr>
          <a:lstStyle/>
          <a:p>
            <a:pPr marL="12700">
              <a:lnSpc>
                <a:spcPct val="100000"/>
              </a:lnSpc>
            </a:pPr>
            <a:r>
              <a:rPr sz="2000" dirty="0">
                <a:latin typeface="Arial Unicode MS"/>
                <a:cs typeface="Arial Unicode MS"/>
              </a:rPr>
              <a:t>相邻</a:t>
            </a:r>
            <a:endParaRPr sz="2000">
              <a:latin typeface="Arial Unicode MS"/>
              <a:cs typeface="Arial Unicode MS"/>
            </a:endParaRPr>
          </a:p>
        </p:txBody>
      </p:sp>
      <p:sp>
        <p:nvSpPr>
          <p:cNvPr id="24" name="object 24"/>
          <p:cNvSpPr txBox="1"/>
          <p:nvPr/>
        </p:nvSpPr>
        <p:spPr>
          <a:xfrm>
            <a:off x="505764" y="4530222"/>
            <a:ext cx="7851775" cy="1379220"/>
          </a:xfrm>
          <a:prstGeom prst="rect">
            <a:avLst/>
          </a:prstGeom>
        </p:spPr>
        <p:txBody>
          <a:bodyPr vert="horz" wrap="square" lIns="0" tIns="0" rIns="0" bIns="0" rtlCol="0">
            <a:noAutofit/>
          </a:bodyPr>
          <a:lstStyle/>
          <a:p>
            <a:pPr marL="12700" marR="12700">
              <a:lnSpc>
                <a:spcPct val="136400"/>
              </a:lnSpc>
              <a:tabLst>
                <a:tab pos="1270000" algn="l"/>
                <a:tab pos="6957059" algn="l"/>
              </a:tabLst>
            </a:pPr>
            <a:r>
              <a:rPr sz="2200" spc="-15" dirty="0">
                <a:latin typeface="Arial Unicode MS"/>
                <a:cs typeface="Arial Unicode MS"/>
              </a:rPr>
              <a:t>在</a:t>
            </a:r>
            <a:r>
              <a:rPr sz="2000" spc="0" dirty="0">
                <a:latin typeface="Verdana"/>
                <a:cs typeface="Verdana"/>
              </a:rPr>
              <a:t>Cai</a:t>
            </a:r>
            <a:r>
              <a:rPr sz="2000" spc="-15" dirty="0">
                <a:latin typeface="Verdana"/>
                <a:cs typeface="Verdana"/>
              </a:rPr>
              <a:t>r</a:t>
            </a:r>
            <a:r>
              <a:rPr sz="2000" spc="0" dirty="0">
                <a:latin typeface="Verdana"/>
                <a:cs typeface="Verdana"/>
              </a:rPr>
              <a:t>o</a:t>
            </a:r>
            <a:r>
              <a:rPr sz="2000" spc="-10" dirty="0">
                <a:latin typeface="Verdana"/>
                <a:cs typeface="Verdana"/>
              </a:rPr>
              <a:t> </a:t>
            </a:r>
            <a:r>
              <a:rPr sz="2000" spc="0" dirty="0">
                <a:latin typeface="Verdana"/>
                <a:cs typeface="Verdana"/>
              </a:rPr>
              <a:t>G</a:t>
            </a:r>
            <a:r>
              <a:rPr sz="2000" spc="-15" dirty="0">
                <a:latin typeface="Verdana"/>
                <a:cs typeface="Verdana"/>
              </a:rPr>
              <a:t>e</a:t>
            </a:r>
            <a:r>
              <a:rPr sz="2000" spc="0" dirty="0">
                <a:latin typeface="Verdana"/>
                <a:cs typeface="Verdana"/>
              </a:rPr>
              <a:t>niza</a:t>
            </a:r>
            <a:r>
              <a:rPr sz="2000" spc="-5" dirty="0">
                <a:latin typeface="Verdana"/>
                <a:cs typeface="Verdana"/>
              </a:rPr>
              <a:t>h</a:t>
            </a:r>
            <a:r>
              <a:rPr sz="2200" spc="-20" dirty="0">
                <a:latin typeface="Arial Unicode MS"/>
                <a:cs typeface="Arial Unicode MS"/>
              </a:rPr>
              <a:t>测试数</a:t>
            </a:r>
            <a:r>
              <a:rPr sz="2200" spc="-25" dirty="0">
                <a:latin typeface="Arial Unicode MS"/>
                <a:cs typeface="Arial Unicode MS"/>
              </a:rPr>
              <a:t>据</a:t>
            </a:r>
            <a:r>
              <a:rPr sz="2200" spc="-20" dirty="0">
                <a:latin typeface="Arial Unicode MS"/>
                <a:cs typeface="Arial Unicode MS"/>
              </a:rPr>
              <a:t>上</a:t>
            </a:r>
            <a:r>
              <a:rPr sz="2200" spc="-25" dirty="0">
                <a:latin typeface="Arial Unicode MS"/>
                <a:cs typeface="Arial Unicode MS"/>
              </a:rPr>
              <a:t>，系</a:t>
            </a:r>
            <a:r>
              <a:rPr sz="2200" spc="-20" dirty="0">
                <a:latin typeface="Arial Unicode MS"/>
                <a:cs typeface="Arial Unicode MS"/>
              </a:rPr>
              <a:t>统</a:t>
            </a:r>
            <a:r>
              <a:rPr sz="2200" spc="-25" dirty="0">
                <a:latin typeface="Arial Unicode MS"/>
                <a:cs typeface="Arial Unicode MS"/>
              </a:rPr>
              <a:t>的自</a:t>
            </a:r>
            <a:r>
              <a:rPr sz="2200" spc="5" dirty="0">
                <a:latin typeface="Arial Unicode MS"/>
                <a:cs typeface="Arial Unicode MS"/>
              </a:rPr>
              <a:t>动</a:t>
            </a:r>
            <a:r>
              <a:rPr sz="2200" spc="-25" dirty="0">
                <a:latin typeface="Arial Unicode MS"/>
                <a:cs typeface="Arial Unicode MS"/>
              </a:rPr>
              <a:t>判断</a:t>
            </a:r>
            <a:r>
              <a:rPr sz="2200" spc="-20" dirty="0">
                <a:latin typeface="Arial Unicode MS"/>
                <a:cs typeface="Arial Unicode MS"/>
              </a:rPr>
              <a:t>精</a:t>
            </a:r>
            <a:r>
              <a:rPr sz="2200" spc="-25" dirty="0">
                <a:latin typeface="Arial Unicode MS"/>
                <a:cs typeface="Arial Unicode MS"/>
              </a:rPr>
              <a:t>度超过	</a:t>
            </a:r>
            <a:r>
              <a:rPr sz="2200" b="1" spc="-25" dirty="0">
                <a:latin typeface="Verdana"/>
                <a:cs typeface="Verdana"/>
              </a:rPr>
              <a:t>93%</a:t>
            </a:r>
            <a:r>
              <a:rPr sz="2200" b="1" spc="-15" dirty="0">
                <a:latin typeface="Verdana"/>
                <a:cs typeface="Verdana"/>
              </a:rPr>
              <a:t> </a:t>
            </a:r>
            <a:r>
              <a:rPr sz="2200" spc="-15" dirty="0">
                <a:latin typeface="Arial Unicode MS"/>
                <a:cs typeface="Arial Unicode MS"/>
              </a:rPr>
              <a:t>新完成</a:t>
            </a:r>
            <a:r>
              <a:rPr sz="2200" spc="-25" dirty="0">
                <a:latin typeface="Arial Unicode MS"/>
                <a:cs typeface="Arial Unicode MS"/>
              </a:rPr>
              <a:t>约	</a:t>
            </a:r>
            <a:r>
              <a:rPr sz="2200" spc="-15" dirty="0">
                <a:latin typeface="Verdana"/>
                <a:cs typeface="Verdana"/>
              </a:rPr>
              <a:t>1,0</a:t>
            </a:r>
            <a:r>
              <a:rPr sz="2200" spc="-25" dirty="0">
                <a:latin typeface="Verdana"/>
                <a:cs typeface="Verdana"/>
              </a:rPr>
              <a:t>0</a:t>
            </a:r>
            <a:r>
              <a:rPr sz="2200" spc="-15" dirty="0">
                <a:latin typeface="Verdana"/>
                <a:cs typeface="Verdana"/>
              </a:rPr>
              <a:t>0</a:t>
            </a:r>
            <a:r>
              <a:rPr sz="2200" spc="25" dirty="0">
                <a:latin typeface="Verdana"/>
                <a:cs typeface="Verdana"/>
              </a:rPr>
              <a:t> </a:t>
            </a:r>
            <a:r>
              <a:rPr sz="2200" spc="-15" dirty="0">
                <a:latin typeface="Arial Unicode MS"/>
                <a:cs typeface="Arial Unicode MS"/>
              </a:rPr>
              <a:t>篇</a:t>
            </a:r>
            <a:r>
              <a:rPr sz="2000" spc="0" dirty="0">
                <a:latin typeface="Verdana"/>
                <a:cs typeface="Verdana"/>
              </a:rPr>
              <a:t>Cai</a:t>
            </a:r>
            <a:r>
              <a:rPr sz="2000" spc="-15" dirty="0">
                <a:latin typeface="Verdana"/>
                <a:cs typeface="Verdana"/>
              </a:rPr>
              <a:t>r</a:t>
            </a:r>
            <a:r>
              <a:rPr sz="2000" spc="0" dirty="0">
                <a:latin typeface="Verdana"/>
                <a:cs typeface="Verdana"/>
              </a:rPr>
              <a:t>o</a:t>
            </a:r>
            <a:r>
              <a:rPr sz="2000" spc="-10" dirty="0">
                <a:latin typeface="Verdana"/>
                <a:cs typeface="Verdana"/>
              </a:rPr>
              <a:t> </a:t>
            </a:r>
            <a:r>
              <a:rPr sz="2000" spc="0" dirty="0">
                <a:latin typeface="Verdana"/>
                <a:cs typeface="Verdana"/>
              </a:rPr>
              <a:t>G</a:t>
            </a:r>
            <a:r>
              <a:rPr sz="2000" spc="-15" dirty="0">
                <a:latin typeface="Verdana"/>
                <a:cs typeface="Verdana"/>
              </a:rPr>
              <a:t>e</a:t>
            </a:r>
            <a:r>
              <a:rPr sz="2000" spc="0" dirty="0">
                <a:latin typeface="Verdana"/>
                <a:cs typeface="Verdana"/>
              </a:rPr>
              <a:t>niza</a:t>
            </a:r>
            <a:r>
              <a:rPr sz="2000" spc="-5" dirty="0">
                <a:latin typeface="Verdana"/>
                <a:cs typeface="Verdana"/>
              </a:rPr>
              <a:t>h</a:t>
            </a:r>
            <a:r>
              <a:rPr sz="2200" spc="-20" dirty="0">
                <a:latin typeface="Arial Unicode MS"/>
                <a:cs typeface="Arial Unicode MS"/>
              </a:rPr>
              <a:t>文章的</a:t>
            </a:r>
            <a:r>
              <a:rPr sz="2200" spc="-25" dirty="0">
                <a:latin typeface="Arial Unicode MS"/>
                <a:cs typeface="Arial Unicode MS"/>
              </a:rPr>
              <a:t>拼接</a:t>
            </a:r>
            <a:r>
              <a:rPr sz="2200" spc="-10" dirty="0">
                <a:latin typeface="Arial Unicode MS"/>
                <a:cs typeface="Arial Unicode MS"/>
              </a:rPr>
              <a:t> </a:t>
            </a:r>
            <a:r>
              <a:rPr sz="2200" spc="-220" dirty="0">
                <a:solidFill>
                  <a:srgbClr val="0000FF"/>
                </a:solidFill>
                <a:latin typeface="Courier"/>
                <a:cs typeface="Courier"/>
              </a:rPr>
              <a:t>(</a:t>
            </a:r>
            <a:r>
              <a:rPr sz="2200" spc="-25" dirty="0">
                <a:solidFill>
                  <a:srgbClr val="0000FF"/>
                </a:solidFill>
                <a:latin typeface="Arial Unicode MS"/>
                <a:cs typeface="Arial Unicode MS"/>
              </a:rPr>
              <a:t>对</a:t>
            </a:r>
            <a:r>
              <a:rPr sz="2200" spc="-20" dirty="0">
                <a:solidFill>
                  <a:srgbClr val="0000FF"/>
                </a:solidFill>
                <a:latin typeface="Arial Unicode MS"/>
                <a:cs typeface="Arial Unicode MS"/>
              </a:rPr>
              <a:t>比</a:t>
            </a:r>
            <a:r>
              <a:rPr sz="2200" spc="-25" dirty="0">
                <a:solidFill>
                  <a:srgbClr val="0000FF"/>
                </a:solidFill>
                <a:latin typeface="Arial Unicode MS"/>
                <a:cs typeface="Arial Unicode MS"/>
              </a:rPr>
              <a:t>：过</a:t>
            </a:r>
            <a:r>
              <a:rPr sz="2200" spc="-20" dirty="0">
                <a:solidFill>
                  <a:srgbClr val="0000FF"/>
                </a:solidFill>
                <a:latin typeface="Arial Unicode MS"/>
                <a:cs typeface="Arial Unicode MS"/>
              </a:rPr>
              <a:t>去</a:t>
            </a:r>
            <a:r>
              <a:rPr sz="2200" spc="-15" dirty="0">
                <a:solidFill>
                  <a:srgbClr val="0000FF"/>
                </a:solidFill>
                <a:latin typeface="Arial Unicode MS"/>
                <a:cs typeface="Arial Unicode MS"/>
              </a:rPr>
              <a:t>整</a:t>
            </a:r>
            <a:r>
              <a:rPr sz="2200" spc="-25" dirty="0">
                <a:solidFill>
                  <a:srgbClr val="0000FF"/>
                </a:solidFill>
                <a:latin typeface="Arial Unicode MS"/>
                <a:cs typeface="Arial Unicode MS"/>
              </a:rPr>
              <a:t>个世</a:t>
            </a:r>
            <a:r>
              <a:rPr sz="2200" spc="-20" dirty="0">
                <a:solidFill>
                  <a:srgbClr val="0000FF"/>
                </a:solidFill>
                <a:latin typeface="Arial Unicode MS"/>
                <a:cs typeface="Arial Unicode MS"/>
              </a:rPr>
              <a:t>纪</a:t>
            </a:r>
            <a:r>
              <a:rPr sz="2200" spc="-25" dirty="0">
                <a:solidFill>
                  <a:srgbClr val="0000FF"/>
                </a:solidFill>
                <a:latin typeface="Arial Unicode MS"/>
                <a:cs typeface="Arial Unicode MS"/>
              </a:rPr>
              <a:t>，</a:t>
            </a:r>
            <a:r>
              <a:rPr sz="2200" spc="-20" dirty="0">
                <a:solidFill>
                  <a:srgbClr val="0000FF"/>
                </a:solidFill>
                <a:latin typeface="Arial Unicode MS"/>
                <a:cs typeface="Arial Unicode MS"/>
              </a:rPr>
              <a:t>数</a:t>
            </a:r>
            <a:r>
              <a:rPr sz="2200" spc="-25" dirty="0">
                <a:solidFill>
                  <a:srgbClr val="0000FF"/>
                </a:solidFill>
                <a:latin typeface="Arial Unicode MS"/>
                <a:cs typeface="Arial Unicode MS"/>
              </a:rPr>
              <a:t>百人</a:t>
            </a:r>
            <a:r>
              <a:rPr sz="2200" spc="-20" dirty="0">
                <a:solidFill>
                  <a:srgbClr val="0000FF"/>
                </a:solidFill>
                <a:latin typeface="Arial Unicode MS"/>
                <a:cs typeface="Arial Unicode MS"/>
              </a:rPr>
              <a:t>类</a:t>
            </a:r>
            <a:r>
              <a:rPr sz="2200" spc="-25" dirty="0">
                <a:solidFill>
                  <a:srgbClr val="0000FF"/>
                </a:solidFill>
                <a:latin typeface="Arial Unicode MS"/>
                <a:cs typeface="Arial Unicode MS"/>
              </a:rPr>
              <a:t>专</a:t>
            </a:r>
            <a:r>
              <a:rPr sz="2200" spc="-20" dirty="0">
                <a:solidFill>
                  <a:srgbClr val="0000FF"/>
                </a:solidFill>
                <a:latin typeface="Arial Unicode MS"/>
                <a:cs typeface="Arial Unicode MS"/>
              </a:rPr>
              <a:t>家</a:t>
            </a:r>
            <a:r>
              <a:rPr sz="2200" spc="-25" dirty="0">
                <a:solidFill>
                  <a:srgbClr val="0000FF"/>
                </a:solidFill>
                <a:latin typeface="Arial Unicode MS"/>
                <a:cs typeface="Arial Unicode MS"/>
              </a:rPr>
              <a:t>只完</a:t>
            </a:r>
            <a:r>
              <a:rPr sz="2200" spc="-20" dirty="0">
                <a:solidFill>
                  <a:srgbClr val="0000FF"/>
                </a:solidFill>
                <a:latin typeface="Arial Unicode MS"/>
                <a:cs typeface="Arial Unicode MS"/>
              </a:rPr>
              <a:t>成</a:t>
            </a:r>
            <a:r>
              <a:rPr sz="2200" spc="-25" dirty="0">
                <a:solidFill>
                  <a:srgbClr val="0000FF"/>
                </a:solidFill>
                <a:latin typeface="Arial Unicode MS"/>
                <a:cs typeface="Arial Unicode MS"/>
              </a:rPr>
              <a:t>了</a:t>
            </a:r>
            <a:r>
              <a:rPr sz="2200" spc="-20" dirty="0">
                <a:solidFill>
                  <a:srgbClr val="0000FF"/>
                </a:solidFill>
                <a:latin typeface="Arial Unicode MS"/>
                <a:cs typeface="Arial Unicode MS"/>
              </a:rPr>
              <a:t>几</a:t>
            </a:r>
            <a:r>
              <a:rPr sz="2200" spc="-5" dirty="0">
                <a:solidFill>
                  <a:srgbClr val="0000FF"/>
                </a:solidFill>
                <a:latin typeface="Arial Unicode MS"/>
                <a:cs typeface="Arial Unicode MS"/>
              </a:rPr>
              <a:t>千</a:t>
            </a:r>
            <a:r>
              <a:rPr sz="2200" spc="-25" dirty="0">
                <a:solidFill>
                  <a:srgbClr val="0000FF"/>
                </a:solidFill>
                <a:latin typeface="Arial Unicode MS"/>
                <a:cs typeface="Arial Unicode MS"/>
              </a:rPr>
              <a:t>篇</a:t>
            </a:r>
            <a:r>
              <a:rPr sz="2200" spc="-10" dirty="0">
                <a:solidFill>
                  <a:srgbClr val="0000FF"/>
                </a:solidFill>
                <a:latin typeface="Arial Unicode MS"/>
                <a:cs typeface="Arial Unicode MS"/>
              </a:rPr>
              <a:t>文</a:t>
            </a:r>
            <a:r>
              <a:rPr sz="2200" spc="-25" dirty="0">
                <a:solidFill>
                  <a:srgbClr val="0000FF"/>
                </a:solidFill>
                <a:latin typeface="Arial Unicode MS"/>
                <a:cs typeface="Arial Unicode MS"/>
              </a:rPr>
              <a:t>章</a:t>
            </a:r>
            <a:r>
              <a:rPr sz="2200" spc="-10" dirty="0">
                <a:solidFill>
                  <a:srgbClr val="0000FF"/>
                </a:solidFill>
                <a:latin typeface="Arial Unicode MS"/>
                <a:cs typeface="Arial Unicode MS"/>
              </a:rPr>
              <a:t>拼</a:t>
            </a:r>
            <a:r>
              <a:rPr sz="2200" spc="-30" dirty="0">
                <a:solidFill>
                  <a:srgbClr val="0000FF"/>
                </a:solidFill>
                <a:latin typeface="Arial Unicode MS"/>
                <a:cs typeface="Arial Unicode MS"/>
              </a:rPr>
              <a:t>接</a:t>
            </a:r>
            <a:r>
              <a:rPr sz="2200" spc="-225" dirty="0">
                <a:solidFill>
                  <a:srgbClr val="0000FF"/>
                </a:solidFill>
                <a:latin typeface="Courier"/>
                <a:cs typeface="Courier"/>
              </a:rPr>
              <a:t>)</a:t>
            </a:r>
            <a:endParaRPr sz="2200" dirty="0">
              <a:latin typeface="Courier"/>
              <a:cs typeface="Courie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17851" y="2823590"/>
            <a:ext cx="5053330" cy="650240"/>
          </a:xfrm>
          <a:prstGeom prst="rect">
            <a:avLst/>
          </a:prstGeom>
        </p:spPr>
        <p:txBody>
          <a:bodyPr vert="horz" wrap="square" lIns="0" tIns="0" rIns="0" bIns="0" rtlCol="0">
            <a:noAutofit/>
          </a:bodyPr>
          <a:lstStyle/>
          <a:p>
            <a:pPr marL="12700">
              <a:lnSpc>
                <a:spcPts val="5120"/>
              </a:lnSpc>
            </a:pPr>
            <a:r>
              <a:rPr sz="4400" dirty="0">
                <a:solidFill>
                  <a:srgbClr val="0000FF"/>
                </a:solidFill>
                <a:latin typeface="Baoli SC"/>
                <a:cs typeface="Baoli SC"/>
              </a:rPr>
              <a:t>机</a:t>
            </a:r>
            <a:r>
              <a:rPr sz="4400" spc="-20" dirty="0">
                <a:solidFill>
                  <a:srgbClr val="0000FF"/>
                </a:solidFill>
                <a:latin typeface="Baoli SC"/>
                <a:cs typeface="Baoli SC"/>
              </a:rPr>
              <a:t>器</a:t>
            </a:r>
            <a:r>
              <a:rPr sz="4400" spc="0" dirty="0">
                <a:solidFill>
                  <a:srgbClr val="0000FF"/>
                </a:solidFill>
                <a:latin typeface="Baoli SC"/>
                <a:cs typeface="Baoli SC"/>
              </a:rPr>
              <a:t>学</a:t>
            </a:r>
            <a:r>
              <a:rPr sz="4400" spc="-20" dirty="0">
                <a:solidFill>
                  <a:srgbClr val="0000FF"/>
                </a:solidFill>
                <a:latin typeface="Baoli SC"/>
                <a:cs typeface="Baoli SC"/>
              </a:rPr>
              <a:t>习</a:t>
            </a:r>
            <a:r>
              <a:rPr sz="4400" spc="0" dirty="0">
                <a:solidFill>
                  <a:srgbClr val="0000FF"/>
                </a:solidFill>
                <a:latin typeface="Baoli SC"/>
                <a:cs typeface="Baoli SC"/>
              </a:rPr>
              <a:t>能</a:t>
            </a:r>
            <a:r>
              <a:rPr sz="4400" spc="-20" dirty="0">
                <a:solidFill>
                  <a:srgbClr val="0000FF"/>
                </a:solidFill>
                <a:latin typeface="Baoli SC"/>
                <a:cs typeface="Baoli SC"/>
              </a:rPr>
              <a:t>做</a:t>
            </a:r>
            <a:r>
              <a:rPr sz="4400" spc="0" dirty="0">
                <a:solidFill>
                  <a:srgbClr val="0000FF"/>
                </a:solidFill>
                <a:latin typeface="Baoli SC"/>
                <a:cs typeface="Baoli SC"/>
              </a:rPr>
              <a:t>什</a:t>
            </a:r>
            <a:r>
              <a:rPr sz="4400" spc="-20" dirty="0">
                <a:solidFill>
                  <a:srgbClr val="0000FF"/>
                </a:solidFill>
                <a:latin typeface="Baoli SC"/>
                <a:cs typeface="Baoli SC"/>
              </a:rPr>
              <a:t>么</a:t>
            </a:r>
            <a:r>
              <a:rPr sz="4400" spc="0" dirty="0">
                <a:solidFill>
                  <a:srgbClr val="0000FF"/>
                </a:solidFill>
                <a:latin typeface="Baoli SC"/>
                <a:cs typeface="Baoli SC"/>
              </a:rPr>
              <a:t>？</a:t>
            </a:r>
            <a:endParaRPr sz="4400">
              <a:latin typeface="Baoli SC"/>
              <a:cs typeface="Baoli SC"/>
            </a:endParaRPr>
          </a:p>
        </p:txBody>
      </p:sp>
      <p:sp>
        <p:nvSpPr>
          <p:cNvPr id="3" name="object 3"/>
          <p:cNvSpPr/>
          <p:nvPr/>
        </p:nvSpPr>
        <p:spPr>
          <a:xfrm>
            <a:off x="4593335" y="3877055"/>
            <a:ext cx="4038600" cy="2164080"/>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4640431" y="3903874"/>
            <a:ext cx="3856053" cy="2070100"/>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p:nvPr/>
        </p:nvSpPr>
        <p:spPr>
          <a:xfrm>
            <a:off x="4640431" y="3903543"/>
            <a:ext cx="3944515" cy="2070431"/>
          </a:xfrm>
          <a:custGeom>
            <a:avLst/>
            <a:gdLst/>
            <a:ahLst/>
            <a:cxnLst/>
            <a:rect l="l" t="t" r="r" b="b"/>
            <a:pathLst>
              <a:path w="3944515" h="2070431">
                <a:moveTo>
                  <a:pt x="358796" y="681791"/>
                </a:moveTo>
                <a:lnTo>
                  <a:pt x="354011" y="645816"/>
                </a:lnTo>
                <a:lnTo>
                  <a:pt x="353319" y="610253"/>
                </a:lnTo>
                <a:lnTo>
                  <a:pt x="356585" y="575229"/>
                </a:lnTo>
                <a:lnTo>
                  <a:pt x="374447" y="507311"/>
                </a:lnTo>
                <a:lnTo>
                  <a:pt x="406511" y="443082"/>
                </a:lnTo>
                <a:lnTo>
                  <a:pt x="451690" y="383565"/>
                </a:lnTo>
                <a:lnTo>
                  <a:pt x="478859" y="355893"/>
                </a:lnTo>
                <a:lnTo>
                  <a:pt x="508900" y="329782"/>
                </a:lnTo>
                <a:lnTo>
                  <a:pt x="541676" y="305360"/>
                </a:lnTo>
                <a:lnTo>
                  <a:pt x="577053" y="282754"/>
                </a:lnTo>
                <a:lnTo>
                  <a:pt x="614895" y="262093"/>
                </a:lnTo>
                <a:lnTo>
                  <a:pt x="655065" y="243504"/>
                </a:lnTo>
                <a:lnTo>
                  <a:pt x="697429" y="227115"/>
                </a:lnTo>
                <a:lnTo>
                  <a:pt x="741850" y="213053"/>
                </a:lnTo>
                <a:lnTo>
                  <a:pt x="788193" y="201446"/>
                </a:lnTo>
                <a:lnTo>
                  <a:pt x="836321" y="192423"/>
                </a:lnTo>
                <a:lnTo>
                  <a:pt x="886100" y="186110"/>
                </a:lnTo>
                <a:lnTo>
                  <a:pt x="927104" y="183135"/>
                </a:lnTo>
                <a:lnTo>
                  <a:pt x="968112" y="182123"/>
                </a:lnTo>
                <a:lnTo>
                  <a:pt x="988575" y="182347"/>
                </a:lnTo>
                <a:lnTo>
                  <a:pt x="1029339" y="184246"/>
                </a:lnTo>
                <a:lnTo>
                  <a:pt x="1069773" y="188061"/>
                </a:lnTo>
                <a:lnTo>
                  <a:pt x="1109743" y="193775"/>
                </a:lnTo>
                <a:lnTo>
                  <a:pt x="1149118" y="201370"/>
                </a:lnTo>
                <a:lnTo>
                  <a:pt x="1187763" y="210827"/>
                </a:lnTo>
                <a:lnTo>
                  <a:pt x="1225545" y="222128"/>
                </a:lnTo>
                <a:lnTo>
                  <a:pt x="1262331" y="235255"/>
                </a:lnTo>
                <a:lnTo>
                  <a:pt x="1280308" y="242498"/>
                </a:lnTo>
                <a:lnTo>
                  <a:pt x="1300459" y="217824"/>
                </a:lnTo>
                <a:lnTo>
                  <a:pt x="1347656" y="173362"/>
                </a:lnTo>
                <a:lnTo>
                  <a:pt x="1402921" y="135661"/>
                </a:lnTo>
                <a:lnTo>
                  <a:pt x="1464901" y="105019"/>
                </a:lnTo>
                <a:lnTo>
                  <a:pt x="1532243" y="81730"/>
                </a:lnTo>
                <a:lnTo>
                  <a:pt x="1603596" y="66093"/>
                </a:lnTo>
                <a:lnTo>
                  <a:pt x="1677606" y="58403"/>
                </a:lnTo>
                <a:lnTo>
                  <a:pt x="1715185" y="57631"/>
                </a:lnTo>
                <a:lnTo>
                  <a:pt x="1752921" y="58957"/>
                </a:lnTo>
                <a:lnTo>
                  <a:pt x="1828188" y="68051"/>
                </a:lnTo>
                <a:lnTo>
                  <a:pt x="1902055" y="85981"/>
                </a:lnTo>
                <a:lnTo>
                  <a:pt x="1950294" y="103209"/>
                </a:lnTo>
                <a:lnTo>
                  <a:pt x="1985802" y="119203"/>
                </a:lnTo>
                <a:lnTo>
                  <a:pt x="2029948" y="143768"/>
                </a:lnTo>
                <a:lnTo>
                  <a:pt x="2050516" y="157398"/>
                </a:lnTo>
                <a:lnTo>
                  <a:pt x="2066336" y="136961"/>
                </a:lnTo>
                <a:lnTo>
                  <a:pt x="2103747" y="99966"/>
                </a:lnTo>
                <a:lnTo>
                  <a:pt x="2147938" y="68367"/>
                </a:lnTo>
                <a:lnTo>
                  <a:pt x="2197814" y="42427"/>
                </a:lnTo>
                <a:lnTo>
                  <a:pt x="2252278" y="22410"/>
                </a:lnTo>
                <a:lnTo>
                  <a:pt x="2310234" y="8582"/>
                </a:lnTo>
                <a:lnTo>
                  <a:pt x="2370585" y="1207"/>
                </a:lnTo>
                <a:lnTo>
                  <a:pt x="2401316" y="22"/>
                </a:lnTo>
                <a:lnTo>
                  <a:pt x="2432235" y="549"/>
                </a:lnTo>
                <a:lnTo>
                  <a:pt x="2494089" y="6872"/>
                </a:lnTo>
                <a:lnTo>
                  <a:pt x="2555049" y="20442"/>
                </a:lnTo>
                <a:lnTo>
                  <a:pt x="2597581" y="34773"/>
                </a:lnTo>
                <a:lnTo>
                  <a:pt x="2634105" y="50875"/>
                </a:lnTo>
                <a:lnTo>
                  <a:pt x="2667921" y="69651"/>
                </a:lnTo>
                <a:lnTo>
                  <a:pt x="2708310" y="98565"/>
                </a:lnTo>
                <a:lnTo>
                  <a:pt x="2717499" y="106448"/>
                </a:lnTo>
                <a:lnTo>
                  <a:pt x="2742997" y="88179"/>
                </a:lnTo>
                <a:lnTo>
                  <a:pt x="2798550" y="56685"/>
                </a:lnTo>
                <a:lnTo>
                  <a:pt x="2859137" y="32009"/>
                </a:lnTo>
                <a:lnTo>
                  <a:pt x="2923511" y="14262"/>
                </a:lnTo>
                <a:lnTo>
                  <a:pt x="2990422" y="3555"/>
                </a:lnTo>
                <a:lnTo>
                  <a:pt x="3058621" y="0"/>
                </a:lnTo>
                <a:lnTo>
                  <a:pt x="3092814" y="939"/>
                </a:lnTo>
                <a:lnTo>
                  <a:pt x="3160607" y="8320"/>
                </a:lnTo>
                <a:lnTo>
                  <a:pt x="3226566" y="23132"/>
                </a:lnTo>
                <a:lnTo>
                  <a:pt x="3289446" y="45486"/>
                </a:lnTo>
                <a:lnTo>
                  <a:pt x="3347995" y="75493"/>
                </a:lnTo>
                <a:lnTo>
                  <a:pt x="3383700" y="99599"/>
                </a:lnTo>
                <a:lnTo>
                  <a:pt x="3415237" y="126202"/>
                </a:lnTo>
                <a:lnTo>
                  <a:pt x="3442385" y="155024"/>
                </a:lnTo>
                <a:lnTo>
                  <a:pt x="3464926" y="185786"/>
                </a:lnTo>
                <a:lnTo>
                  <a:pt x="3487436" y="229339"/>
                </a:lnTo>
                <a:lnTo>
                  <a:pt x="3495310" y="252017"/>
                </a:lnTo>
                <a:lnTo>
                  <a:pt x="3533688" y="261834"/>
                </a:lnTo>
                <a:lnTo>
                  <a:pt x="3570353" y="273536"/>
                </a:lnTo>
                <a:lnTo>
                  <a:pt x="3638197" y="302180"/>
                </a:lnTo>
                <a:lnTo>
                  <a:pt x="3698153" y="337117"/>
                </a:lnTo>
                <a:lnTo>
                  <a:pt x="3749530" y="377518"/>
                </a:lnTo>
                <a:lnTo>
                  <a:pt x="3791637" y="422551"/>
                </a:lnTo>
                <a:lnTo>
                  <a:pt x="3823786" y="471387"/>
                </a:lnTo>
                <a:lnTo>
                  <a:pt x="3845284" y="523194"/>
                </a:lnTo>
                <a:lnTo>
                  <a:pt x="3855443" y="577143"/>
                </a:lnTo>
                <a:lnTo>
                  <a:pt x="3856053" y="604660"/>
                </a:lnTo>
                <a:lnTo>
                  <a:pt x="3853570" y="632402"/>
                </a:lnTo>
                <a:lnTo>
                  <a:pt x="3838977" y="688141"/>
                </a:lnTo>
                <a:lnTo>
                  <a:pt x="3816831" y="733857"/>
                </a:lnTo>
                <a:lnTo>
                  <a:pt x="3846068" y="763491"/>
                </a:lnTo>
                <a:lnTo>
                  <a:pt x="3871454" y="794224"/>
                </a:lnTo>
                <a:lnTo>
                  <a:pt x="3893016" y="825895"/>
                </a:lnTo>
                <a:lnTo>
                  <a:pt x="3924791" y="891414"/>
                </a:lnTo>
                <a:lnTo>
                  <a:pt x="3941626" y="958774"/>
                </a:lnTo>
                <a:lnTo>
                  <a:pt x="3944515" y="992745"/>
                </a:lnTo>
                <a:lnTo>
                  <a:pt x="3943757" y="1026698"/>
                </a:lnTo>
                <a:lnTo>
                  <a:pt x="3931416" y="1093910"/>
                </a:lnTo>
                <a:lnTo>
                  <a:pt x="3904839" y="1159136"/>
                </a:lnTo>
                <a:lnTo>
                  <a:pt x="3864259" y="1221100"/>
                </a:lnTo>
                <a:lnTo>
                  <a:pt x="3838792" y="1250460"/>
                </a:lnTo>
                <a:lnTo>
                  <a:pt x="3809912" y="1278526"/>
                </a:lnTo>
                <a:lnTo>
                  <a:pt x="3777648" y="1305139"/>
                </a:lnTo>
                <a:lnTo>
                  <a:pt x="3742030" y="1330139"/>
                </a:lnTo>
                <a:lnTo>
                  <a:pt x="3703087" y="1353367"/>
                </a:lnTo>
                <a:lnTo>
                  <a:pt x="3664193" y="1373062"/>
                </a:lnTo>
                <a:lnTo>
                  <a:pt x="3623421" y="1390501"/>
                </a:lnTo>
                <a:lnTo>
                  <a:pt x="3580972" y="1405621"/>
                </a:lnTo>
                <a:lnTo>
                  <a:pt x="3537041" y="1418362"/>
                </a:lnTo>
                <a:lnTo>
                  <a:pt x="3491829" y="1428662"/>
                </a:lnTo>
                <a:lnTo>
                  <a:pt x="3445532" y="1436458"/>
                </a:lnTo>
                <a:lnTo>
                  <a:pt x="3414162" y="1440235"/>
                </a:lnTo>
                <a:lnTo>
                  <a:pt x="3412073" y="1471136"/>
                </a:lnTo>
                <a:lnTo>
                  <a:pt x="3397831" y="1530720"/>
                </a:lnTo>
                <a:lnTo>
                  <a:pt x="3371081" y="1586703"/>
                </a:lnTo>
                <a:lnTo>
                  <a:pt x="3332921" y="1638317"/>
                </a:lnTo>
                <a:lnTo>
                  <a:pt x="3284446" y="1684791"/>
                </a:lnTo>
                <a:lnTo>
                  <a:pt x="3226751" y="1725355"/>
                </a:lnTo>
                <a:lnTo>
                  <a:pt x="3160932" y="1759240"/>
                </a:lnTo>
                <a:lnTo>
                  <a:pt x="3125319" y="1773438"/>
                </a:lnTo>
                <a:lnTo>
                  <a:pt x="3088086" y="1785676"/>
                </a:lnTo>
                <a:lnTo>
                  <a:pt x="3049370" y="1795860"/>
                </a:lnTo>
                <a:lnTo>
                  <a:pt x="3009307" y="1803893"/>
                </a:lnTo>
                <a:lnTo>
                  <a:pt x="2968036" y="1809678"/>
                </a:lnTo>
                <a:lnTo>
                  <a:pt x="2925692" y="1813120"/>
                </a:lnTo>
                <a:lnTo>
                  <a:pt x="2882413" y="1814123"/>
                </a:lnTo>
                <a:lnTo>
                  <a:pt x="2867838" y="1813895"/>
                </a:lnTo>
                <a:lnTo>
                  <a:pt x="2824373" y="1811498"/>
                </a:lnTo>
                <a:lnTo>
                  <a:pt x="2781471" y="1806564"/>
                </a:lnTo>
                <a:lnTo>
                  <a:pt x="2739348" y="1799137"/>
                </a:lnTo>
                <a:lnTo>
                  <a:pt x="2698219" y="1789262"/>
                </a:lnTo>
                <a:lnTo>
                  <a:pt x="2658300" y="1776983"/>
                </a:lnTo>
                <a:lnTo>
                  <a:pt x="2619808" y="1762344"/>
                </a:lnTo>
                <a:lnTo>
                  <a:pt x="2607331" y="1756947"/>
                </a:lnTo>
                <a:lnTo>
                  <a:pt x="2590742" y="1791176"/>
                </a:lnTo>
                <a:lnTo>
                  <a:pt x="2570672" y="1823807"/>
                </a:lnTo>
                <a:lnTo>
                  <a:pt x="2547319" y="1854765"/>
                </a:lnTo>
                <a:lnTo>
                  <a:pt x="2520881" y="1883973"/>
                </a:lnTo>
                <a:lnTo>
                  <a:pt x="2491555" y="1911357"/>
                </a:lnTo>
                <a:lnTo>
                  <a:pt x="2459539" y="1936839"/>
                </a:lnTo>
                <a:lnTo>
                  <a:pt x="2425031" y="1960344"/>
                </a:lnTo>
                <a:lnTo>
                  <a:pt x="2388229" y="1981797"/>
                </a:lnTo>
                <a:lnTo>
                  <a:pt x="2349330" y="2001122"/>
                </a:lnTo>
                <a:lnTo>
                  <a:pt x="2308532" y="2018242"/>
                </a:lnTo>
                <a:lnTo>
                  <a:pt x="2266033" y="2033082"/>
                </a:lnTo>
                <a:lnTo>
                  <a:pt x="2222031" y="2045567"/>
                </a:lnTo>
                <a:lnTo>
                  <a:pt x="2176722" y="2055620"/>
                </a:lnTo>
                <a:lnTo>
                  <a:pt x="2130306" y="2063165"/>
                </a:lnTo>
                <a:lnTo>
                  <a:pt x="2082980" y="2068127"/>
                </a:lnTo>
                <a:lnTo>
                  <a:pt x="2034941" y="2070431"/>
                </a:lnTo>
                <a:lnTo>
                  <a:pt x="1986388" y="2069999"/>
                </a:lnTo>
                <a:lnTo>
                  <a:pt x="1937517" y="2066757"/>
                </a:lnTo>
                <a:lnTo>
                  <a:pt x="1888528" y="2060628"/>
                </a:lnTo>
                <a:lnTo>
                  <a:pt x="1839616" y="2051537"/>
                </a:lnTo>
                <a:lnTo>
                  <a:pt x="1799273" y="2041676"/>
                </a:lnTo>
                <a:lnTo>
                  <a:pt x="1760163" y="2029898"/>
                </a:lnTo>
                <a:lnTo>
                  <a:pt x="1722406" y="2016267"/>
                </a:lnTo>
                <a:lnTo>
                  <a:pt x="1686123" y="2000847"/>
                </a:lnTo>
                <a:lnTo>
                  <a:pt x="1651434" y="1983703"/>
                </a:lnTo>
                <a:lnTo>
                  <a:pt x="1602653" y="1954893"/>
                </a:lnTo>
                <a:lnTo>
                  <a:pt x="1558136" y="1922564"/>
                </a:lnTo>
                <a:lnTo>
                  <a:pt x="1518289" y="1886933"/>
                </a:lnTo>
                <a:lnTo>
                  <a:pt x="1506114" y="1874359"/>
                </a:lnTo>
                <a:lnTo>
                  <a:pt x="1455424" y="1894266"/>
                </a:lnTo>
                <a:lnTo>
                  <a:pt x="1403492" y="1910902"/>
                </a:lnTo>
                <a:lnTo>
                  <a:pt x="1350568" y="1924311"/>
                </a:lnTo>
                <a:lnTo>
                  <a:pt x="1296901" y="1934539"/>
                </a:lnTo>
                <a:lnTo>
                  <a:pt x="1242738" y="1941629"/>
                </a:lnTo>
                <a:lnTo>
                  <a:pt x="1188329" y="1945626"/>
                </a:lnTo>
                <a:lnTo>
                  <a:pt x="1133923" y="1946574"/>
                </a:lnTo>
                <a:lnTo>
                  <a:pt x="1079768" y="1944518"/>
                </a:lnTo>
                <a:lnTo>
                  <a:pt x="1026113" y="1939502"/>
                </a:lnTo>
                <a:lnTo>
                  <a:pt x="973206" y="1931571"/>
                </a:lnTo>
                <a:lnTo>
                  <a:pt x="921297" y="1920769"/>
                </a:lnTo>
                <a:lnTo>
                  <a:pt x="870634" y="1907140"/>
                </a:lnTo>
                <a:lnTo>
                  <a:pt x="821465" y="1890730"/>
                </a:lnTo>
                <a:lnTo>
                  <a:pt x="774040" y="1871581"/>
                </a:lnTo>
                <a:lnTo>
                  <a:pt x="728606" y="1849740"/>
                </a:lnTo>
                <a:lnTo>
                  <a:pt x="685414" y="1825250"/>
                </a:lnTo>
                <a:lnTo>
                  <a:pt x="644711" y="1798155"/>
                </a:lnTo>
                <a:lnTo>
                  <a:pt x="606746" y="1768501"/>
                </a:lnTo>
                <a:lnTo>
                  <a:pt x="571768" y="1736331"/>
                </a:lnTo>
                <a:lnTo>
                  <a:pt x="540025" y="1701690"/>
                </a:lnTo>
                <a:lnTo>
                  <a:pt x="532532" y="1692597"/>
                </a:lnTo>
                <a:lnTo>
                  <a:pt x="499996" y="1694374"/>
                </a:lnTo>
                <a:lnTo>
                  <a:pt x="436298" y="1692357"/>
                </a:lnTo>
                <a:lnTo>
                  <a:pt x="375191" y="1683337"/>
                </a:lnTo>
                <a:lnTo>
                  <a:pt x="317586" y="1667826"/>
                </a:lnTo>
                <a:lnTo>
                  <a:pt x="264392" y="1646334"/>
                </a:lnTo>
                <a:lnTo>
                  <a:pt x="216519" y="1619372"/>
                </a:lnTo>
                <a:lnTo>
                  <a:pt x="174877" y="1587451"/>
                </a:lnTo>
                <a:lnTo>
                  <a:pt x="140376" y="1551081"/>
                </a:lnTo>
                <a:lnTo>
                  <a:pt x="113925" y="1510773"/>
                </a:lnTo>
                <a:lnTo>
                  <a:pt x="96435" y="1467038"/>
                </a:lnTo>
                <a:lnTo>
                  <a:pt x="88802" y="1419187"/>
                </a:lnTo>
                <a:lnTo>
                  <a:pt x="88683" y="1406800"/>
                </a:lnTo>
                <a:lnTo>
                  <a:pt x="89319" y="1394462"/>
                </a:lnTo>
                <a:lnTo>
                  <a:pt x="99257" y="1345934"/>
                </a:lnTo>
                <a:lnTo>
                  <a:pt x="114266" y="1310864"/>
                </a:lnTo>
                <a:lnTo>
                  <a:pt x="135526" y="1277426"/>
                </a:lnTo>
                <a:lnTo>
                  <a:pt x="162832" y="1246064"/>
                </a:lnTo>
                <a:lnTo>
                  <a:pt x="195982" y="1217223"/>
                </a:lnTo>
                <a:lnTo>
                  <a:pt x="168601" y="1204603"/>
                </a:lnTo>
                <a:lnTo>
                  <a:pt x="119626" y="1175494"/>
                </a:lnTo>
                <a:lnTo>
                  <a:pt x="78610" y="1141894"/>
                </a:lnTo>
                <a:lnTo>
                  <a:pt x="45848" y="1104604"/>
                </a:lnTo>
                <a:lnTo>
                  <a:pt x="21630" y="1064425"/>
                </a:lnTo>
                <a:lnTo>
                  <a:pt x="6249" y="1022158"/>
                </a:lnTo>
                <a:lnTo>
                  <a:pt x="0" y="978604"/>
                </a:lnTo>
                <a:lnTo>
                  <a:pt x="390" y="956594"/>
                </a:lnTo>
                <a:lnTo>
                  <a:pt x="8384" y="912610"/>
                </a:lnTo>
                <a:lnTo>
                  <a:pt x="26240" y="869340"/>
                </a:lnTo>
                <a:lnTo>
                  <a:pt x="54250" y="827587"/>
                </a:lnTo>
                <a:lnTo>
                  <a:pt x="86072" y="794178"/>
                </a:lnTo>
                <a:lnTo>
                  <a:pt x="123696" y="764686"/>
                </a:lnTo>
                <a:lnTo>
                  <a:pt x="166423" y="739428"/>
                </a:lnTo>
                <a:lnTo>
                  <a:pt x="213557" y="718718"/>
                </a:lnTo>
                <a:lnTo>
                  <a:pt x="264402" y="702875"/>
                </a:lnTo>
                <a:lnTo>
                  <a:pt x="318259" y="692213"/>
                </a:lnTo>
                <a:lnTo>
                  <a:pt x="355494" y="688141"/>
                </a:lnTo>
                <a:lnTo>
                  <a:pt x="358796" y="681791"/>
                </a:lnTo>
                <a:close/>
              </a:path>
            </a:pathLst>
          </a:custGeom>
          <a:ln w="9144">
            <a:solidFill>
              <a:srgbClr val="000000"/>
            </a:solidFill>
          </a:ln>
        </p:spPr>
        <p:txBody>
          <a:bodyPr wrap="square" lIns="0" tIns="0" rIns="0" bIns="0" rtlCol="0">
            <a:noAutofit/>
          </a:bodyPr>
          <a:lstStyle/>
          <a:p>
            <a:endParaRPr/>
          </a:p>
        </p:txBody>
      </p:sp>
      <p:sp>
        <p:nvSpPr>
          <p:cNvPr id="6" name="object 6"/>
          <p:cNvSpPr/>
          <p:nvPr/>
        </p:nvSpPr>
        <p:spPr>
          <a:xfrm>
            <a:off x="4846995" y="5115397"/>
            <a:ext cx="224622" cy="36415"/>
          </a:xfrm>
          <a:custGeom>
            <a:avLst/>
            <a:gdLst/>
            <a:ahLst/>
            <a:cxnLst/>
            <a:rect l="l" t="t" r="r" b="b"/>
            <a:pathLst>
              <a:path w="224622" h="36415">
                <a:moveTo>
                  <a:pt x="224622" y="35595"/>
                </a:moveTo>
                <a:lnTo>
                  <a:pt x="211592" y="36159"/>
                </a:lnTo>
                <a:lnTo>
                  <a:pt x="198572" y="36415"/>
                </a:lnTo>
                <a:lnTo>
                  <a:pt x="185572" y="36364"/>
                </a:lnTo>
                <a:lnTo>
                  <a:pt x="146798" y="34393"/>
                </a:lnTo>
                <a:lnTo>
                  <a:pt x="108578" y="29726"/>
                </a:lnTo>
                <a:lnTo>
                  <a:pt x="71186" y="22408"/>
                </a:lnTo>
                <a:lnTo>
                  <a:pt x="23100" y="8605"/>
                </a:lnTo>
                <a:lnTo>
                  <a:pt x="11463" y="4443"/>
                </a:lnTo>
                <a:lnTo>
                  <a:pt x="0" y="0"/>
                </a:lnTo>
              </a:path>
            </a:pathLst>
          </a:custGeom>
          <a:ln w="9144">
            <a:solidFill>
              <a:srgbClr val="000000"/>
            </a:solidFill>
          </a:ln>
        </p:spPr>
        <p:txBody>
          <a:bodyPr wrap="square" lIns="0" tIns="0" rIns="0" bIns="0" rtlCol="0">
            <a:noAutofit/>
          </a:bodyPr>
          <a:lstStyle/>
          <a:p>
            <a:endParaRPr/>
          </a:p>
        </p:txBody>
      </p:sp>
      <p:sp>
        <p:nvSpPr>
          <p:cNvPr id="7" name="object 7"/>
          <p:cNvSpPr/>
          <p:nvPr/>
        </p:nvSpPr>
        <p:spPr>
          <a:xfrm>
            <a:off x="5175507" y="5568822"/>
            <a:ext cx="99945" cy="18190"/>
          </a:xfrm>
          <a:custGeom>
            <a:avLst/>
            <a:gdLst/>
            <a:ahLst/>
            <a:cxnLst/>
            <a:rect l="l" t="t" r="r" b="b"/>
            <a:pathLst>
              <a:path w="99945" h="18190">
                <a:moveTo>
                  <a:pt x="99945" y="0"/>
                </a:moveTo>
                <a:lnTo>
                  <a:pt x="50767" y="11375"/>
                </a:lnTo>
                <a:lnTo>
                  <a:pt x="12815" y="16929"/>
                </a:lnTo>
                <a:lnTo>
                  <a:pt x="0" y="18190"/>
                </a:lnTo>
              </a:path>
            </a:pathLst>
          </a:custGeom>
          <a:ln w="9144">
            <a:solidFill>
              <a:srgbClr val="000000"/>
            </a:solidFill>
          </a:ln>
        </p:spPr>
        <p:txBody>
          <a:bodyPr wrap="square" lIns="0" tIns="0" rIns="0" bIns="0" rtlCol="0">
            <a:noAutofit/>
          </a:bodyPr>
          <a:lstStyle/>
          <a:p>
            <a:endParaRPr/>
          </a:p>
        </p:txBody>
      </p:sp>
      <p:sp>
        <p:nvSpPr>
          <p:cNvPr id="8" name="object 8"/>
          <p:cNvSpPr/>
          <p:nvPr/>
        </p:nvSpPr>
        <p:spPr>
          <a:xfrm>
            <a:off x="6086206" y="5687555"/>
            <a:ext cx="60086" cy="82003"/>
          </a:xfrm>
          <a:custGeom>
            <a:avLst/>
            <a:gdLst/>
            <a:ahLst/>
            <a:cxnLst/>
            <a:rect l="l" t="t" r="r" b="b"/>
            <a:pathLst>
              <a:path w="60086" h="82003">
                <a:moveTo>
                  <a:pt x="60086" y="82003"/>
                </a:moveTo>
                <a:lnTo>
                  <a:pt x="34714" y="52331"/>
                </a:lnTo>
                <a:lnTo>
                  <a:pt x="6159" y="10730"/>
                </a:lnTo>
                <a:lnTo>
                  <a:pt x="0" y="0"/>
                </a:lnTo>
              </a:path>
            </a:pathLst>
          </a:custGeom>
          <a:ln w="9144">
            <a:solidFill>
              <a:srgbClr val="000000"/>
            </a:solidFill>
          </a:ln>
        </p:spPr>
        <p:txBody>
          <a:bodyPr wrap="square" lIns="0" tIns="0" rIns="0" bIns="0" rtlCol="0">
            <a:noAutofit/>
          </a:bodyPr>
          <a:lstStyle/>
          <a:p>
            <a:endParaRPr/>
          </a:p>
        </p:txBody>
      </p:sp>
      <p:sp>
        <p:nvSpPr>
          <p:cNvPr id="9" name="object 9"/>
          <p:cNvSpPr/>
          <p:nvPr/>
        </p:nvSpPr>
        <p:spPr>
          <a:xfrm>
            <a:off x="7250373" y="5561710"/>
            <a:ext cx="22027" cy="86044"/>
          </a:xfrm>
          <a:custGeom>
            <a:avLst/>
            <a:gdLst/>
            <a:ahLst/>
            <a:cxnLst/>
            <a:rect l="l" t="t" r="r" b="b"/>
            <a:pathLst>
              <a:path w="22027" h="86044">
                <a:moveTo>
                  <a:pt x="22027" y="0"/>
                </a:moveTo>
                <a:lnTo>
                  <a:pt x="12365" y="49556"/>
                </a:lnTo>
                <a:lnTo>
                  <a:pt x="4605" y="73961"/>
                </a:lnTo>
                <a:lnTo>
                  <a:pt x="0" y="86044"/>
                </a:lnTo>
              </a:path>
            </a:pathLst>
          </a:custGeom>
          <a:ln w="9144">
            <a:solidFill>
              <a:srgbClr val="000000"/>
            </a:solidFill>
          </a:ln>
        </p:spPr>
        <p:txBody>
          <a:bodyPr wrap="square" lIns="0" tIns="0" rIns="0" bIns="0" rtlCol="0">
            <a:noAutofit/>
          </a:bodyPr>
          <a:lstStyle/>
          <a:p>
            <a:endParaRPr/>
          </a:p>
        </p:txBody>
      </p:sp>
      <p:sp>
        <p:nvSpPr>
          <p:cNvPr id="10" name="object 10"/>
          <p:cNvSpPr/>
          <p:nvPr/>
        </p:nvSpPr>
        <p:spPr>
          <a:xfrm>
            <a:off x="7756017" y="4996560"/>
            <a:ext cx="296417" cy="341756"/>
          </a:xfrm>
          <a:custGeom>
            <a:avLst/>
            <a:gdLst/>
            <a:ahLst/>
            <a:cxnLst/>
            <a:rect l="l" t="t" r="r" b="b"/>
            <a:pathLst>
              <a:path w="296417" h="341756">
                <a:moveTo>
                  <a:pt x="0" y="0"/>
                </a:moveTo>
                <a:lnTo>
                  <a:pt x="52753" y="21111"/>
                </a:lnTo>
                <a:lnTo>
                  <a:pt x="101163" y="46040"/>
                </a:lnTo>
                <a:lnTo>
                  <a:pt x="144932" y="74443"/>
                </a:lnTo>
                <a:lnTo>
                  <a:pt x="183763" y="105978"/>
                </a:lnTo>
                <a:lnTo>
                  <a:pt x="217360" y="140303"/>
                </a:lnTo>
                <a:lnTo>
                  <a:pt x="245424" y="177073"/>
                </a:lnTo>
                <a:lnTo>
                  <a:pt x="267660" y="215946"/>
                </a:lnTo>
                <a:lnTo>
                  <a:pt x="283768" y="256580"/>
                </a:lnTo>
                <a:lnTo>
                  <a:pt x="293453" y="298631"/>
                </a:lnTo>
                <a:lnTo>
                  <a:pt x="295794" y="320081"/>
                </a:lnTo>
                <a:lnTo>
                  <a:pt x="296417" y="341756"/>
                </a:lnTo>
              </a:path>
            </a:pathLst>
          </a:custGeom>
          <a:ln w="9143">
            <a:solidFill>
              <a:srgbClr val="000000"/>
            </a:solidFill>
          </a:ln>
        </p:spPr>
        <p:txBody>
          <a:bodyPr wrap="square" lIns="0" tIns="0" rIns="0" bIns="0" rtlCol="0">
            <a:noAutofit/>
          </a:bodyPr>
          <a:lstStyle/>
          <a:p>
            <a:endParaRPr/>
          </a:p>
        </p:txBody>
      </p:sp>
      <p:sp>
        <p:nvSpPr>
          <p:cNvPr id="11" name="object 11"/>
          <p:cNvSpPr/>
          <p:nvPr/>
        </p:nvSpPr>
        <p:spPr>
          <a:xfrm>
            <a:off x="8329004" y="4632452"/>
            <a:ext cx="126274" cy="124630"/>
          </a:xfrm>
          <a:custGeom>
            <a:avLst/>
            <a:gdLst/>
            <a:ahLst/>
            <a:cxnLst/>
            <a:rect l="l" t="t" r="r" b="b"/>
            <a:pathLst>
              <a:path w="126274" h="124630">
                <a:moveTo>
                  <a:pt x="126274" y="0"/>
                </a:moveTo>
                <a:lnTo>
                  <a:pt x="98259" y="39605"/>
                </a:lnTo>
                <a:lnTo>
                  <a:pt x="63561" y="76246"/>
                </a:lnTo>
                <a:lnTo>
                  <a:pt x="33431" y="101501"/>
                </a:lnTo>
                <a:lnTo>
                  <a:pt x="11498" y="117169"/>
                </a:lnTo>
                <a:lnTo>
                  <a:pt x="0" y="124630"/>
                </a:lnTo>
              </a:path>
            </a:pathLst>
          </a:custGeom>
          <a:ln w="9144">
            <a:solidFill>
              <a:srgbClr val="000000"/>
            </a:solidFill>
          </a:ln>
        </p:spPr>
        <p:txBody>
          <a:bodyPr wrap="square" lIns="0" tIns="0" rIns="0" bIns="0" rtlCol="0">
            <a:noAutofit/>
          </a:bodyPr>
          <a:lstStyle/>
          <a:p>
            <a:endParaRPr/>
          </a:p>
        </p:txBody>
      </p:sp>
      <p:sp>
        <p:nvSpPr>
          <p:cNvPr id="12" name="object 12"/>
          <p:cNvSpPr/>
          <p:nvPr/>
        </p:nvSpPr>
        <p:spPr>
          <a:xfrm>
            <a:off x="8138541" y="4156836"/>
            <a:ext cx="6944" cy="50358"/>
          </a:xfrm>
          <a:custGeom>
            <a:avLst/>
            <a:gdLst/>
            <a:ahLst/>
            <a:cxnLst/>
            <a:rect l="l" t="t" r="r" b="b"/>
            <a:pathLst>
              <a:path w="6944" h="50358">
                <a:moveTo>
                  <a:pt x="0" y="0"/>
                </a:moveTo>
                <a:lnTo>
                  <a:pt x="2763" y="12509"/>
                </a:lnTo>
                <a:lnTo>
                  <a:pt x="4850" y="25091"/>
                </a:lnTo>
                <a:lnTo>
                  <a:pt x="6249" y="37716"/>
                </a:lnTo>
                <a:lnTo>
                  <a:pt x="6944" y="50358"/>
                </a:lnTo>
              </a:path>
            </a:pathLst>
          </a:custGeom>
          <a:ln w="9144">
            <a:solidFill>
              <a:srgbClr val="000000"/>
            </a:solidFill>
          </a:ln>
        </p:spPr>
        <p:txBody>
          <a:bodyPr wrap="square" lIns="0" tIns="0" rIns="0" bIns="0" rtlCol="0">
            <a:noAutofit/>
          </a:bodyPr>
          <a:lstStyle/>
          <a:p>
            <a:endParaRPr/>
          </a:p>
        </p:txBody>
      </p:sp>
      <p:sp>
        <p:nvSpPr>
          <p:cNvPr id="13" name="object 13"/>
          <p:cNvSpPr/>
          <p:nvPr/>
        </p:nvSpPr>
        <p:spPr>
          <a:xfrm>
            <a:off x="7295388" y="4009690"/>
            <a:ext cx="66754" cy="76534"/>
          </a:xfrm>
          <a:custGeom>
            <a:avLst/>
            <a:gdLst/>
            <a:ahLst/>
            <a:cxnLst/>
            <a:rect l="l" t="t" r="r" b="b"/>
            <a:pathLst>
              <a:path w="66754" h="76534">
                <a:moveTo>
                  <a:pt x="0" y="76534"/>
                </a:moveTo>
                <a:lnTo>
                  <a:pt x="29498" y="36542"/>
                </a:lnTo>
                <a:lnTo>
                  <a:pt x="56738" y="8776"/>
                </a:lnTo>
                <a:lnTo>
                  <a:pt x="66754" y="0"/>
                </a:lnTo>
              </a:path>
            </a:pathLst>
          </a:custGeom>
          <a:ln w="9144">
            <a:solidFill>
              <a:srgbClr val="000000"/>
            </a:solidFill>
          </a:ln>
        </p:spPr>
        <p:txBody>
          <a:bodyPr wrap="square" lIns="0" tIns="0" rIns="0" bIns="0" rtlCol="0">
            <a:noAutofit/>
          </a:bodyPr>
          <a:lstStyle/>
          <a:p>
            <a:endParaRPr/>
          </a:p>
        </p:txBody>
      </p:sp>
      <p:sp>
        <p:nvSpPr>
          <p:cNvPr id="14" name="object 14"/>
          <p:cNvSpPr/>
          <p:nvPr/>
        </p:nvSpPr>
        <p:spPr>
          <a:xfrm>
            <a:off x="6662673" y="4065608"/>
            <a:ext cx="26641" cy="57319"/>
          </a:xfrm>
          <a:custGeom>
            <a:avLst/>
            <a:gdLst/>
            <a:ahLst/>
            <a:cxnLst/>
            <a:rect l="l" t="t" r="r" b="b"/>
            <a:pathLst>
              <a:path w="26641" h="57319">
                <a:moveTo>
                  <a:pt x="0" y="57319"/>
                </a:moveTo>
                <a:lnTo>
                  <a:pt x="3988" y="45571"/>
                </a:lnTo>
                <a:lnTo>
                  <a:pt x="8646" y="33949"/>
                </a:lnTo>
                <a:lnTo>
                  <a:pt x="13974" y="22470"/>
                </a:lnTo>
                <a:lnTo>
                  <a:pt x="19972" y="11148"/>
                </a:lnTo>
                <a:lnTo>
                  <a:pt x="26641" y="0"/>
                </a:lnTo>
              </a:path>
            </a:pathLst>
          </a:custGeom>
          <a:ln w="9144">
            <a:solidFill>
              <a:srgbClr val="000000"/>
            </a:solidFill>
          </a:ln>
        </p:spPr>
        <p:txBody>
          <a:bodyPr wrap="square" lIns="0" tIns="0" rIns="0" bIns="0" rtlCol="0">
            <a:noAutofit/>
          </a:bodyPr>
          <a:lstStyle/>
          <a:p>
            <a:endParaRPr/>
          </a:p>
        </p:txBody>
      </p:sp>
      <p:sp>
        <p:nvSpPr>
          <p:cNvPr id="15" name="object 15"/>
          <p:cNvSpPr/>
          <p:nvPr/>
        </p:nvSpPr>
        <p:spPr>
          <a:xfrm>
            <a:off x="5920359" y="4145660"/>
            <a:ext cx="112167" cy="60167"/>
          </a:xfrm>
          <a:custGeom>
            <a:avLst/>
            <a:gdLst/>
            <a:ahLst/>
            <a:cxnLst/>
            <a:rect l="l" t="t" r="r" b="b"/>
            <a:pathLst>
              <a:path w="112167" h="60167">
                <a:moveTo>
                  <a:pt x="0" y="0"/>
                </a:moveTo>
                <a:lnTo>
                  <a:pt x="35666" y="16067"/>
                </a:lnTo>
                <a:lnTo>
                  <a:pt x="69651" y="33872"/>
                </a:lnTo>
                <a:lnTo>
                  <a:pt x="101849" y="53329"/>
                </a:lnTo>
                <a:lnTo>
                  <a:pt x="112167" y="60167"/>
                </a:lnTo>
              </a:path>
            </a:pathLst>
          </a:custGeom>
          <a:ln w="9143">
            <a:solidFill>
              <a:srgbClr val="000000"/>
            </a:solidFill>
          </a:ln>
        </p:spPr>
        <p:txBody>
          <a:bodyPr wrap="square" lIns="0" tIns="0" rIns="0" bIns="0" rtlCol="0">
            <a:noAutofit/>
          </a:bodyPr>
          <a:lstStyle/>
          <a:p>
            <a:endParaRPr/>
          </a:p>
        </p:txBody>
      </p:sp>
      <p:sp>
        <p:nvSpPr>
          <p:cNvPr id="16" name="object 16"/>
          <p:cNvSpPr/>
          <p:nvPr/>
        </p:nvSpPr>
        <p:spPr>
          <a:xfrm>
            <a:off x="5000806" y="4592603"/>
            <a:ext cx="19122" cy="60676"/>
          </a:xfrm>
          <a:custGeom>
            <a:avLst/>
            <a:gdLst/>
            <a:ahLst/>
            <a:cxnLst/>
            <a:rect l="l" t="t" r="r" b="b"/>
            <a:pathLst>
              <a:path w="19122" h="60676">
                <a:moveTo>
                  <a:pt x="19122" y="60676"/>
                </a:moveTo>
                <a:lnTo>
                  <a:pt x="14322" y="48701"/>
                </a:lnTo>
                <a:lnTo>
                  <a:pt x="10010" y="36637"/>
                </a:lnTo>
                <a:lnTo>
                  <a:pt x="6185" y="24493"/>
                </a:lnTo>
                <a:lnTo>
                  <a:pt x="2848" y="12278"/>
                </a:lnTo>
                <a:lnTo>
                  <a:pt x="0" y="0"/>
                </a:lnTo>
              </a:path>
            </a:pathLst>
          </a:custGeom>
          <a:ln w="9144">
            <a:solidFill>
              <a:srgbClr val="000000"/>
            </a:solidFill>
          </a:ln>
        </p:spPr>
        <p:txBody>
          <a:bodyPr wrap="square" lIns="0" tIns="0" rIns="0" bIns="0" rtlCol="0">
            <a:noAutofit/>
          </a:bodyPr>
          <a:lstStyle/>
          <a:p>
            <a:endParaRPr/>
          </a:p>
        </p:txBody>
      </p:sp>
      <p:sp>
        <p:nvSpPr>
          <p:cNvPr id="17" name="object 17"/>
          <p:cNvSpPr txBox="1"/>
          <p:nvPr/>
        </p:nvSpPr>
        <p:spPr>
          <a:xfrm>
            <a:off x="5095747" y="4584700"/>
            <a:ext cx="2870835" cy="492759"/>
          </a:xfrm>
          <a:prstGeom prst="rect">
            <a:avLst/>
          </a:prstGeom>
        </p:spPr>
        <p:txBody>
          <a:bodyPr vert="horz" wrap="square" lIns="0" tIns="0" rIns="0" bIns="0" rtlCol="0">
            <a:noAutofit/>
          </a:bodyPr>
          <a:lstStyle/>
          <a:p>
            <a:pPr marL="12700">
              <a:lnSpc>
                <a:spcPct val="100000"/>
              </a:lnSpc>
            </a:pPr>
            <a:r>
              <a:rPr sz="3200" dirty="0">
                <a:solidFill>
                  <a:srgbClr val="FF0000"/>
                </a:solidFill>
                <a:latin typeface="Arial Unicode MS"/>
                <a:cs typeface="Arial Unicode MS"/>
              </a:rPr>
              <a:t>大数</a:t>
            </a:r>
            <a:r>
              <a:rPr sz="3200" spc="-15" dirty="0">
                <a:solidFill>
                  <a:srgbClr val="FF0000"/>
                </a:solidFill>
                <a:latin typeface="Arial Unicode MS"/>
                <a:cs typeface="Arial Unicode MS"/>
              </a:rPr>
              <a:t>据</a:t>
            </a:r>
            <a:r>
              <a:rPr sz="3200" spc="0" dirty="0">
                <a:solidFill>
                  <a:srgbClr val="FF0000"/>
                </a:solidFill>
                <a:latin typeface="Arial Unicode MS"/>
                <a:cs typeface="Arial Unicode MS"/>
              </a:rPr>
              <a:t>上更</a:t>
            </a:r>
            <a:r>
              <a:rPr sz="3200" spc="-15" dirty="0">
                <a:solidFill>
                  <a:srgbClr val="FF0000"/>
                </a:solidFill>
                <a:latin typeface="Arial Unicode MS"/>
                <a:cs typeface="Arial Unicode MS"/>
              </a:rPr>
              <a:t>惊</a:t>
            </a:r>
            <a:r>
              <a:rPr sz="3200" spc="0" dirty="0">
                <a:solidFill>
                  <a:srgbClr val="FF0000"/>
                </a:solidFill>
                <a:latin typeface="Arial Unicode MS"/>
                <a:cs typeface="Arial Unicode MS"/>
              </a:rPr>
              <a:t>人</a:t>
            </a:r>
            <a:endParaRPr sz="3200">
              <a:latin typeface="Arial Unicode MS"/>
              <a:cs typeface="Arial Unicode M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57302"/>
            <a:ext cx="4729480" cy="432434"/>
          </a:xfrm>
          <a:prstGeom prst="rect">
            <a:avLst/>
          </a:prstGeom>
        </p:spPr>
        <p:txBody>
          <a:bodyPr vert="horz" wrap="square" lIns="0" tIns="0" rIns="0" bIns="0" rtlCol="0">
            <a:noAutofit/>
          </a:bodyPr>
          <a:lstStyle/>
          <a:p>
            <a:pPr marL="12700">
              <a:lnSpc>
                <a:spcPct val="100000"/>
              </a:lnSpc>
            </a:pPr>
            <a:r>
              <a:rPr sz="2800" spc="-25" dirty="0">
                <a:latin typeface="Arial Unicode MS"/>
                <a:cs typeface="Arial Unicode MS"/>
              </a:rPr>
              <a:t>例如：帮助</a:t>
            </a:r>
            <a:r>
              <a:rPr sz="2800" spc="-30" dirty="0">
                <a:latin typeface="Arial Unicode MS"/>
                <a:cs typeface="Arial Unicode MS"/>
              </a:rPr>
              <a:t>奥巴</a:t>
            </a:r>
            <a:r>
              <a:rPr sz="2800" spc="-25" dirty="0">
                <a:latin typeface="Arial Unicode MS"/>
                <a:cs typeface="Arial Unicode MS"/>
              </a:rPr>
              <a:t>马</a:t>
            </a:r>
            <a:r>
              <a:rPr sz="2800" spc="-30" dirty="0">
                <a:latin typeface="Arial Unicode MS"/>
                <a:cs typeface="Arial Unicode MS"/>
              </a:rPr>
              <a:t>胜选</a:t>
            </a:r>
            <a:r>
              <a:rPr sz="2800" spc="235" dirty="0">
                <a:latin typeface="Arial Unicode MS"/>
                <a:cs typeface="Arial Unicode MS"/>
              </a:rPr>
              <a:t> </a:t>
            </a:r>
            <a:r>
              <a:rPr sz="2000" spc="0" dirty="0">
                <a:latin typeface="Arial Unicode MS"/>
                <a:cs typeface="Arial Unicode MS"/>
              </a:rPr>
              <a:t>（政治）</a:t>
            </a:r>
            <a:endParaRPr sz="2000">
              <a:latin typeface="Arial Unicode MS"/>
              <a:cs typeface="Arial Unicode MS"/>
            </a:endParaRPr>
          </a:p>
        </p:txBody>
      </p:sp>
      <p:sp>
        <p:nvSpPr>
          <p:cNvPr id="3" name="object 3"/>
          <p:cNvSpPr/>
          <p:nvPr/>
        </p:nvSpPr>
        <p:spPr>
          <a:xfrm>
            <a:off x="790955" y="1106424"/>
            <a:ext cx="6986016" cy="5103876"/>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4926816" y="1534032"/>
            <a:ext cx="2851404" cy="585215"/>
          </a:xfrm>
          <a:custGeom>
            <a:avLst/>
            <a:gdLst/>
            <a:ahLst/>
            <a:cxnLst/>
            <a:rect l="l" t="t" r="r" b="b"/>
            <a:pathLst>
              <a:path w="2851404" h="585215">
                <a:moveTo>
                  <a:pt x="0" y="585215"/>
                </a:moveTo>
                <a:lnTo>
                  <a:pt x="2851404" y="585215"/>
                </a:lnTo>
                <a:lnTo>
                  <a:pt x="2851404" y="0"/>
                </a:lnTo>
                <a:lnTo>
                  <a:pt x="0" y="0"/>
                </a:lnTo>
                <a:lnTo>
                  <a:pt x="0" y="585215"/>
                </a:lnTo>
                <a:close/>
              </a:path>
            </a:pathLst>
          </a:custGeom>
          <a:solidFill>
            <a:srgbClr val="FFFF66"/>
          </a:solidFill>
        </p:spPr>
        <p:txBody>
          <a:bodyPr wrap="square" lIns="0" tIns="0" rIns="0" bIns="0" rtlCol="0">
            <a:noAutofit/>
          </a:bodyPr>
          <a:lstStyle/>
          <a:p>
            <a:endParaRPr/>
          </a:p>
        </p:txBody>
      </p:sp>
      <p:sp>
        <p:nvSpPr>
          <p:cNvPr id="5" name="object 5"/>
          <p:cNvSpPr txBox="1"/>
          <p:nvPr/>
        </p:nvSpPr>
        <p:spPr>
          <a:xfrm>
            <a:off x="5029200" y="1578682"/>
            <a:ext cx="2465705" cy="515620"/>
          </a:xfrm>
          <a:prstGeom prst="rect">
            <a:avLst/>
          </a:prstGeom>
        </p:spPr>
        <p:txBody>
          <a:bodyPr vert="horz" wrap="square" lIns="0" tIns="0" rIns="0" bIns="0" rtlCol="0">
            <a:noAutofit/>
          </a:bodyPr>
          <a:lstStyle/>
          <a:p>
            <a:pPr marL="12700">
              <a:lnSpc>
                <a:spcPct val="100000"/>
              </a:lnSpc>
            </a:pPr>
            <a:r>
              <a:rPr sz="3350" spc="-170" dirty="0">
                <a:latin typeface="Arial Unicode MS"/>
                <a:cs typeface="Arial Unicode MS"/>
              </a:rPr>
              <a:t>《时</a:t>
            </a:r>
            <a:r>
              <a:rPr sz="3350" spc="-185" dirty="0">
                <a:latin typeface="Arial Unicode MS"/>
                <a:cs typeface="Arial Unicode MS"/>
              </a:rPr>
              <a:t>代</a:t>
            </a:r>
            <a:r>
              <a:rPr sz="3350" spc="-170" dirty="0">
                <a:latin typeface="Arial Unicode MS"/>
                <a:cs typeface="Arial Unicode MS"/>
              </a:rPr>
              <a:t>》周刊</a:t>
            </a:r>
            <a:endParaRPr sz="3350" dirty="0">
              <a:latin typeface="Arial Unicode MS"/>
              <a:cs typeface="Arial Unicode M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5" dirty="0">
                <a:latin typeface="Arial Unicode MS"/>
                <a:cs typeface="Arial Unicode MS"/>
              </a:rPr>
              <a:t>例如：帮助</a:t>
            </a:r>
            <a:r>
              <a:rPr sz="2800" spc="-30" dirty="0">
                <a:latin typeface="Arial Unicode MS"/>
                <a:cs typeface="Arial Unicode MS"/>
              </a:rPr>
              <a:t>奥巴</a:t>
            </a:r>
            <a:r>
              <a:rPr sz="2800" spc="-25" dirty="0">
                <a:latin typeface="Arial Unicode MS"/>
                <a:cs typeface="Arial Unicode MS"/>
              </a:rPr>
              <a:t>马</a:t>
            </a:r>
            <a:r>
              <a:rPr sz="2800" spc="-30" dirty="0">
                <a:latin typeface="Arial Unicode MS"/>
                <a:cs typeface="Arial Unicode MS"/>
              </a:rPr>
              <a:t>胜选</a:t>
            </a:r>
            <a:r>
              <a:rPr sz="2800" spc="235" dirty="0">
                <a:latin typeface="Arial Unicode MS"/>
                <a:cs typeface="Arial Unicode MS"/>
              </a:rPr>
              <a:t> </a:t>
            </a:r>
            <a:r>
              <a:rPr sz="2000" spc="0" dirty="0">
                <a:latin typeface="Arial Unicode MS"/>
                <a:cs typeface="Arial Unicode MS"/>
              </a:rPr>
              <a:t>（政治）</a:t>
            </a:r>
            <a:endParaRPr sz="2000">
              <a:latin typeface="Arial Unicode MS"/>
              <a:cs typeface="Arial Unicode MS"/>
            </a:endParaRPr>
          </a:p>
        </p:txBody>
      </p:sp>
      <p:sp>
        <p:nvSpPr>
          <p:cNvPr id="3" name="object 3"/>
          <p:cNvSpPr/>
          <p:nvPr/>
        </p:nvSpPr>
        <p:spPr>
          <a:xfrm>
            <a:off x="408431" y="4302252"/>
            <a:ext cx="8487156" cy="1588008"/>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556259" y="4381500"/>
            <a:ext cx="8191500" cy="1429512"/>
          </a:xfrm>
          <a:custGeom>
            <a:avLst/>
            <a:gdLst/>
            <a:ahLst/>
            <a:cxnLst/>
            <a:rect l="l" t="t" r="r" b="b"/>
            <a:pathLst>
              <a:path w="8191500" h="1429512">
                <a:moveTo>
                  <a:pt x="0" y="1429512"/>
                </a:moveTo>
                <a:lnTo>
                  <a:pt x="8191500" y="1429512"/>
                </a:lnTo>
                <a:lnTo>
                  <a:pt x="8191500" y="0"/>
                </a:lnTo>
                <a:lnTo>
                  <a:pt x="0" y="0"/>
                </a:lnTo>
                <a:lnTo>
                  <a:pt x="0" y="1429512"/>
                </a:lnTo>
                <a:close/>
              </a:path>
            </a:pathLst>
          </a:custGeom>
          <a:solidFill>
            <a:srgbClr val="FFFFFF"/>
          </a:solidFill>
        </p:spPr>
        <p:txBody>
          <a:bodyPr wrap="square" lIns="0" tIns="0" rIns="0" bIns="0" rtlCol="0">
            <a:noAutofit/>
          </a:bodyPr>
          <a:lstStyle/>
          <a:p>
            <a:endParaRPr/>
          </a:p>
        </p:txBody>
      </p:sp>
      <p:sp>
        <p:nvSpPr>
          <p:cNvPr id="5" name="object 5"/>
          <p:cNvSpPr/>
          <p:nvPr/>
        </p:nvSpPr>
        <p:spPr>
          <a:xfrm>
            <a:off x="7594092" y="4405884"/>
            <a:ext cx="1048511" cy="1389887"/>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668768" y="4483608"/>
            <a:ext cx="899159" cy="1234440"/>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txBox="1"/>
          <p:nvPr/>
        </p:nvSpPr>
        <p:spPr>
          <a:xfrm>
            <a:off x="258267" y="1195959"/>
            <a:ext cx="8500110" cy="4984750"/>
          </a:xfrm>
          <a:prstGeom prst="rect">
            <a:avLst/>
          </a:prstGeom>
        </p:spPr>
        <p:txBody>
          <a:bodyPr vert="horz" wrap="square" lIns="0" tIns="0" rIns="0" bIns="0" rtlCol="0">
            <a:noAutofit/>
          </a:bodyPr>
          <a:lstStyle/>
          <a:p>
            <a:pPr marL="12700">
              <a:lnSpc>
                <a:spcPct val="100000"/>
              </a:lnSpc>
            </a:pPr>
            <a:r>
              <a:rPr sz="2000" dirty="0">
                <a:latin typeface="Arial Unicode MS"/>
                <a:cs typeface="Arial Unicode MS"/>
              </a:rPr>
              <a:t>通过机</a:t>
            </a:r>
            <a:r>
              <a:rPr sz="2000" spc="-15" dirty="0">
                <a:latin typeface="Arial Unicode MS"/>
                <a:cs typeface="Arial Unicode MS"/>
              </a:rPr>
              <a:t>器</a:t>
            </a:r>
            <a:r>
              <a:rPr sz="2000" spc="0" dirty="0">
                <a:latin typeface="Arial Unicode MS"/>
                <a:cs typeface="Arial Unicode MS"/>
              </a:rPr>
              <a:t>学</a:t>
            </a:r>
            <a:r>
              <a:rPr sz="2000" spc="-15" dirty="0">
                <a:latin typeface="Arial Unicode MS"/>
                <a:cs typeface="Arial Unicode MS"/>
              </a:rPr>
              <a:t>习</a:t>
            </a:r>
            <a:r>
              <a:rPr sz="2000" spc="0" dirty="0">
                <a:latin typeface="Arial Unicode MS"/>
                <a:cs typeface="Arial Unicode MS"/>
              </a:rPr>
              <a:t>模型：</a:t>
            </a:r>
            <a:endParaRPr sz="2000">
              <a:latin typeface="Arial Unicode MS"/>
              <a:cs typeface="Arial Unicode MS"/>
            </a:endParaRPr>
          </a:p>
          <a:p>
            <a:pPr>
              <a:lnSpc>
                <a:spcPts val="1200"/>
              </a:lnSpc>
            </a:pPr>
            <a:endParaRPr sz="1200"/>
          </a:p>
          <a:p>
            <a:pPr marL="12700">
              <a:lnSpc>
                <a:spcPct val="100000"/>
              </a:lnSpc>
            </a:pPr>
            <a:r>
              <a:rPr sz="2000" dirty="0">
                <a:latin typeface="Wingdings"/>
                <a:cs typeface="Wingdings"/>
              </a:rPr>
              <a:t></a:t>
            </a:r>
            <a:r>
              <a:rPr sz="2000" spc="220" dirty="0">
                <a:latin typeface="Times New Roman"/>
                <a:cs typeface="Times New Roman"/>
              </a:rPr>
              <a:t> </a:t>
            </a:r>
            <a:r>
              <a:rPr sz="2000" spc="0" dirty="0">
                <a:latin typeface="Arial Unicode MS"/>
                <a:cs typeface="Arial Unicode MS"/>
              </a:rPr>
              <a:t>在总统</a:t>
            </a:r>
            <a:r>
              <a:rPr sz="2000" spc="-15" dirty="0">
                <a:latin typeface="Arial Unicode MS"/>
                <a:cs typeface="Arial Unicode MS"/>
              </a:rPr>
              <a:t>候</a:t>
            </a:r>
            <a:r>
              <a:rPr sz="2000" spc="0" dirty="0">
                <a:latin typeface="Arial Unicode MS"/>
                <a:cs typeface="Arial Unicode MS"/>
              </a:rPr>
              <a:t>选</a:t>
            </a:r>
            <a:r>
              <a:rPr sz="2000" spc="-15" dirty="0">
                <a:latin typeface="Arial Unicode MS"/>
                <a:cs typeface="Arial Unicode MS"/>
              </a:rPr>
              <a:t>人</a:t>
            </a:r>
            <a:r>
              <a:rPr sz="2000" spc="0" dirty="0">
                <a:latin typeface="Arial Unicode MS"/>
                <a:cs typeface="Arial Unicode MS"/>
              </a:rPr>
              <a:t>第一次</a:t>
            </a:r>
            <a:r>
              <a:rPr sz="2000" spc="-15" dirty="0">
                <a:latin typeface="Arial Unicode MS"/>
                <a:cs typeface="Arial Unicode MS"/>
              </a:rPr>
              <a:t>辩</a:t>
            </a:r>
            <a:r>
              <a:rPr sz="2000" spc="0" dirty="0">
                <a:latin typeface="Arial Unicode MS"/>
                <a:cs typeface="Arial Unicode MS"/>
              </a:rPr>
              <a:t>论</a:t>
            </a:r>
            <a:r>
              <a:rPr sz="2000" spc="-15" dirty="0">
                <a:latin typeface="Arial Unicode MS"/>
                <a:cs typeface="Arial Unicode MS"/>
              </a:rPr>
              <a:t>后</a:t>
            </a:r>
            <a:r>
              <a:rPr sz="2000" spc="0" dirty="0">
                <a:latin typeface="Arial Unicode MS"/>
                <a:cs typeface="Arial Unicode MS"/>
              </a:rPr>
              <a:t>，分析</a:t>
            </a:r>
            <a:r>
              <a:rPr sz="2000" spc="-15" dirty="0">
                <a:latin typeface="Arial Unicode MS"/>
                <a:cs typeface="Arial Unicode MS"/>
              </a:rPr>
              <a:t>出</a:t>
            </a:r>
            <a:r>
              <a:rPr sz="2000" spc="0" dirty="0">
                <a:latin typeface="Arial Unicode MS"/>
                <a:cs typeface="Arial Unicode MS"/>
              </a:rPr>
              <a:t>哪</a:t>
            </a:r>
            <a:r>
              <a:rPr sz="2000" spc="-10" dirty="0">
                <a:latin typeface="Arial Unicode MS"/>
                <a:cs typeface="Arial Unicode MS"/>
              </a:rPr>
              <a:t>些</a:t>
            </a:r>
            <a:r>
              <a:rPr sz="2000" spc="0" dirty="0">
                <a:latin typeface="Arial Unicode MS"/>
                <a:cs typeface="Arial Unicode MS"/>
              </a:rPr>
              <a:t>选民将</a:t>
            </a:r>
            <a:r>
              <a:rPr sz="2000" spc="-15" dirty="0">
                <a:latin typeface="Arial Unicode MS"/>
                <a:cs typeface="Arial Unicode MS"/>
              </a:rPr>
              <a:t>倒</a:t>
            </a:r>
            <a:r>
              <a:rPr sz="2000" spc="0" dirty="0">
                <a:latin typeface="Arial Unicode MS"/>
                <a:cs typeface="Arial Unicode MS"/>
              </a:rPr>
              <a:t>戈</a:t>
            </a:r>
            <a:r>
              <a:rPr sz="2000" spc="-15" dirty="0">
                <a:latin typeface="Arial Unicode MS"/>
                <a:cs typeface="Arial Unicode MS"/>
              </a:rPr>
              <a:t>，</a:t>
            </a:r>
            <a:r>
              <a:rPr sz="2000" spc="0" dirty="0">
                <a:latin typeface="Arial Unicode MS"/>
                <a:cs typeface="Arial Unicode MS"/>
              </a:rPr>
              <a:t>为每位</a:t>
            </a:r>
            <a:r>
              <a:rPr sz="2000" spc="-15" dirty="0">
                <a:latin typeface="Arial Unicode MS"/>
                <a:cs typeface="Arial Unicode MS"/>
              </a:rPr>
              <a:t>选</a:t>
            </a:r>
            <a:r>
              <a:rPr sz="2000" spc="0" dirty="0">
                <a:latin typeface="Arial Unicode MS"/>
                <a:cs typeface="Arial Unicode MS"/>
              </a:rPr>
              <a:t>民</a:t>
            </a:r>
            <a:r>
              <a:rPr sz="2000" spc="-15" dirty="0">
                <a:latin typeface="Arial Unicode MS"/>
                <a:cs typeface="Arial Unicode MS"/>
              </a:rPr>
              <a:t>找</a:t>
            </a:r>
            <a:r>
              <a:rPr sz="2000" spc="0" dirty="0">
                <a:latin typeface="Arial Unicode MS"/>
                <a:cs typeface="Arial Unicode MS"/>
              </a:rPr>
              <a:t>出一</a:t>
            </a:r>
            <a:endParaRPr sz="2000">
              <a:latin typeface="Arial Unicode MS"/>
              <a:cs typeface="Arial Unicode MS"/>
            </a:endParaRPr>
          </a:p>
          <a:p>
            <a:pPr marL="355600">
              <a:lnSpc>
                <a:spcPct val="100000"/>
              </a:lnSpc>
            </a:pPr>
            <a:r>
              <a:rPr sz="2000" dirty="0">
                <a:latin typeface="Arial Unicode MS"/>
                <a:cs typeface="Arial Unicode MS"/>
              </a:rPr>
              <a:t>个最</a:t>
            </a:r>
            <a:r>
              <a:rPr sz="2000" spc="-10" dirty="0">
                <a:latin typeface="Arial Unicode MS"/>
                <a:cs typeface="Arial Unicode MS"/>
              </a:rPr>
              <a:t>能</a:t>
            </a:r>
            <a:r>
              <a:rPr sz="2000" spc="-15" dirty="0">
                <a:latin typeface="Arial Unicode MS"/>
                <a:cs typeface="Arial Unicode MS"/>
              </a:rPr>
              <a:t>说</a:t>
            </a:r>
            <a:r>
              <a:rPr sz="2000" spc="0" dirty="0">
                <a:latin typeface="Arial Unicode MS"/>
                <a:cs typeface="Arial Unicode MS"/>
              </a:rPr>
              <a:t>服</a:t>
            </a:r>
            <a:r>
              <a:rPr sz="2000" spc="-20" dirty="0">
                <a:latin typeface="Arial Unicode MS"/>
                <a:cs typeface="Arial Unicode MS"/>
              </a:rPr>
              <a:t>他</a:t>
            </a:r>
            <a:r>
              <a:rPr sz="2000" spc="-5" dirty="0">
                <a:latin typeface="Arial Unicode MS"/>
                <a:cs typeface="Arial Unicode MS"/>
              </a:rPr>
              <a:t>的理由</a:t>
            </a:r>
            <a:endParaRPr sz="2000">
              <a:latin typeface="Arial Unicode MS"/>
              <a:cs typeface="Arial Unicode MS"/>
            </a:endParaRPr>
          </a:p>
          <a:p>
            <a:pPr>
              <a:lnSpc>
                <a:spcPts val="1200"/>
              </a:lnSpc>
              <a:spcBef>
                <a:spcPts val="1"/>
              </a:spcBef>
            </a:pPr>
            <a:endParaRPr sz="1200"/>
          </a:p>
          <a:p>
            <a:pPr marL="355600" marR="13335" indent="-342900">
              <a:lnSpc>
                <a:spcPct val="100000"/>
              </a:lnSpc>
            </a:pPr>
            <a:r>
              <a:rPr sz="2000" dirty="0">
                <a:latin typeface="Wingdings"/>
                <a:cs typeface="Wingdings"/>
              </a:rPr>
              <a:t></a:t>
            </a:r>
            <a:r>
              <a:rPr sz="2000" spc="220" dirty="0">
                <a:latin typeface="Times New Roman"/>
                <a:cs typeface="Times New Roman"/>
              </a:rPr>
              <a:t> </a:t>
            </a:r>
            <a:r>
              <a:rPr sz="2000" spc="0" dirty="0">
                <a:latin typeface="Arial Unicode MS"/>
                <a:cs typeface="Arial Unicode MS"/>
              </a:rPr>
              <a:t>精准定位不</a:t>
            </a:r>
            <a:r>
              <a:rPr sz="2000" spc="-25" dirty="0">
                <a:latin typeface="Arial Unicode MS"/>
                <a:cs typeface="Arial Unicode MS"/>
              </a:rPr>
              <a:t>同</a:t>
            </a:r>
            <a:r>
              <a:rPr sz="2000" spc="0" dirty="0">
                <a:latin typeface="Arial Unicode MS"/>
                <a:cs typeface="Arial Unicode MS"/>
              </a:rPr>
              <a:t>选民群</a:t>
            </a:r>
            <a:r>
              <a:rPr sz="2000" spc="-15" dirty="0">
                <a:latin typeface="Arial Unicode MS"/>
                <a:cs typeface="Arial Unicode MS"/>
              </a:rPr>
              <a:t>体</a:t>
            </a:r>
            <a:r>
              <a:rPr sz="2000" spc="0" dirty="0">
                <a:latin typeface="Arial Unicode MS"/>
                <a:cs typeface="Arial Unicode MS"/>
              </a:rPr>
              <a:t>，</a:t>
            </a:r>
            <a:r>
              <a:rPr sz="2000" spc="-15" dirty="0">
                <a:latin typeface="Arial Unicode MS"/>
                <a:cs typeface="Arial Unicode MS"/>
              </a:rPr>
              <a:t>建</a:t>
            </a:r>
            <a:r>
              <a:rPr sz="2000" spc="0" dirty="0">
                <a:latin typeface="Arial Unicode MS"/>
                <a:cs typeface="Arial Unicode MS"/>
              </a:rPr>
              <a:t>议购买</a:t>
            </a:r>
            <a:r>
              <a:rPr sz="2000" spc="-15" dirty="0">
                <a:latin typeface="Arial Unicode MS"/>
                <a:cs typeface="Arial Unicode MS"/>
              </a:rPr>
              <a:t>冷</a:t>
            </a:r>
            <a:r>
              <a:rPr sz="2000" spc="0" dirty="0">
                <a:latin typeface="Arial Unicode MS"/>
                <a:cs typeface="Arial Unicode MS"/>
              </a:rPr>
              <a:t>门</a:t>
            </a:r>
            <a:r>
              <a:rPr sz="2000" spc="-15" dirty="0">
                <a:latin typeface="Arial Unicode MS"/>
                <a:cs typeface="Arial Unicode MS"/>
              </a:rPr>
              <a:t>广</a:t>
            </a:r>
            <a:r>
              <a:rPr sz="2000" spc="0" dirty="0">
                <a:latin typeface="Arial Unicode MS"/>
                <a:cs typeface="Arial Unicode MS"/>
              </a:rPr>
              <a:t>告时段</a:t>
            </a:r>
            <a:r>
              <a:rPr sz="2000" spc="-15" dirty="0">
                <a:latin typeface="Arial Unicode MS"/>
                <a:cs typeface="Arial Unicode MS"/>
              </a:rPr>
              <a:t>，</a:t>
            </a:r>
            <a:r>
              <a:rPr sz="2000" spc="0" dirty="0">
                <a:latin typeface="Arial Unicode MS"/>
                <a:cs typeface="Arial Unicode MS"/>
              </a:rPr>
              <a:t>广</a:t>
            </a:r>
            <a:r>
              <a:rPr sz="2000" spc="-15" dirty="0">
                <a:latin typeface="Arial Unicode MS"/>
                <a:cs typeface="Arial Unicode MS"/>
              </a:rPr>
              <a:t>告</a:t>
            </a:r>
            <a:r>
              <a:rPr sz="2000" spc="0" dirty="0">
                <a:latin typeface="Arial Unicode MS"/>
                <a:cs typeface="Arial Unicode MS"/>
              </a:rPr>
              <a:t>资金效</a:t>
            </a:r>
            <a:r>
              <a:rPr sz="2000" spc="-15" dirty="0">
                <a:latin typeface="Arial Unicode MS"/>
                <a:cs typeface="Arial Unicode MS"/>
              </a:rPr>
              <a:t>率</a:t>
            </a:r>
            <a:r>
              <a:rPr sz="2000" spc="0" dirty="0">
                <a:latin typeface="Arial Unicode MS"/>
                <a:cs typeface="Arial Unicode MS"/>
              </a:rPr>
              <a:t>比</a:t>
            </a:r>
            <a:r>
              <a:rPr sz="2000" spc="-204" dirty="0">
                <a:latin typeface="Courier"/>
                <a:cs typeface="Courier"/>
              </a:rPr>
              <a:t>2</a:t>
            </a:r>
            <a:r>
              <a:rPr sz="2000" spc="-220" dirty="0">
                <a:latin typeface="Courier"/>
                <a:cs typeface="Courier"/>
              </a:rPr>
              <a:t>0</a:t>
            </a:r>
            <a:r>
              <a:rPr sz="2000" spc="-204" dirty="0">
                <a:latin typeface="Courier"/>
                <a:cs typeface="Courier"/>
              </a:rPr>
              <a:t>08</a:t>
            </a:r>
            <a:r>
              <a:rPr sz="2000" spc="-204" dirty="0">
                <a:latin typeface="Arial Unicode MS"/>
                <a:cs typeface="Arial Unicode MS"/>
              </a:rPr>
              <a:t>年 提高</a:t>
            </a:r>
            <a:r>
              <a:rPr sz="2000" spc="-215" dirty="0">
                <a:latin typeface="Courier"/>
                <a:cs typeface="Courier"/>
              </a:rPr>
              <a:t>14%</a:t>
            </a:r>
            <a:endParaRPr sz="2000">
              <a:latin typeface="Courier"/>
              <a:cs typeface="Courier"/>
            </a:endParaRPr>
          </a:p>
          <a:p>
            <a:pPr>
              <a:lnSpc>
                <a:spcPts val="1200"/>
              </a:lnSpc>
            </a:pPr>
            <a:endParaRPr sz="1200"/>
          </a:p>
          <a:p>
            <a:pPr marL="12700">
              <a:lnSpc>
                <a:spcPct val="100000"/>
              </a:lnSpc>
            </a:pPr>
            <a:r>
              <a:rPr sz="2000" dirty="0">
                <a:latin typeface="Wingdings"/>
                <a:cs typeface="Wingdings"/>
              </a:rPr>
              <a:t></a:t>
            </a:r>
            <a:r>
              <a:rPr sz="2000" spc="220" dirty="0">
                <a:latin typeface="Times New Roman"/>
                <a:cs typeface="Times New Roman"/>
              </a:rPr>
              <a:t> </a:t>
            </a:r>
            <a:r>
              <a:rPr sz="2000" spc="0" dirty="0">
                <a:latin typeface="Arial Unicode MS"/>
                <a:cs typeface="Arial Unicode MS"/>
              </a:rPr>
              <a:t>向奥巴马推</a:t>
            </a:r>
            <a:r>
              <a:rPr sz="2000" spc="-15" dirty="0">
                <a:latin typeface="Arial Unicode MS"/>
                <a:cs typeface="Arial Unicode MS"/>
              </a:rPr>
              <a:t>荐</a:t>
            </a:r>
            <a:r>
              <a:rPr sz="2000" spc="0" dirty="0">
                <a:latin typeface="Arial Unicode MS"/>
                <a:cs typeface="Arial Unicode MS"/>
              </a:rPr>
              <a:t>，竞</a:t>
            </a:r>
            <a:r>
              <a:rPr sz="2000" spc="-10" dirty="0">
                <a:latin typeface="Arial Unicode MS"/>
                <a:cs typeface="Arial Unicode MS"/>
              </a:rPr>
              <a:t>选</a:t>
            </a:r>
            <a:r>
              <a:rPr sz="2000" spc="-15" dirty="0">
                <a:latin typeface="Arial Unicode MS"/>
                <a:cs typeface="Arial Unicode MS"/>
              </a:rPr>
              <a:t>后</a:t>
            </a:r>
            <a:r>
              <a:rPr sz="2000" spc="0" dirty="0">
                <a:latin typeface="Arial Unicode MS"/>
                <a:cs typeface="Arial Unicode MS"/>
              </a:rPr>
              <a:t>期</a:t>
            </a:r>
            <a:r>
              <a:rPr sz="2000" spc="-15" dirty="0">
                <a:latin typeface="Arial Unicode MS"/>
                <a:cs typeface="Arial Unicode MS"/>
              </a:rPr>
              <a:t>应</a:t>
            </a:r>
            <a:r>
              <a:rPr sz="2000" spc="0" dirty="0">
                <a:latin typeface="Arial Unicode MS"/>
                <a:cs typeface="Arial Unicode MS"/>
              </a:rPr>
              <a:t>当在什</a:t>
            </a:r>
            <a:r>
              <a:rPr sz="2000" spc="-15" dirty="0">
                <a:latin typeface="Arial Unicode MS"/>
                <a:cs typeface="Arial Unicode MS"/>
              </a:rPr>
              <a:t>么</a:t>
            </a:r>
            <a:r>
              <a:rPr sz="2000" spc="0" dirty="0">
                <a:latin typeface="Arial Unicode MS"/>
                <a:cs typeface="Arial Unicode MS"/>
              </a:rPr>
              <a:t>地</a:t>
            </a:r>
            <a:r>
              <a:rPr sz="2000" spc="-15" dirty="0">
                <a:latin typeface="Arial Unicode MS"/>
                <a:cs typeface="Arial Unicode MS"/>
              </a:rPr>
              <a:t>方</a:t>
            </a:r>
            <a:r>
              <a:rPr sz="2000" spc="0" dirty="0">
                <a:latin typeface="Arial Unicode MS"/>
                <a:cs typeface="Arial Unicode MS"/>
              </a:rPr>
              <a:t>展开活动 </a:t>
            </a:r>
            <a:r>
              <a:rPr sz="2000" spc="-114" dirty="0">
                <a:latin typeface="Arial Unicode MS"/>
                <a:cs typeface="Arial Unicode MS"/>
              </a:rPr>
              <a:t> </a:t>
            </a:r>
            <a:r>
              <a:rPr sz="2000" spc="-10" dirty="0">
                <a:latin typeface="Arial Unicode MS"/>
                <a:cs typeface="Arial Unicode MS"/>
              </a:rPr>
              <a:t>—</a:t>
            </a:r>
            <a:r>
              <a:rPr sz="2000" spc="0" dirty="0">
                <a:latin typeface="Arial Unicode MS"/>
                <a:cs typeface="Arial Unicode MS"/>
              </a:rPr>
              <a:t>— </a:t>
            </a:r>
            <a:r>
              <a:rPr sz="2000" spc="-114" dirty="0">
                <a:latin typeface="Arial Unicode MS"/>
                <a:cs typeface="Arial Unicode MS"/>
              </a:rPr>
              <a:t> </a:t>
            </a:r>
            <a:r>
              <a:rPr sz="2000" spc="0" dirty="0">
                <a:latin typeface="Arial Unicode MS"/>
                <a:cs typeface="Arial Unicode MS"/>
              </a:rPr>
              <a:t>那里有</a:t>
            </a:r>
            <a:r>
              <a:rPr sz="2000" spc="-15" dirty="0">
                <a:latin typeface="Arial Unicode MS"/>
                <a:cs typeface="Arial Unicode MS"/>
              </a:rPr>
              <a:t>很</a:t>
            </a:r>
            <a:r>
              <a:rPr sz="2000" spc="0" dirty="0">
                <a:latin typeface="Arial Unicode MS"/>
                <a:cs typeface="Arial Unicode MS"/>
              </a:rPr>
              <a:t>多争取</a:t>
            </a:r>
            <a:endParaRPr sz="2000">
              <a:latin typeface="Arial Unicode MS"/>
              <a:cs typeface="Arial Unicode MS"/>
            </a:endParaRPr>
          </a:p>
          <a:p>
            <a:pPr marL="355600">
              <a:lnSpc>
                <a:spcPct val="100000"/>
              </a:lnSpc>
            </a:pPr>
            <a:r>
              <a:rPr sz="2000" spc="-5" dirty="0">
                <a:latin typeface="Arial Unicode MS"/>
                <a:cs typeface="Arial Unicode MS"/>
              </a:rPr>
              <a:t>对象</a:t>
            </a:r>
            <a:endParaRPr sz="2000">
              <a:latin typeface="Arial Unicode MS"/>
              <a:cs typeface="Arial Unicode MS"/>
            </a:endParaRPr>
          </a:p>
          <a:p>
            <a:pPr>
              <a:lnSpc>
                <a:spcPts val="1100"/>
              </a:lnSpc>
              <a:spcBef>
                <a:spcPts val="50"/>
              </a:spcBef>
            </a:pPr>
            <a:endParaRPr sz="1100"/>
          </a:p>
          <a:p>
            <a:pPr marL="28575">
              <a:lnSpc>
                <a:spcPct val="100000"/>
              </a:lnSpc>
            </a:pPr>
            <a:r>
              <a:rPr sz="2000" dirty="0">
                <a:latin typeface="Wingdings"/>
                <a:cs typeface="Wingdings"/>
              </a:rPr>
              <a:t></a:t>
            </a:r>
            <a:r>
              <a:rPr sz="2000" spc="220" dirty="0">
                <a:latin typeface="Times New Roman"/>
                <a:cs typeface="Times New Roman"/>
              </a:rPr>
              <a:t> </a:t>
            </a:r>
            <a:r>
              <a:rPr sz="2000" spc="0" dirty="0">
                <a:latin typeface="Arial Unicode MS"/>
                <a:cs typeface="Arial Unicode MS"/>
              </a:rPr>
              <a:t>借助模</a:t>
            </a:r>
            <a:r>
              <a:rPr sz="2000" spc="-15" dirty="0">
                <a:latin typeface="Arial Unicode MS"/>
                <a:cs typeface="Arial Unicode MS"/>
              </a:rPr>
              <a:t>型</a:t>
            </a:r>
            <a:r>
              <a:rPr sz="2000" spc="0" dirty="0">
                <a:latin typeface="Arial Unicode MS"/>
                <a:cs typeface="Arial Unicode MS"/>
              </a:rPr>
              <a:t>帮</a:t>
            </a:r>
            <a:r>
              <a:rPr sz="2000" spc="-10" dirty="0">
                <a:latin typeface="Arial Unicode MS"/>
                <a:cs typeface="Arial Unicode MS"/>
              </a:rPr>
              <a:t>助</a:t>
            </a:r>
            <a:r>
              <a:rPr sz="2000" spc="0" dirty="0">
                <a:latin typeface="Arial Unicode MS"/>
                <a:cs typeface="Arial Unicode MS"/>
              </a:rPr>
              <a:t>奥巴马</a:t>
            </a:r>
            <a:r>
              <a:rPr sz="2000" spc="-15" dirty="0">
                <a:latin typeface="Arial Unicode MS"/>
                <a:cs typeface="Arial Unicode MS"/>
              </a:rPr>
              <a:t>筹</a:t>
            </a:r>
            <a:r>
              <a:rPr sz="2000" spc="0" dirty="0">
                <a:latin typeface="Arial Unicode MS"/>
                <a:cs typeface="Arial Unicode MS"/>
              </a:rPr>
              <a:t>集</a:t>
            </a:r>
            <a:r>
              <a:rPr sz="2000" spc="-15" dirty="0">
                <a:latin typeface="Arial Unicode MS"/>
                <a:cs typeface="Arial Unicode MS"/>
              </a:rPr>
              <a:t>到</a:t>
            </a:r>
            <a:r>
              <a:rPr sz="2000" spc="0" dirty="0">
                <a:latin typeface="Arial Unicode MS"/>
                <a:cs typeface="Arial Unicode MS"/>
              </a:rPr>
              <a:t>创纪录的</a:t>
            </a:r>
            <a:r>
              <a:rPr sz="2000" spc="-215" dirty="0">
                <a:latin typeface="Courier"/>
                <a:cs typeface="Courier"/>
              </a:rPr>
              <a:t>10</a:t>
            </a:r>
            <a:r>
              <a:rPr sz="2000" spc="-15" dirty="0">
                <a:latin typeface="Arial Unicode MS"/>
                <a:cs typeface="Arial Unicode MS"/>
              </a:rPr>
              <a:t>亿</a:t>
            </a:r>
            <a:r>
              <a:rPr sz="2000" spc="0" dirty="0">
                <a:latin typeface="Arial Unicode MS"/>
                <a:cs typeface="Arial Unicode MS"/>
              </a:rPr>
              <a:t>美元</a:t>
            </a:r>
            <a:endParaRPr sz="2000">
              <a:latin typeface="Arial Unicode MS"/>
              <a:cs typeface="Arial Unicode MS"/>
            </a:endParaRPr>
          </a:p>
          <a:p>
            <a:pPr>
              <a:lnSpc>
                <a:spcPts val="700"/>
              </a:lnSpc>
              <a:spcBef>
                <a:spcPts val="14"/>
              </a:spcBef>
            </a:pPr>
            <a:endParaRPr sz="700"/>
          </a:p>
          <a:p>
            <a:pPr>
              <a:lnSpc>
                <a:spcPts val="1000"/>
              </a:lnSpc>
            </a:pPr>
            <a:endParaRPr sz="1000"/>
          </a:p>
          <a:p>
            <a:pPr marL="388620" marR="1415415">
              <a:lnSpc>
                <a:spcPct val="120000"/>
              </a:lnSpc>
            </a:pPr>
            <a:r>
              <a:rPr sz="1600" spc="-10" dirty="0">
                <a:latin typeface="Arial Unicode MS"/>
                <a:cs typeface="Arial Unicode MS"/>
              </a:rPr>
              <a:t>例如：利用</a:t>
            </a:r>
            <a:r>
              <a:rPr sz="1600" spc="-20" dirty="0">
                <a:latin typeface="Arial Unicode MS"/>
                <a:cs typeface="Arial Unicode MS"/>
              </a:rPr>
              <a:t>模型</a:t>
            </a:r>
            <a:r>
              <a:rPr sz="1600" spc="-10" dirty="0">
                <a:latin typeface="Arial Unicode MS"/>
                <a:cs typeface="Arial Unicode MS"/>
              </a:rPr>
              <a:t>分</a:t>
            </a:r>
            <a:r>
              <a:rPr sz="1600" spc="-20" dirty="0">
                <a:latin typeface="Arial Unicode MS"/>
                <a:cs typeface="Arial Unicode MS"/>
              </a:rPr>
              <a:t>析出</a:t>
            </a:r>
            <a:r>
              <a:rPr sz="1600" spc="-10" dirty="0">
                <a:latin typeface="Arial Unicode MS"/>
                <a:cs typeface="Arial Unicode MS"/>
              </a:rPr>
              <a:t>，</a:t>
            </a:r>
            <a:r>
              <a:rPr sz="1600" spc="-20" dirty="0">
                <a:latin typeface="Arial Unicode MS"/>
                <a:cs typeface="Arial Unicode MS"/>
              </a:rPr>
              <a:t>明星</a:t>
            </a:r>
            <a:r>
              <a:rPr sz="1600" spc="-10" dirty="0">
                <a:latin typeface="Arial Unicode MS"/>
                <a:cs typeface="Arial Unicode MS"/>
              </a:rPr>
              <a:t>乔</a:t>
            </a:r>
            <a:r>
              <a:rPr sz="1600" spc="-20" dirty="0">
                <a:latin typeface="Arial Unicode MS"/>
                <a:cs typeface="Arial Unicode MS"/>
              </a:rPr>
              <a:t>治克</a:t>
            </a:r>
            <a:r>
              <a:rPr sz="1600" spc="-10" dirty="0">
                <a:latin typeface="Arial Unicode MS"/>
                <a:cs typeface="Arial Unicode MS"/>
              </a:rPr>
              <a:t>鲁</a:t>
            </a:r>
            <a:r>
              <a:rPr sz="1600" spc="-20" dirty="0">
                <a:latin typeface="Arial Unicode MS"/>
                <a:cs typeface="Arial Unicode MS"/>
              </a:rPr>
              <a:t>尼</a:t>
            </a:r>
            <a:r>
              <a:rPr sz="1600" spc="-10" dirty="0">
                <a:latin typeface="Arial Unicode MS"/>
                <a:cs typeface="Arial Unicode MS"/>
              </a:rPr>
              <a:t>（</a:t>
            </a:r>
            <a:r>
              <a:rPr sz="1600" spc="-10" dirty="0">
                <a:latin typeface="Times New Roman"/>
                <a:cs typeface="Times New Roman"/>
              </a:rPr>
              <a:t>George</a:t>
            </a:r>
            <a:r>
              <a:rPr sz="1600" spc="-25" dirty="0">
                <a:latin typeface="Times New Roman"/>
                <a:cs typeface="Times New Roman"/>
              </a:rPr>
              <a:t> </a:t>
            </a:r>
            <a:r>
              <a:rPr sz="1600" spc="-10" dirty="0">
                <a:latin typeface="Times New Roman"/>
                <a:cs typeface="Times New Roman"/>
              </a:rPr>
              <a:t>Cl</a:t>
            </a:r>
            <a:r>
              <a:rPr sz="1600" spc="0" dirty="0">
                <a:latin typeface="Times New Roman"/>
                <a:cs typeface="Times New Roman"/>
              </a:rPr>
              <a:t>o</a:t>
            </a:r>
            <a:r>
              <a:rPr sz="1600" spc="-10" dirty="0">
                <a:latin typeface="Times New Roman"/>
                <a:cs typeface="Times New Roman"/>
              </a:rPr>
              <a:t>oney</a:t>
            </a:r>
            <a:r>
              <a:rPr sz="1600" spc="-10" dirty="0">
                <a:latin typeface="Arial Unicode MS"/>
                <a:cs typeface="Arial Unicode MS"/>
              </a:rPr>
              <a:t>）对于年龄</a:t>
            </a:r>
            <a:r>
              <a:rPr sz="1600" spc="-20" dirty="0">
                <a:latin typeface="Arial Unicode MS"/>
                <a:cs typeface="Arial Unicode MS"/>
              </a:rPr>
              <a:t>在</a:t>
            </a:r>
            <a:r>
              <a:rPr sz="1600" spc="-5" dirty="0">
                <a:latin typeface="Times New Roman"/>
                <a:cs typeface="Times New Roman"/>
              </a:rPr>
              <a:t>40</a:t>
            </a:r>
            <a:r>
              <a:rPr sz="1600" spc="-10" dirty="0">
                <a:latin typeface="Times New Roman"/>
                <a:cs typeface="Times New Roman"/>
              </a:rPr>
              <a:t>-</a:t>
            </a:r>
            <a:r>
              <a:rPr sz="1600" spc="-5" dirty="0">
                <a:latin typeface="Times New Roman"/>
                <a:cs typeface="Times New Roman"/>
              </a:rPr>
              <a:t> 49</a:t>
            </a:r>
            <a:r>
              <a:rPr sz="1600" spc="-10" dirty="0">
                <a:latin typeface="Arial Unicode MS"/>
                <a:cs typeface="Arial Unicode MS"/>
              </a:rPr>
              <a:t>岁的美西</a:t>
            </a:r>
            <a:r>
              <a:rPr sz="1600" spc="-20" dirty="0">
                <a:latin typeface="Arial Unicode MS"/>
                <a:cs typeface="Arial Unicode MS"/>
              </a:rPr>
              <a:t>地区</a:t>
            </a:r>
            <a:r>
              <a:rPr sz="1600" spc="-10" dirty="0">
                <a:latin typeface="Arial Unicode MS"/>
                <a:cs typeface="Arial Unicode MS"/>
              </a:rPr>
              <a:t>女</a:t>
            </a:r>
            <a:r>
              <a:rPr sz="1600" spc="-20" dirty="0">
                <a:latin typeface="Arial Unicode MS"/>
                <a:cs typeface="Arial Unicode MS"/>
              </a:rPr>
              <a:t>性颇</a:t>
            </a:r>
            <a:r>
              <a:rPr sz="1600" spc="-10" dirty="0">
                <a:latin typeface="Arial Unicode MS"/>
                <a:cs typeface="Arial Unicode MS"/>
              </a:rPr>
              <a:t>具</a:t>
            </a:r>
            <a:r>
              <a:rPr sz="1600" spc="-20" dirty="0">
                <a:latin typeface="Arial Unicode MS"/>
                <a:cs typeface="Arial Unicode MS"/>
              </a:rPr>
              <a:t>吸引</a:t>
            </a:r>
            <a:r>
              <a:rPr sz="1600" spc="-10" dirty="0">
                <a:latin typeface="Arial Unicode MS"/>
                <a:cs typeface="Arial Unicode MS"/>
              </a:rPr>
              <a:t>力</a:t>
            </a:r>
            <a:r>
              <a:rPr sz="1600" spc="-20" dirty="0">
                <a:latin typeface="Arial Unicode MS"/>
                <a:cs typeface="Arial Unicode MS"/>
              </a:rPr>
              <a:t>，而</a:t>
            </a:r>
            <a:r>
              <a:rPr sz="1600" spc="-10" dirty="0">
                <a:latin typeface="Arial Unicode MS"/>
                <a:cs typeface="Arial Unicode MS"/>
              </a:rPr>
              <a:t>她</a:t>
            </a:r>
            <a:r>
              <a:rPr sz="1600" spc="-20" dirty="0">
                <a:latin typeface="Arial Unicode MS"/>
                <a:cs typeface="Arial Unicode MS"/>
              </a:rPr>
              <a:t>们恰</a:t>
            </a:r>
            <a:r>
              <a:rPr sz="1600" spc="-10" dirty="0">
                <a:latin typeface="Arial Unicode MS"/>
                <a:cs typeface="Arial Unicode MS"/>
              </a:rPr>
              <a:t>是</a:t>
            </a:r>
            <a:r>
              <a:rPr sz="1600" spc="-20" dirty="0">
                <a:latin typeface="Arial Unicode MS"/>
                <a:cs typeface="Arial Unicode MS"/>
              </a:rPr>
              <a:t>最愿</a:t>
            </a:r>
            <a:r>
              <a:rPr sz="1600" spc="-10" dirty="0">
                <a:latin typeface="Arial Unicode MS"/>
                <a:cs typeface="Arial Unicode MS"/>
              </a:rPr>
              <a:t>意</a:t>
            </a:r>
            <a:r>
              <a:rPr sz="1600" spc="-20" dirty="0">
                <a:latin typeface="Arial Unicode MS"/>
                <a:cs typeface="Arial Unicode MS"/>
              </a:rPr>
              <a:t>为和</a:t>
            </a:r>
            <a:r>
              <a:rPr sz="1600" spc="-10" dirty="0">
                <a:latin typeface="Arial Unicode MS"/>
                <a:cs typeface="Arial Unicode MS"/>
              </a:rPr>
              <a:t>克</a:t>
            </a:r>
            <a:r>
              <a:rPr sz="1600" spc="-20" dirty="0">
                <a:latin typeface="Arial Unicode MS"/>
                <a:cs typeface="Arial Unicode MS"/>
              </a:rPr>
              <a:t>鲁</a:t>
            </a:r>
            <a:r>
              <a:rPr sz="1600" spc="-5" dirty="0">
                <a:latin typeface="Arial Unicode MS"/>
                <a:cs typeface="Arial Unicode MS"/>
              </a:rPr>
              <a:t>尼</a:t>
            </a:r>
            <a:r>
              <a:rPr sz="1600" spc="-5" dirty="0">
                <a:latin typeface="Times New Roman"/>
                <a:cs typeface="Times New Roman"/>
              </a:rPr>
              <a:t>/</a:t>
            </a:r>
            <a:r>
              <a:rPr sz="1600" spc="-10" dirty="0">
                <a:latin typeface="Arial Unicode MS"/>
                <a:cs typeface="Arial Unicode MS"/>
              </a:rPr>
              <a:t>奥巴</a:t>
            </a:r>
            <a:r>
              <a:rPr sz="1600" spc="-20" dirty="0">
                <a:latin typeface="Arial Unicode MS"/>
                <a:cs typeface="Arial Unicode MS"/>
              </a:rPr>
              <a:t>马共</a:t>
            </a:r>
            <a:r>
              <a:rPr sz="1600" spc="-5" dirty="0">
                <a:latin typeface="Arial Unicode MS"/>
                <a:cs typeface="Arial Unicode MS"/>
              </a:rPr>
              <a:t> </a:t>
            </a:r>
            <a:r>
              <a:rPr sz="1600" spc="-10" dirty="0">
                <a:latin typeface="Arial Unicode MS"/>
                <a:cs typeface="Arial Unicode MS"/>
              </a:rPr>
              <a:t>进晚餐而掏</a:t>
            </a:r>
            <a:r>
              <a:rPr sz="1600" spc="-20" dirty="0">
                <a:latin typeface="Arial Unicode MS"/>
                <a:cs typeface="Arial Unicode MS"/>
              </a:rPr>
              <a:t>钱的人</a:t>
            </a:r>
            <a:r>
              <a:rPr sz="1600" spc="-65" dirty="0">
                <a:latin typeface="Arial Unicode MS"/>
                <a:cs typeface="Arial Unicode MS"/>
              </a:rPr>
              <a:t> </a:t>
            </a:r>
            <a:r>
              <a:rPr sz="1600" spc="-20" dirty="0">
                <a:latin typeface="Times New Roman"/>
                <a:cs typeface="Times New Roman"/>
              </a:rPr>
              <a:t>……</a:t>
            </a:r>
            <a:r>
              <a:rPr sz="1600" spc="5" dirty="0">
                <a:latin typeface="Times New Roman"/>
                <a:cs typeface="Times New Roman"/>
              </a:rPr>
              <a:t> </a:t>
            </a:r>
            <a:r>
              <a:rPr sz="1600" spc="-10" dirty="0">
                <a:latin typeface="Arial Unicode MS"/>
                <a:cs typeface="Arial Unicode MS"/>
              </a:rPr>
              <a:t>乔治克鲁尼</a:t>
            </a:r>
            <a:r>
              <a:rPr sz="1600" spc="-20" dirty="0">
                <a:latin typeface="Arial Unicode MS"/>
                <a:cs typeface="Arial Unicode MS"/>
              </a:rPr>
              <a:t>为奥</a:t>
            </a:r>
            <a:r>
              <a:rPr sz="1600" spc="-10" dirty="0">
                <a:latin typeface="Arial Unicode MS"/>
                <a:cs typeface="Arial Unicode MS"/>
              </a:rPr>
              <a:t>巴</a:t>
            </a:r>
            <a:r>
              <a:rPr sz="1600" spc="-20" dirty="0">
                <a:latin typeface="Arial Unicode MS"/>
                <a:cs typeface="Arial Unicode MS"/>
              </a:rPr>
              <a:t>马举</a:t>
            </a:r>
            <a:r>
              <a:rPr sz="1600" spc="-10" dirty="0">
                <a:latin typeface="Arial Unicode MS"/>
                <a:cs typeface="Arial Unicode MS"/>
              </a:rPr>
              <a:t>办</a:t>
            </a:r>
            <a:r>
              <a:rPr sz="1600" spc="-20" dirty="0">
                <a:latin typeface="Arial Unicode MS"/>
                <a:cs typeface="Arial Unicode MS"/>
              </a:rPr>
              <a:t>的竞</a:t>
            </a:r>
            <a:r>
              <a:rPr sz="1600" spc="-10" dirty="0">
                <a:latin typeface="Arial Unicode MS"/>
                <a:cs typeface="Arial Unicode MS"/>
              </a:rPr>
              <a:t>选</a:t>
            </a:r>
            <a:r>
              <a:rPr sz="1600" spc="-20" dirty="0">
                <a:latin typeface="Arial Unicode MS"/>
                <a:cs typeface="Arial Unicode MS"/>
              </a:rPr>
              <a:t>筹资</a:t>
            </a:r>
            <a:r>
              <a:rPr sz="1600" spc="-10" dirty="0">
                <a:latin typeface="Arial Unicode MS"/>
                <a:cs typeface="Arial Unicode MS"/>
              </a:rPr>
              <a:t>晚</a:t>
            </a:r>
            <a:r>
              <a:rPr sz="1600" spc="-20" dirty="0">
                <a:latin typeface="Arial Unicode MS"/>
                <a:cs typeface="Arial Unicode MS"/>
              </a:rPr>
              <a:t>宴成</a:t>
            </a:r>
            <a:r>
              <a:rPr sz="1600" spc="-10" dirty="0">
                <a:latin typeface="Arial Unicode MS"/>
                <a:cs typeface="Arial Unicode MS"/>
              </a:rPr>
              <a:t>功</a:t>
            </a:r>
            <a:r>
              <a:rPr sz="1600" spc="-20" dirty="0">
                <a:latin typeface="Arial Unicode MS"/>
                <a:cs typeface="Arial Unicode MS"/>
              </a:rPr>
              <a:t>募集</a:t>
            </a:r>
            <a:r>
              <a:rPr sz="1600" spc="-5" dirty="0">
                <a:latin typeface="Arial Unicode MS"/>
                <a:cs typeface="Arial Unicode MS"/>
              </a:rPr>
              <a:t> </a:t>
            </a:r>
            <a:r>
              <a:rPr sz="1600" spc="-10" dirty="0">
                <a:latin typeface="Arial Unicode MS"/>
                <a:cs typeface="Arial Unicode MS"/>
              </a:rPr>
              <a:t>到</a:t>
            </a:r>
            <a:r>
              <a:rPr sz="1600" spc="-5" dirty="0">
                <a:latin typeface="Times New Roman"/>
                <a:cs typeface="Times New Roman"/>
              </a:rPr>
              <a:t>1500</a:t>
            </a:r>
            <a:r>
              <a:rPr sz="1600" spc="-10" dirty="0">
                <a:latin typeface="Arial Unicode MS"/>
                <a:cs typeface="Arial Unicode MS"/>
              </a:rPr>
              <a:t>万美元</a:t>
            </a:r>
            <a:endParaRPr sz="1600">
              <a:latin typeface="Arial Unicode MS"/>
              <a:cs typeface="Arial Unicode MS"/>
            </a:endParaRPr>
          </a:p>
          <a:p>
            <a:pPr>
              <a:lnSpc>
                <a:spcPts val="850"/>
              </a:lnSpc>
              <a:spcBef>
                <a:spcPts val="34"/>
              </a:spcBef>
            </a:pPr>
            <a:endParaRPr sz="850"/>
          </a:p>
          <a:p>
            <a:pPr>
              <a:lnSpc>
                <a:spcPts val="1000"/>
              </a:lnSpc>
            </a:pPr>
            <a:endParaRPr sz="1000"/>
          </a:p>
          <a:p>
            <a:pPr marL="38735">
              <a:lnSpc>
                <a:spcPct val="100000"/>
              </a:lnSpc>
              <a:tabLst>
                <a:tab pos="763270" algn="l"/>
              </a:tabLst>
            </a:pPr>
            <a:r>
              <a:rPr sz="2000" dirty="0">
                <a:latin typeface="Wingdings"/>
                <a:cs typeface="Wingdings"/>
              </a:rPr>
              <a:t></a:t>
            </a:r>
            <a:r>
              <a:rPr sz="2000" spc="220" dirty="0">
                <a:latin typeface="Times New Roman"/>
                <a:cs typeface="Times New Roman"/>
              </a:rPr>
              <a:t> </a:t>
            </a:r>
            <a:r>
              <a:rPr sz="2000" spc="0" dirty="0">
                <a:latin typeface="Arial Unicode MS"/>
                <a:cs typeface="Arial Unicode MS"/>
              </a:rPr>
              <a:t>…	…</a:t>
            </a:r>
            <a:endParaRPr sz="2000">
              <a:latin typeface="Arial Unicode MS"/>
              <a:cs typeface="Arial Unicode M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5" dirty="0">
                <a:latin typeface="Arial Unicode MS"/>
                <a:cs typeface="Arial Unicode MS"/>
              </a:rPr>
              <a:t>例如：帮助</a:t>
            </a:r>
            <a:r>
              <a:rPr sz="2800" spc="-30" dirty="0">
                <a:latin typeface="Arial Unicode MS"/>
                <a:cs typeface="Arial Unicode MS"/>
              </a:rPr>
              <a:t>奥巴</a:t>
            </a:r>
            <a:r>
              <a:rPr sz="2800" spc="-25" dirty="0">
                <a:latin typeface="Arial Unicode MS"/>
                <a:cs typeface="Arial Unicode MS"/>
              </a:rPr>
              <a:t>马</a:t>
            </a:r>
            <a:r>
              <a:rPr sz="2800" spc="-30" dirty="0">
                <a:latin typeface="Arial Unicode MS"/>
                <a:cs typeface="Arial Unicode MS"/>
              </a:rPr>
              <a:t>胜选</a:t>
            </a:r>
            <a:r>
              <a:rPr sz="2800" spc="235" dirty="0">
                <a:latin typeface="Arial Unicode MS"/>
                <a:cs typeface="Arial Unicode MS"/>
              </a:rPr>
              <a:t> </a:t>
            </a:r>
            <a:r>
              <a:rPr sz="2000" spc="0" dirty="0">
                <a:latin typeface="Arial Unicode MS"/>
                <a:cs typeface="Arial Unicode MS"/>
              </a:rPr>
              <a:t>（政治）</a:t>
            </a:r>
            <a:endParaRPr sz="2000">
              <a:latin typeface="Arial Unicode MS"/>
              <a:cs typeface="Arial Unicode MS"/>
            </a:endParaRPr>
          </a:p>
        </p:txBody>
      </p:sp>
      <p:sp>
        <p:nvSpPr>
          <p:cNvPr id="3" name="object 3"/>
          <p:cNvSpPr/>
          <p:nvPr/>
        </p:nvSpPr>
        <p:spPr>
          <a:xfrm>
            <a:off x="195071" y="1286255"/>
            <a:ext cx="6013704" cy="3383279"/>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6713219" y="1394460"/>
            <a:ext cx="1667255" cy="1923288"/>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txBox="1"/>
          <p:nvPr/>
        </p:nvSpPr>
        <p:spPr>
          <a:xfrm>
            <a:off x="1204975" y="3426714"/>
            <a:ext cx="7569200" cy="2609215"/>
          </a:xfrm>
          <a:prstGeom prst="rect">
            <a:avLst/>
          </a:prstGeom>
        </p:spPr>
        <p:txBody>
          <a:bodyPr vert="horz" wrap="square" lIns="0" tIns="0" rIns="0" bIns="0" rtlCol="0">
            <a:noAutofit/>
          </a:bodyPr>
          <a:lstStyle/>
          <a:p>
            <a:pPr marR="151130" algn="r">
              <a:lnSpc>
                <a:spcPct val="100000"/>
              </a:lnSpc>
            </a:pPr>
            <a:r>
              <a:rPr sz="2000" dirty="0">
                <a:latin typeface="Arial Unicode MS"/>
                <a:cs typeface="Arial Unicode MS"/>
              </a:rPr>
              <a:t>队长：</a:t>
            </a:r>
            <a:r>
              <a:rPr sz="2000" spc="-204" dirty="0">
                <a:latin typeface="Courier"/>
                <a:cs typeface="Courier"/>
              </a:rPr>
              <a:t>R</a:t>
            </a:r>
            <a:r>
              <a:rPr sz="2000" spc="-220" dirty="0">
                <a:latin typeface="Courier"/>
                <a:cs typeface="Courier"/>
              </a:rPr>
              <a:t>a</a:t>
            </a:r>
            <a:r>
              <a:rPr sz="2000" spc="-204" dirty="0">
                <a:latin typeface="Courier"/>
                <a:cs typeface="Courier"/>
              </a:rPr>
              <a:t>yid</a:t>
            </a:r>
            <a:r>
              <a:rPr sz="2000" spc="-210" dirty="0">
                <a:latin typeface="Courier"/>
                <a:cs typeface="Courier"/>
              </a:rPr>
              <a:t> </a:t>
            </a:r>
            <a:r>
              <a:rPr sz="2000" spc="-204" dirty="0">
                <a:latin typeface="Courier"/>
                <a:cs typeface="Courier"/>
              </a:rPr>
              <a:t>Ghani</a:t>
            </a:r>
            <a:endParaRPr sz="2000">
              <a:latin typeface="Courier"/>
              <a:cs typeface="Courier"/>
            </a:endParaRPr>
          </a:p>
          <a:p>
            <a:pPr>
              <a:lnSpc>
                <a:spcPts val="650"/>
              </a:lnSpc>
              <a:spcBef>
                <a:spcPts val="25"/>
              </a:spcBef>
            </a:pPr>
            <a:endParaRPr sz="650"/>
          </a:p>
          <a:p>
            <a:pPr>
              <a:lnSpc>
                <a:spcPts val="1000"/>
              </a:lnSpc>
            </a:pPr>
            <a:endParaRPr sz="1000"/>
          </a:p>
          <a:p>
            <a:pPr marL="5118100" marR="12700" algn="ctr">
              <a:lnSpc>
                <a:spcPct val="100000"/>
              </a:lnSpc>
            </a:pPr>
            <a:r>
              <a:rPr sz="1600" spc="-10" dirty="0">
                <a:latin typeface="Arial Unicode MS"/>
                <a:cs typeface="Arial Unicode MS"/>
              </a:rPr>
              <a:t>卡</a:t>
            </a:r>
            <a:r>
              <a:rPr sz="1600" spc="-20" dirty="0">
                <a:latin typeface="Arial Unicode MS"/>
                <a:cs typeface="Arial Unicode MS"/>
              </a:rPr>
              <a:t>内基</a:t>
            </a:r>
            <a:r>
              <a:rPr sz="1600" spc="-10" dirty="0">
                <a:latin typeface="Arial Unicode MS"/>
                <a:cs typeface="Arial Unicode MS"/>
              </a:rPr>
              <a:t>梅</a:t>
            </a:r>
            <a:r>
              <a:rPr sz="1600" spc="-20" dirty="0">
                <a:latin typeface="Arial Unicode MS"/>
                <a:cs typeface="Arial Unicode MS"/>
              </a:rPr>
              <a:t>隆大学</a:t>
            </a:r>
            <a:r>
              <a:rPr sz="1600" spc="-10" dirty="0">
                <a:latin typeface="Arial Unicode MS"/>
                <a:cs typeface="Arial Unicode MS"/>
              </a:rPr>
              <a:t>机</a:t>
            </a:r>
            <a:r>
              <a:rPr sz="1600" spc="-20" dirty="0">
                <a:latin typeface="Arial Unicode MS"/>
                <a:cs typeface="Arial Unicode MS"/>
              </a:rPr>
              <a:t>器学</a:t>
            </a:r>
            <a:r>
              <a:rPr sz="1600" spc="-10" dirty="0">
                <a:latin typeface="Arial Unicode MS"/>
                <a:cs typeface="Arial Unicode MS"/>
              </a:rPr>
              <a:t>习</a:t>
            </a:r>
            <a:r>
              <a:rPr sz="1600" spc="-20" dirty="0">
                <a:latin typeface="Arial Unicode MS"/>
                <a:cs typeface="Arial Unicode MS"/>
              </a:rPr>
              <a:t>系</a:t>
            </a:r>
            <a:r>
              <a:rPr sz="1600" spc="-5" dirty="0">
                <a:latin typeface="Arial Unicode MS"/>
                <a:cs typeface="Arial Unicode MS"/>
              </a:rPr>
              <a:t> </a:t>
            </a:r>
            <a:r>
              <a:rPr sz="1600" spc="-10" dirty="0">
                <a:latin typeface="Arial Unicode MS"/>
                <a:cs typeface="Arial Unicode MS"/>
              </a:rPr>
              <a:t>首</a:t>
            </a:r>
            <a:r>
              <a:rPr sz="1600" spc="-20" dirty="0">
                <a:latin typeface="Arial Unicode MS"/>
                <a:cs typeface="Arial Unicode MS"/>
              </a:rPr>
              <a:t>任系</a:t>
            </a:r>
            <a:r>
              <a:rPr sz="1600" spc="-10" dirty="0">
                <a:latin typeface="Arial Unicode MS"/>
                <a:cs typeface="Arial Unicode MS"/>
              </a:rPr>
              <a:t>主</a:t>
            </a:r>
            <a:r>
              <a:rPr sz="1600" spc="-20" dirty="0">
                <a:latin typeface="Arial Unicode MS"/>
                <a:cs typeface="Arial Unicode MS"/>
              </a:rPr>
              <a:t>任</a:t>
            </a:r>
            <a:r>
              <a:rPr sz="1600" spc="-165" dirty="0">
                <a:latin typeface="Courier"/>
                <a:cs typeface="Courier"/>
              </a:rPr>
              <a:t>Tom </a:t>
            </a:r>
            <a:r>
              <a:rPr sz="1600" spc="-175" dirty="0">
                <a:latin typeface="Courier"/>
                <a:cs typeface="Courier"/>
              </a:rPr>
              <a:t>M</a:t>
            </a:r>
            <a:r>
              <a:rPr sz="1600" spc="-165" dirty="0">
                <a:latin typeface="Courier"/>
                <a:cs typeface="Courier"/>
              </a:rPr>
              <a:t>itc</a:t>
            </a:r>
            <a:r>
              <a:rPr sz="1600" spc="-175" dirty="0">
                <a:latin typeface="Courier"/>
                <a:cs typeface="Courier"/>
              </a:rPr>
              <a:t>h</a:t>
            </a:r>
            <a:r>
              <a:rPr sz="1600" spc="-165" dirty="0">
                <a:latin typeface="Courier"/>
                <a:cs typeface="Courier"/>
              </a:rPr>
              <a:t>ell </a:t>
            </a:r>
            <a:r>
              <a:rPr sz="1600" spc="-10" dirty="0">
                <a:latin typeface="Arial Unicode MS"/>
                <a:cs typeface="Arial Unicode MS"/>
              </a:rPr>
              <a:t>教</a:t>
            </a:r>
            <a:r>
              <a:rPr sz="1600" spc="-20" dirty="0">
                <a:latin typeface="Arial Unicode MS"/>
                <a:cs typeface="Arial Unicode MS"/>
              </a:rPr>
              <a:t>授的</a:t>
            </a:r>
            <a:r>
              <a:rPr sz="1600" spc="-10" dirty="0">
                <a:latin typeface="Arial Unicode MS"/>
                <a:cs typeface="Arial Unicode MS"/>
              </a:rPr>
              <a:t>博</a:t>
            </a:r>
            <a:r>
              <a:rPr sz="1600" spc="-20" dirty="0">
                <a:latin typeface="Arial Unicode MS"/>
                <a:cs typeface="Arial Unicode MS"/>
              </a:rPr>
              <a:t>士生</a:t>
            </a:r>
            <a:endParaRPr sz="1600">
              <a:latin typeface="Arial Unicode MS"/>
              <a:cs typeface="Arial Unicode MS"/>
            </a:endParaRPr>
          </a:p>
          <a:p>
            <a:pPr>
              <a:lnSpc>
                <a:spcPts val="950"/>
              </a:lnSpc>
              <a:spcBef>
                <a:spcPts val="21"/>
              </a:spcBef>
            </a:pPr>
            <a:endParaRPr sz="950"/>
          </a:p>
          <a:p>
            <a:pPr>
              <a:lnSpc>
                <a:spcPts val="1000"/>
              </a:lnSpc>
            </a:pPr>
            <a:endParaRPr sz="1000"/>
          </a:p>
          <a:p>
            <a:pPr marL="12700" marR="1101090" indent="1905" algn="ctr">
              <a:lnSpc>
                <a:spcPct val="100200"/>
              </a:lnSpc>
            </a:pPr>
            <a:r>
              <a:rPr sz="2400" dirty="0">
                <a:latin typeface="Arial Unicode MS"/>
                <a:cs typeface="Arial Unicode MS"/>
              </a:rPr>
              <a:t>这个团队行动保密，定期向奥巴马报送结果； 被奥巴马公开称为总统竞选的 </a:t>
            </a:r>
            <a:r>
              <a:rPr sz="2400" spc="445" dirty="0">
                <a:latin typeface="Arial Unicode MS"/>
                <a:cs typeface="Arial Unicode MS"/>
              </a:rPr>
              <a:t>“核武器按钮”</a:t>
            </a:r>
            <a:r>
              <a:rPr sz="2400" spc="445" dirty="0">
                <a:latin typeface="Arial"/>
                <a:cs typeface="Arial"/>
              </a:rPr>
              <a:t>(</a:t>
            </a:r>
            <a:r>
              <a:rPr sz="2400" spc="5" dirty="0">
                <a:latin typeface="Arial"/>
                <a:cs typeface="Arial"/>
              </a:rPr>
              <a:t>“</a:t>
            </a:r>
            <a:r>
              <a:rPr sz="2400" spc="0" dirty="0">
                <a:latin typeface="Arial"/>
                <a:cs typeface="Arial"/>
              </a:rPr>
              <a:t>Th</a:t>
            </a:r>
            <a:r>
              <a:rPr sz="2400" spc="-10" dirty="0">
                <a:latin typeface="Arial"/>
                <a:cs typeface="Arial"/>
              </a:rPr>
              <a:t>e</a:t>
            </a:r>
            <a:r>
              <a:rPr sz="2400" spc="0" dirty="0">
                <a:latin typeface="Arial"/>
                <a:cs typeface="Arial"/>
              </a:rPr>
              <a:t>y are our</a:t>
            </a:r>
            <a:r>
              <a:rPr sz="2400" spc="5" dirty="0">
                <a:latin typeface="Arial"/>
                <a:cs typeface="Arial"/>
              </a:rPr>
              <a:t> </a:t>
            </a:r>
            <a:r>
              <a:rPr sz="2400" spc="0" dirty="0">
                <a:latin typeface="Arial"/>
                <a:cs typeface="Arial"/>
              </a:rPr>
              <a:t>nuc</a:t>
            </a:r>
            <a:r>
              <a:rPr sz="2400" spc="-10" dirty="0">
                <a:latin typeface="Arial"/>
                <a:cs typeface="Arial"/>
              </a:rPr>
              <a:t>l</a:t>
            </a:r>
            <a:r>
              <a:rPr sz="2400" spc="0" dirty="0">
                <a:latin typeface="Arial"/>
                <a:cs typeface="Arial"/>
              </a:rPr>
              <a:t>ear</a:t>
            </a:r>
            <a:r>
              <a:rPr sz="2400" spc="20" dirty="0">
                <a:latin typeface="Arial"/>
                <a:cs typeface="Arial"/>
              </a:rPr>
              <a:t> </a:t>
            </a:r>
            <a:r>
              <a:rPr sz="2400" spc="0" dirty="0">
                <a:latin typeface="Arial"/>
                <a:cs typeface="Arial"/>
              </a:rPr>
              <a:t>code</a:t>
            </a:r>
            <a:r>
              <a:rPr sz="2400" spc="-10" dirty="0">
                <a:latin typeface="Arial"/>
                <a:cs typeface="Arial"/>
              </a:rPr>
              <a:t>s</a:t>
            </a:r>
            <a:r>
              <a:rPr sz="2400" spc="1595" dirty="0">
                <a:latin typeface="Arial Unicode MS"/>
                <a:cs typeface="Arial Unicode MS"/>
              </a:rPr>
              <a:t>”</a:t>
            </a:r>
            <a:r>
              <a:rPr sz="2400" spc="1595" dirty="0">
                <a:latin typeface="Arial"/>
                <a:cs typeface="Arial"/>
              </a:rPr>
              <a:t>)</a:t>
            </a:r>
            <a:endParaRPr sz="240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5" dirty="0" err="1">
                <a:latin typeface="Arial Unicode MS"/>
                <a:cs typeface="Arial Unicode MS"/>
              </a:rPr>
              <a:t>例如：</a:t>
            </a:r>
            <a:r>
              <a:rPr lang="en-US" altLang="zh-CN" sz="2800" spc="-25" dirty="0" err="1">
                <a:latin typeface="Arial Unicode MS"/>
                <a:cs typeface="Arial Unicode MS"/>
              </a:rPr>
              <a:t>Facebook</a:t>
            </a:r>
            <a:r>
              <a:rPr lang="zh-CN" altLang="en-US" sz="2800" spc="-25" dirty="0">
                <a:latin typeface="Arial Unicode MS"/>
                <a:cs typeface="Arial Unicode MS"/>
              </a:rPr>
              <a:t> 丑闻</a:t>
            </a:r>
            <a:r>
              <a:rPr sz="2800" spc="235" dirty="0">
                <a:latin typeface="Arial Unicode MS"/>
                <a:cs typeface="Arial Unicode MS"/>
              </a:rPr>
              <a:t> </a:t>
            </a:r>
            <a:r>
              <a:rPr sz="2000" spc="0" dirty="0">
                <a:latin typeface="Arial Unicode MS"/>
                <a:cs typeface="Arial Unicode MS"/>
              </a:rPr>
              <a:t>（政治）</a:t>
            </a:r>
            <a:endParaRPr sz="2000" dirty="0">
              <a:latin typeface="Arial Unicode MS"/>
              <a:cs typeface="Arial Unicode MS"/>
            </a:endParaRPr>
          </a:p>
        </p:txBody>
      </p:sp>
      <p:sp>
        <p:nvSpPr>
          <p:cNvPr id="5" name="object 5"/>
          <p:cNvSpPr txBox="1"/>
          <p:nvPr/>
        </p:nvSpPr>
        <p:spPr>
          <a:xfrm>
            <a:off x="228600" y="914400"/>
            <a:ext cx="8382000" cy="5638800"/>
          </a:xfrm>
          <a:prstGeom prst="rect">
            <a:avLst/>
          </a:prstGeom>
        </p:spPr>
        <p:txBody>
          <a:bodyPr vert="horz" wrap="square" lIns="0" tIns="0" rIns="0" bIns="0" rtlCol="0">
            <a:noAutofit/>
          </a:bodyPr>
          <a:lstStyle/>
          <a:p>
            <a:pPr algn="just">
              <a:lnSpc>
                <a:spcPts val="950"/>
              </a:lnSpc>
              <a:spcBef>
                <a:spcPts val="21"/>
              </a:spcBef>
            </a:pPr>
            <a:endParaRPr sz="950" dirty="0"/>
          </a:p>
          <a:p>
            <a:pPr algn="just">
              <a:lnSpc>
                <a:spcPts val="1000"/>
              </a:lnSpc>
            </a:pPr>
            <a:endParaRPr sz="1000" dirty="0"/>
          </a:p>
          <a:p>
            <a:pPr marL="298450" marR="1101090" indent="-285750" algn="just">
              <a:lnSpc>
                <a:spcPct val="100200"/>
              </a:lnSpc>
              <a:buFont typeface="Arial" panose="020B0604020202020204" pitchFamily="34" charset="0"/>
              <a:buChar char="•"/>
            </a:pPr>
            <a:r>
              <a:rPr lang="en" altLang="zh-CN" dirty="0"/>
              <a:t>Facebook </a:t>
            </a:r>
            <a:r>
              <a:rPr lang="zh-CN" altLang="en-US" dirty="0"/>
              <a:t>被多家外媒爆出其卷入了利用 </a:t>
            </a:r>
            <a:r>
              <a:rPr lang="en-US" altLang="zh-CN" dirty="0"/>
              <a:t>5000 </a:t>
            </a:r>
            <a:r>
              <a:rPr lang="zh-CN" altLang="en-US" dirty="0"/>
              <a:t>万用户的数据干预美国大选以及英国脱欧等的丑闻之中了。</a:t>
            </a:r>
            <a:endParaRPr lang="en-US" altLang="zh-CN" dirty="0"/>
          </a:p>
          <a:p>
            <a:pPr marL="298450" marR="1101090" indent="-285750" algn="just">
              <a:lnSpc>
                <a:spcPct val="100200"/>
              </a:lnSpc>
              <a:buFont typeface="Arial" panose="020B0604020202020204" pitchFamily="34" charset="0"/>
              <a:buChar char="•"/>
            </a:pPr>
            <a:r>
              <a:rPr lang="zh-CN" altLang="en-US" dirty="0"/>
              <a:t>在幕后操纵此事的也并非俄罗斯这个西方社会的「宿敌」，而是一家位于英国的政治咨询公司</a:t>
            </a:r>
            <a:r>
              <a:rPr lang="zh-CN" altLang="en-US" dirty="0">
                <a:solidFill>
                  <a:srgbClr val="0D1DFF"/>
                </a:solidFill>
              </a:rPr>
              <a:t>剑桥分析</a:t>
            </a:r>
            <a:r>
              <a:rPr lang="zh-CN" altLang="en-US" dirty="0"/>
              <a:t>（</a:t>
            </a:r>
            <a:r>
              <a:rPr lang="en" altLang="zh-CN" dirty="0"/>
              <a:t>Cambridge </a:t>
            </a:r>
            <a:r>
              <a:rPr lang="en" altLang="zh-CN" dirty="0" err="1"/>
              <a:t>Analytica</a:t>
            </a:r>
            <a:r>
              <a:rPr lang="zh-CN" altLang="en" dirty="0"/>
              <a:t>，</a:t>
            </a:r>
            <a:r>
              <a:rPr lang="en" altLang="zh-CN" dirty="0"/>
              <a:t>CA</a:t>
            </a:r>
            <a:r>
              <a:rPr lang="zh-CN" altLang="en" dirty="0"/>
              <a:t>）。</a:t>
            </a:r>
            <a:endParaRPr lang="en-US" altLang="zh-CN" dirty="0"/>
          </a:p>
          <a:p>
            <a:pPr marL="298450" marR="1101090" indent="-285750" algn="just">
              <a:lnSpc>
                <a:spcPct val="100200"/>
              </a:lnSpc>
              <a:buFont typeface="Arial" panose="020B0604020202020204" pitchFamily="34" charset="0"/>
              <a:buChar char="•"/>
            </a:pPr>
            <a:r>
              <a:rPr lang="zh-CN" altLang="en-US" dirty="0"/>
              <a:t>亚历山大 </a:t>
            </a:r>
            <a:r>
              <a:rPr lang="en-US" altLang="zh-CN" dirty="0"/>
              <a:t>· </a:t>
            </a:r>
            <a:r>
              <a:rPr lang="zh-CN" altLang="en-US" dirty="0"/>
              <a:t>科根（</a:t>
            </a:r>
            <a:r>
              <a:rPr lang="en" altLang="zh-CN" dirty="0" err="1"/>
              <a:t>Aleksandr</a:t>
            </a:r>
            <a:r>
              <a:rPr lang="en" altLang="zh-CN" dirty="0"/>
              <a:t> </a:t>
            </a:r>
            <a:r>
              <a:rPr lang="en" altLang="zh-CN" dirty="0" err="1"/>
              <a:t>Kogan</a:t>
            </a:r>
            <a:r>
              <a:rPr lang="zh-CN" altLang="en" dirty="0"/>
              <a:t>）</a:t>
            </a:r>
            <a:r>
              <a:rPr lang="zh-CN" altLang="en-US" dirty="0"/>
              <a:t>是一名在英国剑桥大学</a:t>
            </a:r>
            <a:r>
              <a:rPr lang="zh-CN" altLang="en-US" dirty="0">
                <a:solidFill>
                  <a:srgbClr val="0D1DFF"/>
                </a:solidFill>
              </a:rPr>
              <a:t>研究认知和行为神经科学</a:t>
            </a:r>
            <a:r>
              <a:rPr lang="zh-CN" altLang="en-US" dirty="0"/>
              <a:t>的研究员。他在剑桥做研究时曾提出了一个收集用户信息的方法，但是因「学术不道德」（</a:t>
            </a:r>
            <a:r>
              <a:rPr lang="en" altLang="zh-CN" dirty="0"/>
              <a:t>unethical</a:t>
            </a:r>
            <a:r>
              <a:rPr lang="zh-CN" altLang="en" dirty="0"/>
              <a:t>）</a:t>
            </a:r>
            <a:r>
              <a:rPr lang="zh-CN" altLang="en-US" dirty="0"/>
              <a:t>而被搁置了。</a:t>
            </a:r>
            <a:endParaRPr lang="en-US" altLang="zh-CN" dirty="0"/>
          </a:p>
          <a:p>
            <a:pPr marL="298450" marR="1101090" indent="-285750" algn="just">
              <a:lnSpc>
                <a:spcPct val="100200"/>
              </a:lnSpc>
              <a:buFont typeface="Arial" panose="020B0604020202020204" pitchFamily="34" charset="0"/>
              <a:buChar char="•"/>
            </a:pPr>
            <a:r>
              <a:rPr lang="en-US" altLang="zh-CN" dirty="0"/>
              <a:t>2013 </a:t>
            </a:r>
            <a:r>
              <a:rPr lang="zh-CN" altLang="en-US" dirty="0"/>
              <a:t>年，在 </a:t>
            </a:r>
            <a:r>
              <a:rPr lang="en" altLang="zh-CN" dirty="0"/>
              <a:t>CA </a:t>
            </a:r>
            <a:r>
              <a:rPr lang="zh-CN" altLang="en-US" dirty="0"/>
              <a:t>高层的授意之下，科根便在 </a:t>
            </a:r>
            <a:r>
              <a:rPr lang="en" altLang="zh-CN" dirty="0"/>
              <a:t>Facebook </a:t>
            </a:r>
            <a:r>
              <a:rPr lang="zh-CN" altLang="en-US" dirty="0"/>
              <a:t>上开发出了一款名为「</a:t>
            </a:r>
            <a:r>
              <a:rPr lang="en" altLang="zh-CN" dirty="0"/>
              <a:t>This is my digital life</a:t>
            </a:r>
            <a:r>
              <a:rPr lang="zh-CN" altLang="en" dirty="0"/>
              <a:t>」</a:t>
            </a:r>
            <a:r>
              <a:rPr lang="zh-CN" altLang="en-US" dirty="0"/>
              <a:t>的应用，用以收集用户数据。</a:t>
            </a:r>
            <a:r>
              <a:rPr lang="en-US" altLang="zh-CN" dirty="0"/>
              <a:t>--</a:t>
            </a:r>
            <a:r>
              <a:rPr lang="zh-CN" altLang="en-US" dirty="0"/>
              <a:t> 这个应用也很简单，就是一套作为国内网民也十分熟悉的</a:t>
            </a:r>
            <a:r>
              <a:rPr lang="zh-CN" altLang="en-US" dirty="0">
                <a:solidFill>
                  <a:srgbClr val="0D1DFF"/>
                </a:solidFill>
              </a:rPr>
              <a:t>性格测试题</a:t>
            </a:r>
            <a:r>
              <a:rPr lang="zh-CN" altLang="en-US" dirty="0"/>
              <a:t>，做完题就告诉你是个啥性格，而最重要的是做完题每个人还能得到 </a:t>
            </a:r>
            <a:r>
              <a:rPr lang="en-US" altLang="zh-CN" dirty="0"/>
              <a:t>5 </a:t>
            </a:r>
            <a:r>
              <a:rPr lang="zh-CN" altLang="en-US" dirty="0"/>
              <a:t>美元红包，不过前提是用户必须要有 </a:t>
            </a:r>
            <a:r>
              <a:rPr lang="en-US" altLang="zh-CN" dirty="0"/>
              <a:t>185 </a:t>
            </a:r>
            <a:r>
              <a:rPr lang="zh-CN" altLang="en-US" dirty="0"/>
              <a:t>位以上的好友，还必须将自己的一些</a:t>
            </a:r>
            <a:r>
              <a:rPr lang="zh-CN" altLang="en-US" dirty="0">
                <a:solidFill>
                  <a:srgbClr val="0D1DFF"/>
                </a:solidFill>
              </a:rPr>
              <a:t>个人信息、好友列表等信息授权出去</a:t>
            </a:r>
            <a:r>
              <a:rPr lang="zh-CN" altLang="en-US" dirty="0"/>
              <a:t>。</a:t>
            </a:r>
            <a:endParaRPr lang="en-US" altLang="zh-CN" dirty="0"/>
          </a:p>
          <a:p>
            <a:pPr marL="298450" marR="1101090" indent="-285750" algn="just">
              <a:lnSpc>
                <a:spcPct val="100200"/>
              </a:lnSpc>
              <a:buFont typeface="Arial" panose="020B0604020202020204" pitchFamily="34" charset="0"/>
              <a:buChar char="•"/>
            </a:pPr>
            <a:r>
              <a:rPr lang="zh-CN" altLang="en-US" dirty="0"/>
              <a:t>通过 </a:t>
            </a:r>
            <a:r>
              <a:rPr lang="en-US" altLang="zh-CN" dirty="0"/>
              <a:t>32 </a:t>
            </a:r>
            <a:r>
              <a:rPr lang="zh-CN" altLang="en-US" dirty="0"/>
              <a:t>万人在「</a:t>
            </a:r>
            <a:r>
              <a:rPr lang="en" altLang="zh-CN" dirty="0"/>
              <a:t>Okay</a:t>
            </a:r>
            <a:r>
              <a:rPr lang="zh-CN" altLang="en" dirty="0"/>
              <a:t>」</a:t>
            </a:r>
            <a:r>
              <a:rPr lang="zh-CN" altLang="en-US" dirty="0"/>
              <a:t>键上的点击，科根最终以合乎当时 </a:t>
            </a:r>
            <a:r>
              <a:rPr lang="en" altLang="zh-CN" dirty="0"/>
              <a:t>Facebook </a:t>
            </a:r>
            <a:r>
              <a:rPr lang="zh-CN" altLang="en-US" dirty="0"/>
              <a:t>规则的方式成功获取了</a:t>
            </a:r>
            <a:r>
              <a:rPr lang="zh-CN" altLang="en-US" dirty="0">
                <a:solidFill>
                  <a:srgbClr val="0D1DFF"/>
                </a:solidFill>
              </a:rPr>
              <a:t> </a:t>
            </a:r>
            <a:r>
              <a:rPr lang="en-US" altLang="zh-CN" dirty="0">
                <a:solidFill>
                  <a:srgbClr val="0D1DFF"/>
                </a:solidFill>
              </a:rPr>
              <a:t>5000 </a:t>
            </a:r>
            <a:r>
              <a:rPr lang="zh-CN" altLang="en-US" dirty="0">
                <a:solidFill>
                  <a:srgbClr val="0D1DFF"/>
                </a:solidFill>
              </a:rPr>
              <a:t>多万 </a:t>
            </a:r>
            <a:r>
              <a:rPr lang="en" altLang="zh-CN" dirty="0">
                <a:solidFill>
                  <a:srgbClr val="0D1DFF"/>
                </a:solidFill>
              </a:rPr>
              <a:t>Facebook </a:t>
            </a:r>
            <a:r>
              <a:rPr lang="zh-CN" altLang="en-US" dirty="0">
                <a:solidFill>
                  <a:srgbClr val="0D1DFF"/>
                </a:solidFill>
              </a:rPr>
              <a:t>用户的个人资料</a:t>
            </a:r>
            <a:r>
              <a:rPr lang="zh-CN" altLang="en-US" dirty="0"/>
              <a:t>，应用甚至还一度被挤崩溃重启。</a:t>
            </a:r>
            <a:r>
              <a:rPr lang="en-US" altLang="zh-CN" dirty="0"/>
              <a:t>--</a:t>
            </a:r>
            <a:r>
              <a:rPr lang="zh-CN" altLang="en-US" dirty="0"/>
              <a:t> </a:t>
            </a:r>
            <a:r>
              <a:rPr lang="zh-CN" altLang="en-US" b="1" dirty="0">
                <a:solidFill>
                  <a:srgbClr val="C00000"/>
                </a:solidFill>
              </a:rPr>
              <a:t>爬虫</a:t>
            </a:r>
            <a:endParaRPr lang="en-US" altLang="zh-CN" b="1" dirty="0">
              <a:solidFill>
                <a:srgbClr val="C00000"/>
              </a:solidFill>
            </a:endParaRPr>
          </a:p>
          <a:p>
            <a:pPr marL="298450" marR="1101090" indent="-285750" algn="just">
              <a:lnSpc>
                <a:spcPct val="100200"/>
              </a:lnSpc>
              <a:buFont typeface="Arial" panose="020B0604020202020204" pitchFamily="34" charset="0"/>
              <a:buChar char="•"/>
            </a:pPr>
            <a:r>
              <a:rPr lang="zh-CN" altLang="en-US" dirty="0"/>
              <a:t>网上泄露出的科根的邮件里就可以得知，他们将获得的信息根据</a:t>
            </a:r>
            <a:r>
              <a:rPr lang="zh-CN" altLang="en-US" dirty="0">
                <a:solidFill>
                  <a:srgbClr val="0D1DFF"/>
                </a:solidFill>
              </a:rPr>
              <a:t>开放程度、尽职尽责的程度、内向还是外向、政治倾向（保守派？自由派？不参与？）</a:t>
            </a:r>
            <a:r>
              <a:rPr lang="zh-CN" altLang="en-US" dirty="0"/>
              <a:t>等等门类将用户划分出来。</a:t>
            </a:r>
            <a:r>
              <a:rPr lang="en-US" altLang="zh-CN" dirty="0"/>
              <a:t>--</a:t>
            </a:r>
            <a:r>
              <a:rPr lang="zh-CN" altLang="en-US" dirty="0"/>
              <a:t> </a:t>
            </a:r>
            <a:r>
              <a:rPr lang="zh-CN" altLang="en-US" b="1" dirty="0">
                <a:solidFill>
                  <a:srgbClr val="C00000"/>
                </a:solidFill>
              </a:rPr>
              <a:t>用户画像，属性推断</a:t>
            </a:r>
            <a:endParaRPr b="1" dirty="0">
              <a:solidFill>
                <a:srgbClr val="C00000"/>
              </a:solidFill>
            </a:endParaRPr>
          </a:p>
        </p:txBody>
      </p:sp>
    </p:spTree>
    <p:extLst>
      <p:ext uri="{BB962C8B-B14F-4D97-AF65-F5344CB8AC3E}">
        <p14:creationId xmlns:p14="http://schemas.microsoft.com/office/powerpoint/2010/main" val="876542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5" dirty="0" err="1">
                <a:latin typeface="Arial Unicode MS"/>
                <a:cs typeface="Arial Unicode MS"/>
              </a:rPr>
              <a:t>例如：</a:t>
            </a:r>
            <a:r>
              <a:rPr lang="en-US" altLang="zh-CN" sz="2800" spc="-25" dirty="0" err="1">
                <a:latin typeface="Arial Unicode MS"/>
                <a:cs typeface="Arial Unicode MS"/>
              </a:rPr>
              <a:t>Facebook</a:t>
            </a:r>
            <a:r>
              <a:rPr lang="zh-CN" altLang="en-US" sz="2800" spc="-25" dirty="0">
                <a:latin typeface="Arial Unicode MS"/>
                <a:cs typeface="Arial Unicode MS"/>
              </a:rPr>
              <a:t> 丑闻</a:t>
            </a:r>
            <a:r>
              <a:rPr sz="2800" spc="235" dirty="0">
                <a:latin typeface="Arial Unicode MS"/>
                <a:cs typeface="Arial Unicode MS"/>
              </a:rPr>
              <a:t> </a:t>
            </a:r>
            <a:r>
              <a:rPr sz="2000" spc="0" dirty="0">
                <a:latin typeface="Arial Unicode MS"/>
                <a:cs typeface="Arial Unicode MS"/>
              </a:rPr>
              <a:t>（政治）</a:t>
            </a:r>
            <a:endParaRPr sz="2000" dirty="0">
              <a:latin typeface="Arial Unicode MS"/>
              <a:cs typeface="Arial Unicode MS"/>
            </a:endParaRPr>
          </a:p>
        </p:txBody>
      </p:sp>
      <p:sp>
        <p:nvSpPr>
          <p:cNvPr id="5" name="object 5"/>
          <p:cNvSpPr txBox="1"/>
          <p:nvPr/>
        </p:nvSpPr>
        <p:spPr>
          <a:xfrm>
            <a:off x="228600" y="914400"/>
            <a:ext cx="8382000" cy="5638800"/>
          </a:xfrm>
          <a:prstGeom prst="rect">
            <a:avLst/>
          </a:prstGeom>
        </p:spPr>
        <p:txBody>
          <a:bodyPr vert="horz" wrap="square" lIns="0" tIns="0" rIns="0" bIns="0" rtlCol="0">
            <a:noAutofit/>
          </a:bodyPr>
          <a:lstStyle/>
          <a:p>
            <a:pPr algn="just">
              <a:lnSpc>
                <a:spcPts val="950"/>
              </a:lnSpc>
              <a:spcBef>
                <a:spcPts val="21"/>
              </a:spcBef>
            </a:pPr>
            <a:endParaRPr sz="950" dirty="0"/>
          </a:p>
          <a:p>
            <a:pPr algn="just">
              <a:lnSpc>
                <a:spcPts val="1000"/>
              </a:lnSpc>
            </a:pPr>
            <a:endParaRPr sz="1000" dirty="0"/>
          </a:p>
          <a:p>
            <a:pPr marL="285750" indent="-285750">
              <a:buFont typeface="Arial" panose="020B0604020202020204" pitchFamily="34" charset="0"/>
              <a:buChar char="•"/>
            </a:pPr>
            <a:r>
              <a:rPr lang="zh-CN" altLang="en-US" dirty="0"/>
              <a:t>对于 </a:t>
            </a:r>
            <a:r>
              <a:rPr lang="en" altLang="zh-CN" dirty="0"/>
              <a:t>CA </a:t>
            </a:r>
            <a:r>
              <a:rPr lang="zh-CN" altLang="en-US" dirty="0"/>
              <a:t>来说，最后要做的也就是针对上述已经分门别类好的人群进行精准地洗脑了。从英国 </a:t>
            </a:r>
            <a:r>
              <a:rPr lang="en" altLang="zh-CN" dirty="0"/>
              <a:t>Channel 4 News </a:t>
            </a:r>
            <a:r>
              <a:rPr lang="zh-CN" altLang="en-US" dirty="0"/>
              <a:t>对此事的暗访报道中可以得知，</a:t>
            </a:r>
            <a:r>
              <a:rPr lang="en" altLang="zh-CN" dirty="0"/>
              <a:t>CA </a:t>
            </a:r>
            <a:r>
              <a:rPr lang="zh-CN" altLang="en-US" dirty="0"/>
              <a:t>会选择在「正确的时间」将「正确的信息」推送给「正确的人」。 </a:t>
            </a:r>
            <a:r>
              <a:rPr lang="en-US" altLang="zh-CN" dirty="0"/>
              <a:t>---</a:t>
            </a:r>
            <a:r>
              <a:rPr lang="zh-CN" altLang="en-US" dirty="0"/>
              <a:t> </a:t>
            </a:r>
            <a:r>
              <a:rPr lang="en-US" altLang="zh-CN" b="1" dirty="0">
                <a:solidFill>
                  <a:srgbClr val="C00000"/>
                </a:solidFill>
              </a:rPr>
              <a:t>Recommendation</a:t>
            </a:r>
          </a:p>
          <a:p>
            <a:pPr marL="285750" indent="-285750">
              <a:buFont typeface="Arial" panose="020B0604020202020204" pitchFamily="34" charset="0"/>
              <a:buChar char="•"/>
            </a:pPr>
            <a:r>
              <a:rPr lang="zh-CN" altLang="en-US" dirty="0"/>
              <a:t>比如在 </a:t>
            </a:r>
            <a:r>
              <a:rPr lang="en-US" altLang="zh-CN" dirty="0"/>
              <a:t>2016 </a:t>
            </a:r>
            <a:r>
              <a:rPr lang="zh-CN" altLang="en-US" dirty="0"/>
              <a:t>年的美国大选中，为了争取那些摇摆不定的中间选民，</a:t>
            </a:r>
            <a:r>
              <a:rPr lang="en" altLang="zh-CN" dirty="0"/>
              <a:t>CA </a:t>
            </a:r>
            <a:r>
              <a:rPr lang="zh-CN" altLang="en-US" dirty="0"/>
              <a:t>就通过广告给他们推送一些</a:t>
            </a:r>
            <a:r>
              <a:rPr lang="zh-CN" altLang="en-US" dirty="0">
                <a:solidFill>
                  <a:srgbClr val="0D1DFF"/>
                </a:solidFill>
              </a:rPr>
              <a:t>偏向性很强的新闻，甚至是假新闻</a:t>
            </a:r>
            <a:r>
              <a:rPr lang="zh-CN" altLang="en-US" dirty="0"/>
              <a:t>（背景：</a:t>
            </a:r>
            <a:r>
              <a:rPr lang="en" altLang="zh-CN" dirty="0"/>
              <a:t>CA </a:t>
            </a:r>
            <a:r>
              <a:rPr lang="zh-CN" altLang="en-US" dirty="0"/>
              <a:t>的副总裁史蒂夫 </a:t>
            </a:r>
            <a:r>
              <a:rPr lang="en-US" altLang="zh-CN" dirty="0"/>
              <a:t>· </a:t>
            </a:r>
            <a:r>
              <a:rPr lang="zh-CN" altLang="en-US" dirty="0"/>
              <a:t>班农（</a:t>
            </a:r>
            <a:r>
              <a:rPr lang="en" altLang="zh-CN" dirty="0"/>
              <a:t>Steve Bannon</a:t>
            </a:r>
            <a:r>
              <a:rPr lang="zh-CN" altLang="en" dirty="0"/>
              <a:t>）</a:t>
            </a:r>
            <a:r>
              <a:rPr lang="zh-CN" altLang="en-US" dirty="0"/>
              <a:t>曾是特朗普的幕僚）。</a:t>
            </a:r>
            <a:r>
              <a:rPr lang="en-US" altLang="zh-CN" dirty="0"/>
              <a:t>--</a:t>
            </a:r>
            <a:r>
              <a:rPr lang="zh-CN" altLang="en-US" dirty="0"/>
              <a:t> </a:t>
            </a:r>
            <a:r>
              <a:rPr lang="zh-CN" altLang="en-US" b="1" dirty="0">
                <a:solidFill>
                  <a:srgbClr val="C00000"/>
                </a:solidFill>
              </a:rPr>
              <a:t>如何辨别假新闻 （</a:t>
            </a:r>
            <a:r>
              <a:rPr lang="en-US" altLang="zh-CN" b="1" dirty="0">
                <a:solidFill>
                  <a:srgbClr val="C00000"/>
                </a:solidFill>
              </a:rPr>
              <a:t>The</a:t>
            </a:r>
            <a:r>
              <a:rPr lang="zh-CN" altLang="en-US" b="1" dirty="0">
                <a:solidFill>
                  <a:srgbClr val="C00000"/>
                </a:solidFill>
              </a:rPr>
              <a:t> </a:t>
            </a:r>
            <a:r>
              <a:rPr lang="en-US" altLang="zh-CN" b="1" dirty="0">
                <a:solidFill>
                  <a:srgbClr val="C00000"/>
                </a:solidFill>
              </a:rPr>
              <a:t>science</a:t>
            </a:r>
            <a:r>
              <a:rPr lang="zh-CN" altLang="en-US" b="1" dirty="0">
                <a:solidFill>
                  <a:srgbClr val="C00000"/>
                </a:solidFill>
              </a:rPr>
              <a:t> </a:t>
            </a:r>
            <a:r>
              <a:rPr lang="en-US" altLang="zh-CN" b="1" dirty="0">
                <a:solidFill>
                  <a:srgbClr val="C00000"/>
                </a:solidFill>
              </a:rPr>
              <a:t>of</a:t>
            </a:r>
            <a:r>
              <a:rPr lang="zh-CN" altLang="en-US" b="1" dirty="0">
                <a:solidFill>
                  <a:srgbClr val="C00000"/>
                </a:solidFill>
              </a:rPr>
              <a:t> </a:t>
            </a:r>
            <a:r>
              <a:rPr lang="en-US" altLang="zh-CN" b="1" dirty="0">
                <a:solidFill>
                  <a:srgbClr val="C00000"/>
                </a:solidFill>
              </a:rPr>
              <a:t>fake</a:t>
            </a:r>
            <a:r>
              <a:rPr lang="zh-CN" altLang="en-US" b="1" dirty="0">
                <a:solidFill>
                  <a:srgbClr val="C00000"/>
                </a:solidFill>
              </a:rPr>
              <a:t> </a:t>
            </a:r>
            <a:r>
              <a:rPr lang="en-US" altLang="zh-CN" b="1" dirty="0">
                <a:solidFill>
                  <a:srgbClr val="C00000"/>
                </a:solidFill>
              </a:rPr>
              <a:t>news</a:t>
            </a:r>
            <a:r>
              <a:rPr lang="zh-CN" altLang="en-US" b="1" dirty="0">
                <a:solidFill>
                  <a:srgbClr val="C00000"/>
                </a:solidFill>
              </a:rPr>
              <a:t>， </a:t>
            </a:r>
            <a:r>
              <a:rPr lang="en-US" altLang="zh-CN" b="1" dirty="0">
                <a:solidFill>
                  <a:srgbClr val="C00000"/>
                </a:solidFill>
              </a:rPr>
              <a:t>science</a:t>
            </a:r>
            <a:r>
              <a:rPr lang="zh-CN" altLang="en-US" b="1" dirty="0">
                <a:solidFill>
                  <a:srgbClr val="C00000"/>
                </a:solidFill>
              </a:rPr>
              <a:t> </a:t>
            </a:r>
            <a:r>
              <a:rPr lang="en-US" altLang="zh-CN" b="1" dirty="0">
                <a:solidFill>
                  <a:srgbClr val="C00000"/>
                </a:solidFill>
              </a:rPr>
              <a:t>2018</a:t>
            </a:r>
            <a:r>
              <a:rPr lang="zh-CN" altLang="en-US" b="1" dirty="0">
                <a:solidFill>
                  <a:srgbClr val="C00000"/>
                </a:solidFill>
              </a:rPr>
              <a:t>）</a:t>
            </a:r>
            <a:endParaRPr lang="en-US" altLang="zh-CN" b="1" dirty="0">
              <a:solidFill>
                <a:srgbClr val="C00000"/>
              </a:solidFill>
            </a:endParaRP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在前年的美国大选中，</a:t>
            </a:r>
            <a:r>
              <a:rPr lang="zh-CN" altLang="en-US" dirty="0">
                <a:solidFill>
                  <a:srgbClr val="0D1DFF"/>
                </a:solidFill>
              </a:rPr>
              <a:t>希拉里的广告投入远远超过了特朗普</a:t>
            </a:r>
            <a:r>
              <a:rPr lang="zh-CN" altLang="en-US" dirty="0"/>
              <a:t>，这一套</a:t>
            </a:r>
            <a:r>
              <a:rPr lang="zh-CN" altLang="en-US" dirty="0">
                <a:solidFill>
                  <a:srgbClr val="0D1DFF"/>
                </a:solidFill>
              </a:rPr>
              <a:t>精准洗脑到底对最后的竞选结果产生了多大的影响恐怕难以评估</a:t>
            </a:r>
            <a:r>
              <a:rPr lang="zh-CN" altLang="en-US" dirty="0"/>
              <a:t>。不过，</a:t>
            </a:r>
            <a:r>
              <a:rPr lang="en" altLang="zh-CN" dirty="0"/>
              <a:t>CA </a:t>
            </a:r>
            <a:r>
              <a:rPr lang="zh-CN" altLang="en-US" dirty="0"/>
              <a:t>的这一整套操作流程却着实透露出现在人的互联网隐私似乎是那么地唾手可得。</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p:txBody>
      </p:sp>
    </p:spTree>
    <p:extLst>
      <p:ext uri="{BB962C8B-B14F-4D97-AF65-F5344CB8AC3E}">
        <p14:creationId xmlns:p14="http://schemas.microsoft.com/office/powerpoint/2010/main" val="945574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5" dirty="0" err="1">
                <a:latin typeface="Arial Unicode MS"/>
                <a:cs typeface="Arial Unicode MS"/>
              </a:rPr>
              <a:t>例如</a:t>
            </a:r>
            <a:r>
              <a:rPr sz="2800" spc="-25" dirty="0">
                <a:latin typeface="Arial Unicode MS"/>
                <a:cs typeface="Arial Unicode MS"/>
              </a:rPr>
              <a:t>：</a:t>
            </a:r>
            <a:r>
              <a:rPr lang="zh-CN" altLang="en-US" sz="2800" spc="-25" dirty="0">
                <a:latin typeface="Arial Unicode MS"/>
                <a:cs typeface="Arial Unicode MS"/>
              </a:rPr>
              <a:t>大数据杀熟</a:t>
            </a:r>
            <a:r>
              <a:rPr sz="2800" spc="235" dirty="0">
                <a:latin typeface="Arial Unicode MS"/>
                <a:cs typeface="Arial Unicode MS"/>
              </a:rPr>
              <a:t> </a:t>
            </a:r>
            <a:r>
              <a:rPr sz="2000" spc="0" dirty="0">
                <a:latin typeface="Arial Unicode MS"/>
                <a:cs typeface="Arial Unicode MS"/>
              </a:rPr>
              <a:t>（</a:t>
            </a:r>
            <a:r>
              <a:rPr lang="zh-CN" altLang="en-US" sz="2000" dirty="0">
                <a:latin typeface="Arial Unicode MS"/>
                <a:cs typeface="Arial Unicode MS"/>
              </a:rPr>
              <a:t>商业</a:t>
            </a:r>
            <a:r>
              <a:rPr sz="2000" spc="0" dirty="0">
                <a:latin typeface="Arial Unicode MS"/>
                <a:cs typeface="Arial Unicode MS"/>
              </a:rPr>
              <a:t>）</a:t>
            </a:r>
            <a:endParaRPr sz="2000" dirty="0">
              <a:latin typeface="Arial Unicode MS"/>
              <a:cs typeface="Arial Unicode MS"/>
            </a:endParaRPr>
          </a:p>
        </p:txBody>
      </p:sp>
      <p:sp>
        <p:nvSpPr>
          <p:cNvPr id="5" name="object 5"/>
          <p:cNvSpPr txBox="1"/>
          <p:nvPr/>
        </p:nvSpPr>
        <p:spPr>
          <a:xfrm>
            <a:off x="228600" y="914400"/>
            <a:ext cx="8382000" cy="5257800"/>
          </a:xfrm>
          <a:prstGeom prst="rect">
            <a:avLst/>
          </a:prstGeom>
        </p:spPr>
        <p:txBody>
          <a:bodyPr vert="horz" wrap="square" lIns="0" tIns="0" rIns="0" bIns="0" rtlCol="0">
            <a:noAutofit/>
          </a:bodyPr>
          <a:lstStyle/>
          <a:p>
            <a:pPr algn="just">
              <a:lnSpc>
                <a:spcPts val="950"/>
              </a:lnSpc>
              <a:spcBef>
                <a:spcPts val="21"/>
              </a:spcBef>
            </a:pPr>
            <a:endParaRPr sz="950" dirty="0"/>
          </a:p>
          <a:p>
            <a:pPr algn="just">
              <a:lnSpc>
                <a:spcPts val="1000"/>
              </a:lnSpc>
            </a:pPr>
            <a:endParaRPr sz="1000" dirty="0"/>
          </a:p>
          <a:p>
            <a:r>
              <a:rPr lang="zh-CN" altLang="en-US" sz="2800" dirty="0"/>
              <a:t>以下内容来自</a:t>
            </a:r>
            <a:r>
              <a:rPr lang="zh-CN" altLang="en-US" sz="2800" b="1" dirty="0"/>
              <a:t>知乎：</a:t>
            </a:r>
            <a:br>
              <a:rPr lang="zh-CN" altLang="en-US" dirty="0"/>
            </a:br>
            <a:r>
              <a:rPr lang="en-US" altLang="zh-CN" dirty="0"/>
              <a:t>1</a:t>
            </a:r>
            <a:r>
              <a:rPr lang="zh-CN" altLang="en-US" dirty="0"/>
              <a:t>、根据</a:t>
            </a:r>
            <a:r>
              <a:rPr lang="zh-CN" altLang="en-US" dirty="0">
                <a:solidFill>
                  <a:srgbClr val="0D1DFF"/>
                </a:solidFill>
              </a:rPr>
              <a:t>地理位置定位</a:t>
            </a:r>
            <a:r>
              <a:rPr lang="zh-CN" altLang="en-US" dirty="0"/>
              <a:t>，如果你</a:t>
            </a:r>
            <a:r>
              <a:rPr lang="zh-CN" altLang="en-US" dirty="0">
                <a:solidFill>
                  <a:srgbClr val="0D1DFF"/>
                </a:solidFill>
              </a:rPr>
              <a:t>附近商场少，那么就给你看到的商品加价</a:t>
            </a:r>
            <a:r>
              <a:rPr lang="en-US" altLang="zh-CN" dirty="0">
                <a:solidFill>
                  <a:srgbClr val="0D1DFF"/>
                </a:solidFill>
              </a:rPr>
              <a:t>;</a:t>
            </a:r>
            <a:endParaRPr lang="zh-CN" altLang="en-US" dirty="0">
              <a:solidFill>
                <a:srgbClr val="0D1DFF"/>
              </a:solidFill>
            </a:endParaRPr>
          </a:p>
          <a:p>
            <a:r>
              <a:rPr lang="zh-CN" altLang="en-US" dirty="0"/>
              <a:t>你周围商场少，那么你比价就不方便，生意搞黄的可能性就低；因此加价你也得买。</a:t>
            </a:r>
          </a:p>
          <a:p>
            <a:r>
              <a:rPr lang="zh-CN" altLang="en-US" dirty="0"/>
              <a:t>前好多年，美帝就有过“如果附近没有肯德基，就给用户显示更高的披萨价格”的案例。</a:t>
            </a:r>
          </a:p>
          <a:p>
            <a:r>
              <a:rPr lang="zh-CN" altLang="en-US" dirty="0"/>
              <a:t>类似的，如果发现你</a:t>
            </a:r>
            <a:r>
              <a:rPr lang="zh-CN" altLang="en-US" dirty="0">
                <a:solidFill>
                  <a:srgbClr val="0D1DFF"/>
                </a:solidFill>
              </a:rPr>
              <a:t>住在“富人区”</a:t>
            </a:r>
            <a:r>
              <a:rPr lang="zh-CN" altLang="en-US" dirty="0"/>
              <a:t>，卖给你的东西不贵个两三五八成，对得起大数据吗。</a:t>
            </a:r>
          </a:p>
          <a:p>
            <a:endParaRPr lang="zh-CN" altLang="en-US" dirty="0"/>
          </a:p>
          <a:p>
            <a:r>
              <a:rPr lang="en-US" altLang="zh-CN" dirty="0"/>
              <a:t>2</a:t>
            </a:r>
            <a:r>
              <a:rPr lang="zh-CN" altLang="en-US" dirty="0"/>
              <a:t>、根据你的</a:t>
            </a:r>
            <a:r>
              <a:rPr lang="zh-CN" altLang="en-US" dirty="0">
                <a:solidFill>
                  <a:srgbClr val="0D1DFF"/>
                </a:solidFill>
              </a:rPr>
              <a:t>消费记录，判断你是花的起钱的那种，那就给你加价</a:t>
            </a:r>
            <a:r>
              <a:rPr lang="en-US" altLang="zh-CN" dirty="0">
                <a:solidFill>
                  <a:srgbClr val="0D1DFF"/>
                </a:solidFill>
              </a:rPr>
              <a:t>;</a:t>
            </a:r>
            <a:endParaRPr lang="zh-CN" altLang="en-US" dirty="0">
              <a:solidFill>
                <a:srgbClr val="0D1DFF"/>
              </a:solidFill>
            </a:endParaRPr>
          </a:p>
          <a:p>
            <a:r>
              <a:rPr lang="zh-CN" altLang="en-US" dirty="0"/>
              <a:t>早就有很多这样的报道了，你们没看而已。</a:t>
            </a:r>
          </a:p>
          <a:p>
            <a:endParaRPr lang="zh-CN" altLang="en-US" dirty="0"/>
          </a:p>
          <a:p>
            <a:r>
              <a:rPr lang="en-US" altLang="zh-CN" dirty="0"/>
              <a:t>3</a:t>
            </a:r>
            <a:r>
              <a:rPr lang="zh-CN" altLang="en-US" dirty="0"/>
              <a:t>、根据</a:t>
            </a:r>
            <a:r>
              <a:rPr lang="zh-CN" altLang="en-US" dirty="0">
                <a:solidFill>
                  <a:srgbClr val="0D1DFF"/>
                </a:solidFill>
              </a:rPr>
              <a:t>你以及你的朋友们使用搜索引擎搜索的词汇、时间、频率，判断你是“随便看看”还是“心里长草”甚至是“心急如焚”（比如家庭成员得急病之类）</a:t>
            </a:r>
            <a:r>
              <a:rPr lang="zh-CN" altLang="en-US" dirty="0"/>
              <a:t>，从而给你（以及你的整个社会关系圈）调整报价</a:t>
            </a:r>
            <a:r>
              <a:rPr lang="en-US" altLang="zh-CN" dirty="0"/>
              <a:t>……</a:t>
            </a:r>
          </a:p>
          <a:p>
            <a:br>
              <a:rPr lang="en-US" altLang="zh-CN" dirty="0"/>
            </a:br>
            <a:endParaRPr lang="en-US" altLang="zh-CN" dirty="0"/>
          </a:p>
        </p:txBody>
      </p:sp>
    </p:spTree>
    <p:extLst>
      <p:ext uri="{BB962C8B-B14F-4D97-AF65-F5344CB8AC3E}">
        <p14:creationId xmlns:p14="http://schemas.microsoft.com/office/powerpoint/2010/main" val="3194264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2"/>
          <p:cNvSpPr>
            <a:spLocks noGrp="1" noChangeArrowheads="1"/>
          </p:cNvSpPr>
          <p:nvPr>
            <p:ph type="body" idx="4294967295"/>
          </p:nvPr>
        </p:nvSpPr>
        <p:spPr>
          <a:xfrm>
            <a:off x="0" y="990600"/>
            <a:ext cx="9144000" cy="5334000"/>
          </a:xfrm>
          <a:prstGeom prst="rect">
            <a:avLst/>
          </a:prstGeom>
        </p:spPr>
        <p:txBody>
          <a:bodyPr/>
          <a:lstStyle/>
          <a:p>
            <a:pPr marL="234950" indent="-285750">
              <a:defRPr/>
            </a:pPr>
            <a:r>
              <a:rPr lang="en-US" altLang="zh-CN" b="1" dirty="0">
                <a:solidFill>
                  <a:srgbClr val="0D1DFF"/>
                </a:solidFill>
              </a:rPr>
              <a:t>Textbook</a:t>
            </a:r>
          </a:p>
          <a:p>
            <a:pPr marL="457200" lvl="1" indent="0">
              <a:buNone/>
              <a:defRPr/>
            </a:pPr>
            <a:r>
              <a:rPr lang="zh-CN" altLang="zh-CN" dirty="0">
                <a:solidFill>
                  <a:srgbClr val="FF0000"/>
                </a:solidFill>
              </a:rPr>
              <a:t>周志华</a:t>
            </a:r>
            <a:r>
              <a:rPr lang="en-US" altLang="zh-CN" dirty="0">
                <a:solidFill>
                  <a:srgbClr val="FF0000"/>
                </a:solidFill>
              </a:rPr>
              <a:t>. </a:t>
            </a:r>
            <a:r>
              <a:rPr lang="zh-CN" altLang="zh-CN" dirty="0">
                <a:solidFill>
                  <a:srgbClr val="FF0000"/>
                </a:solidFill>
              </a:rPr>
              <a:t>机器学习</a:t>
            </a:r>
            <a:r>
              <a:rPr lang="en-US" altLang="zh-CN" dirty="0">
                <a:solidFill>
                  <a:srgbClr val="FF0000"/>
                </a:solidFill>
              </a:rPr>
              <a:t>. </a:t>
            </a:r>
            <a:r>
              <a:rPr lang="zh-CN" altLang="zh-CN" dirty="0">
                <a:solidFill>
                  <a:srgbClr val="FF0000"/>
                </a:solidFill>
              </a:rPr>
              <a:t>清华大学出版社</a:t>
            </a:r>
            <a:r>
              <a:rPr lang="en-US" altLang="zh-CN" dirty="0">
                <a:solidFill>
                  <a:srgbClr val="FF0000"/>
                </a:solidFill>
              </a:rPr>
              <a:t>.</a:t>
            </a:r>
            <a:endParaRPr lang="en-US" altLang="zh-CN" dirty="0"/>
          </a:p>
          <a:p>
            <a:pPr marL="234950" indent="-285750">
              <a:defRPr/>
            </a:pPr>
            <a:r>
              <a:rPr lang="en-US" altLang="zh-CN" b="1" dirty="0">
                <a:solidFill>
                  <a:srgbClr val="0D1DFF"/>
                </a:solidFill>
              </a:rPr>
              <a:t>References</a:t>
            </a:r>
          </a:p>
          <a:p>
            <a:pPr marL="457200" lvl="1" indent="0">
              <a:buNone/>
              <a:defRPr/>
            </a:pPr>
            <a:r>
              <a:rPr lang="en-US" altLang="zh-CN" dirty="0"/>
              <a:t>[1]</a:t>
            </a:r>
            <a:r>
              <a:rPr lang="zh-CN" altLang="en-US" dirty="0"/>
              <a:t> 李航</a:t>
            </a:r>
            <a:r>
              <a:rPr lang="en-US" altLang="zh-CN" dirty="0"/>
              <a:t>. </a:t>
            </a:r>
            <a:r>
              <a:rPr lang="zh-CN" altLang="en-US" dirty="0"/>
              <a:t>统计学习方法，清华大学</a:t>
            </a:r>
            <a:r>
              <a:rPr lang="zh-CN" altLang="zh-CN" dirty="0"/>
              <a:t>出版社，</a:t>
            </a:r>
            <a:r>
              <a:rPr lang="en-US" altLang="zh-CN" dirty="0"/>
              <a:t>2012.</a:t>
            </a:r>
          </a:p>
          <a:p>
            <a:pPr marL="457200" lvl="1" indent="0">
              <a:buNone/>
              <a:defRPr/>
            </a:pPr>
            <a:r>
              <a:rPr lang="en-US" altLang="zh-CN" dirty="0"/>
              <a:t>[2]</a:t>
            </a:r>
            <a:r>
              <a:rPr lang="zh-CN" altLang="en-US" dirty="0"/>
              <a:t> </a:t>
            </a:r>
            <a:r>
              <a:rPr lang="en-US" altLang="zh-CN" dirty="0"/>
              <a:t>Christopher</a:t>
            </a:r>
            <a:r>
              <a:rPr lang="zh-CN" altLang="en-US" dirty="0"/>
              <a:t> </a:t>
            </a:r>
            <a:r>
              <a:rPr lang="en-US" altLang="zh-CN" dirty="0"/>
              <a:t>Bishop,</a:t>
            </a:r>
            <a:r>
              <a:rPr lang="zh-CN" altLang="en-US" dirty="0"/>
              <a:t> </a:t>
            </a:r>
            <a:r>
              <a:rPr lang="en-US" altLang="zh-CN" dirty="0"/>
              <a:t>Pattern Recognition And Machine Learning</a:t>
            </a:r>
            <a:r>
              <a:rPr lang="en-US" altLang="zh-CN" b="1" dirty="0"/>
              <a:t>,</a:t>
            </a:r>
            <a:r>
              <a:rPr lang="zh-CN" altLang="en-US" b="1" dirty="0"/>
              <a:t> </a:t>
            </a:r>
            <a:r>
              <a:rPr lang="en-US" altLang="zh-CN" dirty="0"/>
              <a:t>Springer</a:t>
            </a:r>
            <a:r>
              <a:rPr lang="zh-CN" altLang="zh-CN" dirty="0"/>
              <a:t>，</a:t>
            </a:r>
            <a:r>
              <a:rPr lang="en-US" altLang="zh-CN" dirty="0"/>
              <a:t>2007.</a:t>
            </a:r>
          </a:p>
          <a:p>
            <a:pPr marL="457200" lvl="1" indent="0">
              <a:buNone/>
              <a:defRPr/>
            </a:pPr>
            <a:r>
              <a:rPr lang="en-US" altLang="zh-CN" dirty="0"/>
              <a:t>[3]</a:t>
            </a:r>
            <a:r>
              <a:rPr lang="zh-CN" altLang="en-US" dirty="0"/>
              <a:t> </a:t>
            </a:r>
            <a:r>
              <a:rPr lang="en-US" altLang="zh-CN" dirty="0"/>
              <a:t>James G, Witten D, Hastie T, et al. An Introduction to Statistical Learning. Springer, 2013.</a:t>
            </a:r>
          </a:p>
          <a:p>
            <a:pPr marL="457200" lvl="1" indent="0">
              <a:buNone/>
              <a:defRPr/>
            </a:pPr>
            <a:r>
              <a:rPr lang="en-US" altLang="zh-CN" dirty="0"/>
              <a:t>[4]</a:t>
            </a:r>
            <a:r>
              <a:rPr lang="zh-CN" altLang="en-US" dirty="0"/>
              <a:t> </a:t>
            </a:r>
            <a:r>
              <a:rPr lang="en" altLang="zh-CN" dirty="0"/>
              <a:t>Machine Learning: a Probabilistic Perspective</a:t>
            </a:r>
            <a:r>
              <a:rPr lang="en-US" altLang="zh-CN" dirty="0"/>
              <a:t>.</a:t>
            </a:r>
            <a:r>
              <a:rPr lang="zh-CN" altLang="en-US" dirty="0"/>
              <a:t> </a:t>
            </a:r>
            <a:r>
              <a:rPr lang="en-US" altLang="zh-CN" dirty="0"/>
              <a:t>2012.</a:t>
            </a:r>
            <a:endParaRPr lang="zh-CN" altLang="zh-CN" dirty="0"/>
          </a:p>
          <a:p>
            <a:pPr marL="457200" lvl="1" indent="0">
              <a:buNone/>
              <a:defRPr/>
            </a:pPr>
            <a:r>
              <a:rPr lang="en-US" altLang="zh-CN" dirty="0"/>
              <a:t>[6]</a:t>
            </a:r>
            <a:r>
              <a:rPr lang="zh-CN" altLang="en-US" dirty="0"/>
              <a:t> </a:t>
            </a:r>
            <a:r>
              <a:rPr lang="en-US" altLang="zh-CN" dirty="0">
                <a:solidFill>
                  <a:srgbClr val="FF0000"/>
                </a:solidFill>
              </a:rPr>
              <a:t>Research papers. To be announced in class. </a:t>
            </a:r>
          </a:p>
          <a:p>
            <a:pPr>
              <a:defRPr/>
            </a:pPr>
            <a:r>
              <a:rPr lang="zh-CN" altLang="en-US" b="1" dirty="0">
                <a:solidFill>
                  <a:srgbClr val="0D1DFF"/>
                </a:solidFill>
              </a:rPr>
              <a:t>公开课</a:t>
            </a:r>
            <a:endParaRPr lang="en-US" altLang="zh-CN" b="1" dirty="0">
              <a:solidFill>
                <a:srgbClr val="0D1DFF"/>
              </a:solidFill>
            </a:endParaRPr>
          </a:p>
          <a:p>
            <a:pPr marL="742950" lvl="1" indent="-285750">
              <a:defRPr/>
            </a:pPr>
            <a:r>
              <a:rPr lang="en" altLang="zh-CN" sz="2300" dirty="0">
                <a:latin typeface="Times New Roman" panose="02020603050405020304" pitchFamily="18" charset="0"/>
                <a:cs typeface="Times New Roman" panose="02020603050405020304" pitchFamily="18" charset="0"/>
              </a:rPr>
              <a:t>Andrew Ng</a:t>
            </a:r>
            <a:r>
              <a:rPr lang="en-US" altLang="zh-CN" sz="2300" dirty="0">
                <a:latin typeface="Times New Roman" panose="02020603050405020304" pitchFamily="18" charset="0"/>
                <a:cs typeface="Times New Roman" panose="02020603050405020304" pitchFamily="18" charset="0"/>
              </a:rPr>
              <a:t>,</a:t>
            </a:r>
            <a:r>
              <a:rPr lang="zh-CN" altLang="en-US" sz="2300" dirty="0">
                <a:latin typeface="Times New Roman" panose="02020603050405020304" pitchFamily="18" charset="0"/>
                <a:cs typeface="Times New Roman" panose="02020603050405020304" pitchFamily="18" charset="0"/>
              </a:rPr>
              <a:t> </a:t>
            </a:r>
            <a:r>
              <a:rPr lang="en-US" altLang="zh-CN" sz="2300" dirty="0">
                <a:latin typeface="Times New Roman" panose="02020603050405020304" pitchFamily="18" charset="0"/>
                <a:cs typeface="Times New Roman" panose="02020603050405020304" pitchFamily="18" charset="0"/>
              </a:rPr>
              <a:t>CS231n</a:t>
            </a:r>
            <a:r>
              <a:rPr lang="zh-CN" altLang="en-US" sz="2300" dirty="0">
                <a:latin typeface="Times New Roman" panose="02020603050405020304" pitchFamily="18" charset="0"/>
                <a:cs typeface="Times New Roman" panose="02020603050405020304" pitchFamily="18" charset="0"/>
              </a:rPr>
              <a:t> </a:t>
            </a:r>
            <a:r>
              <a:rPr lang="en-US" altLang="zh-CN" sz="2300" dirty="0">
                <a:latin typeface="Times New Roman" panose="02020603050405020304" pitchFamily="18" charset="0"/>
                <a:cs typeface="Times New Roman" panose="02020603050405020304" pitchFamily="18" charset="0"/>
              </a:rPr>
              <a:t>(computer</a:t>
            </a:r>
            <a:r>
              <a:rPr lang="zh-CN" altLang="en-US" sz="2300" dirty="0">
                <a:latin typeface="Times New Roman" panose="02020603050405020304" pitchFamily="18" charset="0"/>
                <a:cs typeface="Times New Roman" panose="02020603050405020304" pitchFamily="18" charset="0"/>
              </a:rPr>
              <a:t> </a:t>
            </a:r>
            <a:r>
              <a:rPr lang="en-US" altLang="zh-CN" sz="2300" dirty="0">
                <a:latin typeface="Times New Roman" panose="02020603050405020304" pitchFamily="18" charset="0"/>
                <a:cs typeface="Times New Roman" panose="02020603050405020304" pitchFamily="18" charset="0"/>
              </a:rPr>
              <a:t>vision),</a:t>
            </a:r>
            <a:r>
              <a:rPr lang="zh-CN" altLang="en-US" sz="2300" dirty="0">
                <a:latin typeface="Times New Roman" panose="02020603050405020304" pitchFamily="18" charset="0"/>
                <a:cs typeface="Times New Roman" panose="02020603050405020304" pitchFamily="18" charset="0"/>
              </a:rPr>
              <a:t> </a:t>
            </a:r>
            <a:r>
              <a:rPr lang="en-US" altLang="zh-CN" sz="2300" dirty="0">
                <a:latin typeface="Times New Roman" panose="02020603050405020304" pitchFamily="18" charset="0"/>
                <a:cs typeface="Times New Roman" panose="02020603050405020304" pitchFamily="18" charset="0"/>
              </a:rPr>
              <a:t>CS224n</a:t>
            </a:r>
            <a:r>
              <a:rPr lang="zh-CN" altLang="en-US" sz="2300" dirty="0">
                <a:latin typeface="Times New Roman" panose="02020603050405020304" pitchFamily="18" charset="0"/>
                <a:cs typeface="Times New Roman" panose="02020603050405020304" pitchFamily="18" charset="0"/>
              </a:rPr>
              <a:t> </a:t>
            </a:r>
            <a:r>
              <a:rPr lang="en-US" altLang="zh-CN" sz="2300" dirty="0">
                <a:latin typeface="Times New Roman" panose="02020603050405020304" pitchFamily="18" charset="0"/>
                <a:cs typeface="Times New Roman" panose="02020603050405020304" pitchFamily="18" charset="0"/>
              </a:rPr>
              <a:t>(NLP),</a:t>
            </a:r>
            <a:r>
              <a:rPr lang="zh-CN" altLang="en-US" sz="2300" dirty="0">
                <a:latin typeface="Times New Roman" panose="02020603050405020304" pitchFamily="18" charset="0"/>
                <a:cs typeface="Times New Roman" panose="02020603050405020304" pitchFamily="18" charset="0"/>
              </a:rPr>
              <a:t> </a:t>
            </a:r>
            <a:r>
              <a:rPr lang="en-US" altLang="zh-CN" sz="2300" dirty="0">
                <a:latin typeface="Times New Roman" panose="02020603050405020304" pitchFamily="18" charset="0"/>
                <a:cs typeface="Times New Roman" panose="02020603050405020304" pitchFamily="18" charset="0"/>
              </a:rPr>
              <a:t>CS234</a:t>
            </a:r>
            <a:r>
              <a:rPr lang="zh-CN" altLang="en-US" sz="2300" dirty="0">
                <a:latin typeface="Times New Roman" panose="02020603050405020304" pitchFamily="18" charset="0"/>
                <a:cs typeface="Times New Roman" panose="02020603050405020304" pitchFamily="18" charset="0"/>
              </a:rPr>
              <a:t> </a:t>
            </a:r>
            <a:r>
              <a:rPr lang="en-US" altLang="zh-CN" sz="2300" dirty="0">
                <a:latin typeface="Times New Roman" panose="02020603050405020304" pitchFamily="18" charset="0"/>
                <a:cs typeface="Times New Roman" panose="02020603050405020304" pitchFamily="18" charset="0"/>
              </a:rPr>
              <a:t>(RL)</a:t>
            </a:r>
          </a:p>
          <a:p>
            <a:pPr marL="742950" lvl="1" indent="-285750">
              <a:defRPr/>
            </a:pPr>
            <a:r>
              <a:rPr lang="zh-CN" altLang="en-US" sz="2300" dirty="0"/>
              <a:t>各种视频，</a:t>
            </a:r>
            <a:r>
              <a:rPr lang="en-US" altLang="zh-CN" sz="2300" dirty="0" err="1"/>
              <a:t>youtube</a:t>
            </a:r>
            <a:r>
              <a:rPr lang="en-US" altLang="zh-CN" sz="2300" dirty="0"/>
              <a:t>,</a:t>
            </a:r>
            <a:r>
              <a:rPr lang="zh-CN" altLang="en-US" sz="2300" dirty="0"/>
              <a:t> </a:t>
            </a:r>
            <a:r>
              <a:rPr lang="en-US" altLang="zh-CN" sz="2300" dirty="0" err="1"/>
              <a:t>youku</a:t>
            </a:r>
            <a:r>
              <a:rPr lang="en-US" altLang="zh-CN" sz="2300" dirty="0"/>
              <a:t>,</a:t>
            </a:r>
            <a:r>
              <a:rPr lang="zh-CN" altLang="en-US" sz="2300" dirty="0"/>
              <a:t> </a:t>
            </a:r>
            <a:r>
              <a:rPr lang="en-US" altLang="zh-CN" sz="2300" dirty="0" err="1"/>
              <a:t>bilibili</a:t>
            </a:r>
            <a:r>
              <a:rPr lang="en-US" altLang="zh-CN" sz="2300" dirty="0"/>
              <a:t>….</a:t>
            </a:r>
          </a:p>
          <a:p>
            <a:pPr marL="742950" lvl="1" indent="-285750">
              <a:defRPr/>
            </a:pPr>
            <a:endParaRPr lang="en-US" altLang="zh-CN" sz="2000" dirty="0"/>
          </a:p>
          <a:p>
            <a:pPr marL="742950" lvl="1" indent="-285750">
              <a:defRPr/>
            </a:pPr>
            <a:endParaRPr lang="en-US" altLang="x-none" sz="2000" dirty="0"/>
          </a:p>
          <a:p>
            <a:pPr marL="234950" indent="-285750">
              <a:defRPr/>
            </a:pPr>
            <a:endParaRPr lang="en-US" altLang="x-none" sz="2000" dirty="0"/>
          </a:p>
        </p:txBody>
      </p:sp>
      <p:sp>
        <p:nvSpPr>
          <p:cNvPr id="653316" name="Rectangle 4"/>
          <p:cNvSpPr>
            <a:spLocks noGrp="1" noChangeArrowheads="1"/>
          </p:cNvSpPr>
          <p:nvPr>
            <p:ph type="title"/>
          </p:nvPr>
        </p:nvSpPr>
        <p:spPr>
          <a:xfrm>
            <a:off x="228600" y="152400"/>
            <a:ext cx="8763000" cy="609600"/>
          </a:xfrm>
        </p:spPr>
        <p:txBody>
          <a:bodyPr lIns="0" rIns="0"/>
          <a:lstStyle/>
          <a:p>
            <a:pPr>
              <a:defRPr/>
            </a:pPr>
            <a:r>
              <a:rPr lang="en-US" altLang="zh-CN"/>
              <a:t>Information</a:t>
            </a:r>
            <a:endParaRPr lang="en-US" altLang="x-none"/>
          </a:p>
        </p:txBody>
      </p:sp>
      <p:pic>
        <p:nvPicPr>
          <p:cNvPr id="2" name="图片 1"/>
          <p:cNvPicPr>
            <a:picLocks noChangeAspect="1"/>
          </p:cNvPicPr>
          <p:nvPr/>
        </p:nvPicPr>
        <p:blipFill>
          <a:blip r:embed="rId3"/>
          <a:stretch>
            <a:fillRect/>
          </a:stretch>
        </p:blipFill>
        <p:spPr>
          <a:xfrm>
            <a:off x="7156162" y="34724"/>
            <a:ext cx="1911638" cy="2286000"/>
          </a:xfrm>
          <a:prstGeom prst="rect">
            <a:avLst/>
          </a:prstGeom>
        </p:spPr>
      </p:pic>
    </p:spTree>
    <p:extLst>
      <p:ext uri="{BB962C8B-B14F-4D97-AF65-F5344CB8AC3E}">
        <p14:creationId xmlns:p14="http://schemas.microsoft.com/office/powerpoint/2010/main" val="195451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53314">
                                            <p:txEl>
                                              <p:pRg st="0" end="0"/>
                                            </p:txEl>
                                          </p:spTgt>
                                        </p:tgtEl>
                                        <p:attrNameLst>
                                          <p:attrName>style.visibility</p:attrName>
                                        </p:attrNameLst>
                                      </p:cBhvr>
                                      <p:to>
                                        <p:strVal val="visible"/>
                                      </p:to>
                                    </p:set>
                                    <p:animEffect transition="in" filter="checkerboard(across)">
                                      <p:cBhvr>
                                        <p:cTn id="7" dur="500"/>
                                        <p:tgtEl>
                                          <p:spTgt spid="653314">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53314">
                                            <p:txEl>
                                              <p:pRg st="1" end="1"/>
                                            </p:txEl>
                                          </p:spTgt>
                                        </p:tgtEl>
                                        <p:attrNameLst>
                                          <p:attrName>style.visibility</p:attrName>
                                        </p:attrNameLst>
                                      </p:cBhvr>
                                      <p:to>
                                        <p:strVal val="visible"/>
                                      </p:to>
                                    </p:set>
                                    <p:animEffect transition="in" filter="checkerboard(across)">
                                      <p:cBhvr>
                                        <p:cTn id="10" dur="500"/>
                                        <p:tgtEl>
                                          <p:spTgt spid="653314">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653314">
                                            <p:txEl>
                                              <p:pRg st="2" end="2"/>
                                            </p:txEl>
                                          </p:spTgt>
                                        </p:tgtEl>
                                        <p:attrNameLst>
                                          <p:attrName>style.visibility</p:attrName>
                                        </p:attrNameLst>
                                      </p:cBhvr>
                                      <p:to>
                                        <p:strVal val="visible"/>
                                      </p:to>
                                    </p:set>
                                    <p:animEffect transition="in" filter="checkerboard(across)">
                                      <p:cBhvr>
                                        <p:cTn id="13" dur="500"/>
                                        <p:tgtEl>
                                          <p:spTgt spid="653314">
                                            <p:txEl>
                                              <p:pRg st="2" end="2"/>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653314">
                                            <p:txEl>
                                              <p:pRg st="3" end="3"/>
                                            </p:txEl>
                                          </p:spTgt>
                                        </p:tgtEl>
                                        <p:attrNameLst>
                                          <p:attrName>style.visibility</p:attrName>
                                        </p:attrNameLst>
                                      </p:cBhvr>
                                      <p:to>
                                        <p:strVal val="visible"/>
                                      </p:to>
                                    </p:set>
                                    <p:animEffect transition="in" filter="checkerboard(across)">
                                      <p:cBhvr>
                                        <p:cTn id="16" dur="500"/>
                                        <p:tgtEl>
                                          <p:spTgt spid="653314">
                                            <p:txEl>
                                              <p:pRg st="3" end="3"/>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653314">
                                            <p:txEl>
                                              <p:pRg st="4" end="4"/>
                                            </p:txEl>
                                          </p:spTgt>
                                        </p:tgtEl>
                                        <p:attrNameLst>
                                          <p:attrName>style.visibility</p:attrName>
                                        </p:attrNameLst>
                                      </p:cBhvr>
                                      <p:to>
                                        <p:strVal val="visible"/>
                                      </p:to>
                                    </p:set>
                                    <p:animEffect transition="in" filter="checkerboard(across)">
                                      <p:cBhvr>
                                        <p:cTn id="19" dur="500"/>
                                        <p:tgtEl>
                                          <p:spTgt spid="653314">
                                            <p:txEl>
                                              <p:pRg st="4" end="4"/>
                                            </p:txEl>
                                          </p:spTgt>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653314">
                                            <p:txEl>
                                              <p:pRg st="5" end="5"/>
                                            </p:txEl>
                                          </p:spTgt>
                                        </p:tgtEl>
                                        <p:attrNameLst>
                                          <p:attrName>style.visibility</p:attrName>
                                        </p:attrNameLst>
                                      </p:cBhvr>
                                      <p:to>
                                        <p:strVal val="visible"/>
                                      </p:to>
                                    </p:set>
                                    <p:animEffect transition="in" filter="checkerboard(across)">
                                      <p:cBhvr>
                                        <p:cTn id="22" dur="500"/>
                                        <p:tgtEl>
                                          <p:spTgt spid="653314">
                                            <p:txEl>
                                              <p:pRg st="5" end="5"/>
                                            </p:txEl>
                                          </p:spTgt>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653314">
                                            <p:txEl>
                                              <p:pRg st="6" end="6"/>
                                            </p:txEl>
                                          </p:spTgt>
                                        </p:tgtEl>
                                        <p:attrNameLst>
                                          <p:attrName>style.visibility</p:attrName>
                                        </p:attrNameLst>
                                      </p:cBhvr>
                                      <p:to>
                                        <p:strVal val="visible"/>
                                      </p:to>
                                    </p:set>
                                    <p:animEffect transition="in" filter="checkerboard(across)">
                                      <p:cBhvr>
                                        <p:cTn id="25" dur="500"/>
                                        <p:tgtEl>
                                          <p:spTgt spid="653314">
                                            <p:txEl>
                                              <p:pRg st="6" end="6"/>
                                            </p:txEl>
                                          </p:spTgt>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653314">
                                            <p:txEl>
                                              <p:pRg st="7" end="7"/>
                                            </p:txEl>
                                          </p:spTgt>
                                        </p:tgtEl>
                                        <p:attrNameLst>
                                          <p:attrName>style.visibility</p:attrName>
                                        </p:attrNameLst>
                                      </p:cBhvr>
                                      <p:to>
                                        <p:strVal val="visible"/>
                                      </p:to>
                                    </p:set>
                                    <p:animEffect transition="in" filter="checkerboard(across)">
                                      <p:cBhvr>
                                        <p:cTn id="28" dur="500"/>
                                        <p:tgtEl>
                                          <p:spTgt spid="653314">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653314">
                                            <p:txEl>
                                              <p:pRg st="8" end="8"/>
                                            </p:txEl>
                                          </p:spTgt>
                                        </p:tgtEl>
                                        <p:attrNameLst>
                                          <p:attrName>style.visibility</p:attrName>
                                        </p:attrNameLst>
                                      </p:cBhvr>
                                      <p:to>
                                        <p:strVal val="visible"/>
                                      </p:to>
                                    </p:set>
                                    <p:animEffect transition="in" filter="checkerboard(across)">
                                      <p:cBhvr>
                                        <p:cTn id="33" dur="500"/>
                                        <p:tgtEl>
                                          <p:spTgt spid="653314">
                                            <p:txEl>
                                              <p:pRg st="8" end="8"/>
                                            </p:txEl>
                                          </p:spTgt>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653314">
                                            <p:txEl>
                                              <p:pRg st="9" end="9"/>
                                            </p:txEl>
                                          </p:spTgt>
                                        </p:tgtEl>
                                        <p:attrNameLst>
                                          <p:attrName>style.visibility</p:attrName>
                                        </p:attrNameLst>
                                      </p:cBhvr>
                                      <p:to>
                                        <p:strVal val="visible"/>
                                      </p:to>
                                    </p:set>
                                    <p:animEffect transition="in" filter="checkerboard(across)">
                                      <p:cBhvr>
                                        <p:cTn id="36" dur="500"/>
                                        <p:tgtEl>
                                          <p:spTgt spid="653314">
                                            <p:txEl>
                                              <p:pRg st="9" end="9"/>
                                            </p:txEl>
                                          </p:spTgt>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653314">
                                            <p:txEl>
                                              <p:pRg st="10" end="10"/>
                                            </p:txEl>
                                          </p:spTgt>
                                        </p:tgtEl>
                                        <p:attrNameLst>
                                          <p:attrName>style.visibility</p:attrName>
                                        </p:attrNameLst>
                                      </p:cBhvr>
                                      <p:to>
                                        <p:strVal val="visible"/>
                                      </p:to>
                                    </p:set>
                                    <p:animEffect transition="in" filter="checkerboard(across)">
                                      <p:cBhvr>
                                        <p:cTn id="39" dur="500"/>
                                        <p:tgtEl>
                                          <p:spTgt spid="6533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31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5" dirty="0" err="1">
                <a:latin typeface="Arial Unicode MS"/>
                <a:cs typeface="Arial Unicode MS"/>
              </a:rPr>
              <a:t>例如</a:t>
            </a:r>
            <a:r>
              <a:rPr sz="2800" spc="-25" dirty="0">
                <a:latin typeface="Arial Unicode MS"/>
                <a:cs typeface="Arial Unicode MS"/>
              </a:rPr>
              <a:t>：</a:t>
            </a:r>
            <a:r>
              <a:rPr lang="zh-CN" altLang="en-US" sz="2800" spc="-25" dirty="0">
                <a:latin typeface="Arial Unicode MS"/>
                <a:cs typeface="Arial Unicode MS"/>
              </a:rPr>
              <a:t>大数据杀熟</a:t>
            </a:r>
            <a:r>
              <a:rPr sz="2800" spc="235" dirty="0">
                <a:latin typeface="Arial Unicode MS"/>
                <a:cs typeface="Arial Unicode MS"/>
              </a:rPr>
              <a:t> </a:t>
            </a:r>
            <a:r>
              <a:rPr sz="2000" spc="0" dirty="0">
                <a:latin typeface="Arial Unicode MS"/>
                <a:cs typeface="Arial Unicode MS"/>
              </a:rPr>
              <a:t>（</a:t>
            </a:r>
            <a:r>
              <a:rPr lang="zh-CN" altLang="en-US" sz="2000" dirty="0">
                <a:latin typeface="Arial Unicode MS"/>
                <a:cs typeface="Arial Unicode MS"/>
              </a:rPr>
              <a:t>商业</a:t>
            </a:r>
            <a:r>
              <a:rPr sz="2000" spc="0" dirty="0">
                <a:latin typeface="Arial Unicode MS"/>
                <a:cs typeface="Arial Unicode MS"/>
              </a:rPr>
              <a:t>）</a:t>
            </a:r>
            <a:endParaRPr sz="2000" dirty="0">
              <a:latin typeface="Arial Unicode MS"/>
              <a:cs typeface="Arial Unicode MS"/>
            </a:endParaRPr>
          </a:p>
        </p:txBody>
      </p:sp>
      <p:sp>
        <p:nvSpPr>
          <p:cNvPr id="5" name="object 5"/>
          <p:cNvSpPr txBox="1"/>
          <p:nvPr/>
        </p:nvSpPr>
        <p:spPr>
          <a:xfrm>
            <a:off x="228600" y="914400"/>
            <a:ext cx="8382000" cy="5638800"/>
          </a:xfrm>
          <a:prstGeom prst="rect">
            <a:avLst/>
          </a:prstGeom>
        </p:spPr>
        <p:txBody>
          <a:bodyPr vert="horz" wrap="square" lIns="0" tIns="0" rIns="0" bIns="0" rtlCol="0">
            <a:noAutofit/>
          </a:bodyPr>
          <a:lstStyle/>
          <a:p>
            <a:pPr algn="just">
              <a:lnSpc>
                <a:spcPts val="950"/>
              </a:lnSpc>
              <a:spcBef>
                <a:spcPts val="21"/>
              </a:spcBef>
            </a:pPr>
            <a:endParaRPr sz="950" dirty="0"/>
          </a:p>
          <a:p>
            <a:pPr algn="just">
              <a:lnSpc>
                <a:spcPts val="1000"/>
              </a:lnSpc>
            </a:pPr>
            <a:endParaRPr sz="1000" dirty="0"/>
          </a:p>
          <a:p>
            <a:br>
              <a:rPr lang="en-US" altLang="zh-CN" dirty="0"/>
            </a:br>
            <a:endParaRPr lang="en-US" altLang="zh-CN" dirty="0"/>
          </a:p>
          <a:p>
            <a:r>
              <a:rPr lang="en-US" altLang="zh-CN" dirty="0"/>
              <a:t>4</a:t>
            </a:r>
            <a:r>
              <a:rPr lang="zh-CN" altLang="en-US" dirty="0"/>
              <a:t>、通过</a:t>
            </a:r>
            <a:r>
              <a:rPr lang="zh-CN" altLang="en-US" dirty="0">
                <a:solidFill>
                  <a:srgbClr val="0D1DFF"/>
                </a:solidFill>
              </a:rPr>
              <a:t>控制商品的可见性，引导你的消费选择</a:t>
            </a:r>
          </a:p>
          <a:p>
            <a:r>
              <a:rPr lang="zh-CN" altLang="en-US" dirty="0"/>
              <a:t>举例来说，我曾在某网商那里买电脑，根据</a:t>
            </a:r>
            <a:r>
              <a:rPr lang="en" altLang="zh-CN" dirty="0"/>
              <a:t>CPU/</a:t>
            </a:r>
            <a:r>
              <a:rPr lang="zh-CN" altLang="en-US" dirty="0"/>
              <a:t>显卡天梯图一个个算性价比；然后比较着比较着，发现自己能看到的商品越来越少了</a:t>
            </a:r>
            <a:r>
              <a:rPr lang="en-US" altLang="zh-CN" dirty="0"/>
              <a:t>——</a:t>
            </a:r>
            <a:r>
              <a:rPr lang="zh-CN" altLang="en-US" dirty="0"/>
              <a:t>以显卡为例，刚开始只列大牌子都十几页；后来哪怕取消全部搜索条件都只剩</a:t>
            </a:r>
            <a:r>
              <a:rPr lang="en-US" altLang="zh-CN" dirty="0"/>
              <a:t>3~5</a:t>
            </a:r>
            <a:r>
              <a:rPr lang="zh-CN" altLang="en-US" dirty="0"/>
              <a:t>页了。关掉浏览器也没用。</a:t>
            </a:r>
          </a:p>
          <a:p>
            <a:r>
              <a:rPr lang="zh-CN" altLang="en-US" dirty="0"/>
              <a:t>但是呢，这</a:t>
            </a:r>
            <a:r>
              <a:rPr lang="en-US" altLang="zh-CN" dirty="0"/>
              <a:t>3~5</a:t>
            </a:r>
            <a:r>
              <a:rPr lang="zh-CN" altLang="en-US" dirty="0"/>
              <a:t>页都是我倾向于购买的型号，价格也恰好在我的预期价位附近浮动。</a:t>
            </a:r>
          </a:p>
          <a:p>
            <a:br>
              <a:rPr lang="zh-CN" altLang="en-US" dirty="0"/>
            </a:br>
            <a:endParaRPr lang="zh-CN" altLang="en-US" dirty="0"/>
          </a:p>
          <a:p>
            <a:r>
              <a:rPr lang="zh-CN" altLang="en-US" dirty="0"/>
              <a:t>这说明什么呢，说明商家根据我选中浏览、比较的各种产品型号等参数，</a:t>
            </a:r>
            <a:r>
              <a:rPr lang="zh-CN" altLang="en-US" dirty="0">
                <a:solidFill>
                  <a:srgbClr val="0D1DFF"/>
                </a:solidFill>
              </a:rPr>
              <a:t>知道了我的偏好和目标；然后只给看符合我意愿的</a:t>
            </a:r>
            <a:r>
              <a:rPr lang="zh-CN" altLang="en-US" dirty="0"/>
              <a: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r>
              <a:rPr lang="zh-CN" altLang="en-US" b="1" dirty="0"/>
              <a:t>“携</a:t>
            </a:r>
            <a:r>
              <a:rPr lang="en" altLang="zh-CN" b="1" dirty="0"/>
              <a:t>X”</a:t>
            </a:r>
            <a:r>
              <a:rPr lang="zh-CN" altLang="en-US" b="1" dirty="0"/>
              <a:t>        </a:t>
            </a:r>
            <a:r>
              <a:rPr lang="en" altLang="zh-CN" b="1" dirty="0"/>
              <a:t>————</a:t>
            </a:r>
            <a:r>
              <a:rPr lang="zh-CN" altLang="en-US" b="1" dirty="0"/>
              <a:t>旅行</a:t>
            </a:r>
            <a:endParaRPr lang="zh-CN" altLang="en-US" dirty="0"/>
          </a:p>
          <a:p>
            <a:r>
              <a:rPr lang="zh-CN" altLang="en-US" b="1" dirty="0"/>
              <a:t>“</a:t>
            </a:r>
            <a:r>
              <a:rPr lang="en" altLang="zh-CN" b="1" dirty="0"/>
              <a:t>T</a:t>
            </a:r>
            <a:r>
              <a:rPr lang="zh-CN" altLang="en-US" b="1" dirty="0"/>
              <a:t>票票” </a:t>
            </a:r>
            <a:r>
              <a:rPr lang="en-US" altLang="zh-CN" b="1" dirty="0"/>
              <a:t>————</a:t>
            </a:r>
            <a:r>
              <a:rPr lang="zh-CN" altLang="en-US" b="1" dirty="0"/>
              <a:t>电影</a:t>
            </a:r>
            <a:endParaRPr lang="zh-CN" altLang="en-US" dirty="0"/>
          </a:p>
          <a:p>
            <a:r>
              <a:rPr lang="zh-CN" altLang="en-US" b="1" dirty="0"/>
              <a:t>“</a:t>
            </a:r>
            <a:r>
              <a:rPr lang="en" altLang="zh-CN" b="1" dirty="0" err="1"/>
              <a:t>didi</a:t>
            </a:r>
            <a:r>
              <a:rPr lang="en" altLang="zh-CN" b="1" dirty="0"/>
              <a:t>”</a:t>
            </a:r>
            <a:r>
              <a:rPr lang="zh-CN" altLang="en-US" b="1" dirty="0"/>
              <a:t>        </a:t>
            </a:r>
            <a:r>
              <a:rPr lang="en" altLang="zh-CN" b="1" dirty="0"/>
              <a:t>————</a:t>
            </a:r>
            <a:r>
              <a:rPr lang="zh-CN" altLang="en-US" b="1" dirty="0"/>
              <a:t>打车</a:t>
            </a:r>
            <a:endParaRPr lang="en-US" altLang="zh-CN" b="1" dirty="0"/>
          </a:p>
          <a:p>
            <a:r>
              <a:rPr lang="zh-CN" altLang="en-US" b="1" dirty="0"/>
              <a:t>  </a:t>
            </a:r>
            <a:r>
              <a:rPr lang="en-US" altLang="zh-CN" b="1" dirty="0"/>
              <a:t>“</a:t>
            </a:r>
            <a:r>
              <a:rPr lang="zh-CN" altLang="en-US" b="1" dirty="0"/>
              <a:t>今日头条</a:t>
            </a:r>
            <a:r>
              <a:rPr lang="en-US" altLang="zh-CN" b="1" dirty="0"/>
              <a:t>”</a:t>
            </a:r>
            <a:endParaRPr lang="zh-CN" altLang="en-US"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p:txBody>
      </p:sp>
    </p:spTree>
    <p:extLst>
      <p:ext uri="{BB962C8B-B14F-4D97-AF65-F5344CB8AC3E}">
        <p14:creationId xmlns:p14="http://schemas.microsoft.com/office/powerpoint/2010/main" val="3242150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73238" y="3130008"/>
            <a:ext cx="665018" cy="302820"/>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4945808" y="3193220"/>
            <a:ext cx="653142" cy="302820"/>
          </a:xfrm>
          <a:prstGeom prst="rect">
            <a:avLst/>
          </a:prstGeom>
          <a:blipFill>
            <a:blip r:embed="rId3" cstate="print"/>
            <a:stretch>
              <a:fillRect/>
            </a:stretch>
          </a:blipFill>
        </p:spPr>
        <p:txBody>
          <a:bodyPr wrap="square" lIns="0" tIns="0" rIns="0" bIns="0" rtlCol="0">
            <a:noAutofit/>
          </a:bodyPr>
          <a:lstStyle/>
          <a:p>
            <a:endParaRPr/>
          </a:p>
        </p:txBody>
      </p:sp>
      <p:sp>
        <p:nvSpPr>
          <p:cNvPr id="4" name="object 4"/>
          <p:cNvSpPr/>
          <p:nvPr/>
        </p:nvSpPr>
        <p:spPr>
          <a:xfrm>
            <a:off x="0" y="860961"/>
            <a:ext cx="8182098" cy="0"/>
          </a:xfrm>
          <a:custGeom>
            <a:avLst/>
            <a:gdLst/>
            <a:ahLst/>
            <a:cxnLst/>
            <a:rect l="l" t="t" r="r" b="b"/>
            <a:pathLst>
              <a:path w="8182098">
                <a:moveTo>
                  <a:pt x="0" y="0"/>
                </a:moveTo>
                <a:lnTo>
                  <a:pt x="8182098" y="0"/>
                </a:lnTo>
              </a:path>
            </a:pathLst>
          </a:custGeom>
          <a:ln w="23750">
            <a:solidFill>
              <a:srgbClr val="B3DFCC"/>
            </a:solidFill>
          </a:ln>
        </p:spPr>
        <p:txBody>
          <a:bodyPr wrap="square" lIns="0" tIns="0" rIns="0" bIns="0" rtlCol="0">
            <a:noAutofit/>
          </a:bodyPr>
          <a:lstStyle/>
          <a:p>
            <a:endParaRPr/>
          </a:p>
        </p:txBody>
      </p:sp>
      <p:sp>
        <p:nvSpPr>
          <p:cNvPr id="9" name="object 9"/>
          <p:cNvSpPr txBox="1"/>
          <p:nvPr/>
        </p:nvSpPr>
        <p:spPr>
          <a:xfrm>
            <a:off x="82302" y="280554"/>
            <a:ext cx="3173730" cy="424815"/>
          </a:xfrm>
          <a:prstGeom prst="rect">
            <a:avLst/>
          </a:prstGeom>
        </p:spPr>
        <p:txBody>
          <a:bodyPr vert="horz" wrap="square" lIns="0" tIns="0" rIns="0" bIns="0" rtlCol="0">
            <a:noAutofit/>
          </a:bodyPr>
          <a:lstStyle/>
          <a:p>
            <a:pPr marL="12700">
              <a:lnSpc>
                <a:spcPct val="100000"/>
              </a:lnSpc>
            </a:pPr>
            <a:r>
              <a:rPr sz="2700" spc="50" dirty="0">
                <a:latin typeface="Kai"/>
                <a:cs typeface="Kai"/>
              </a:rPr>
              <a:t>机器学习与数据挖掘</a:t>
            </a:r>
            <a:endParaRPr sz="2700">
              <a:latin typeface="Kai"/>
              <a:cs typeface="Kai"/>
            </a:endParaRPr>
          </a:p>
        </p:txBody>
      </p:sp>
      <p:sp>
        <p:nvSpPr>
          <p:cNvPr id="10" name="object 10"/>
          <p:cNvSpPr txBox="1"/>
          <p:nvPr/>
        </p:nvSpPr>
        <p:spPr>
          <a:xfrm>
            <a:off x="3237925" y="2423005"/>
            <a:ext cx="2429510" cy="706755"/>
          </a:xfrm>
          <a:prstGeom prst="rect">
            <a:avLst/>
          </a:prstGeom>
        </p:spPr>
        <p:txBody>
          <a:bodyPr vert="horz" wrap="square" lIns="0" tIns="0" rIns="0" bIns="0" rtlCol="0">
            <a:noAutofit/>
          </a:bodyPr>
          <a:lstStyle/>
          <a:p>
            <a:pPr marL="12700">
              <a:lnSpc>
                <a:spcPct val="100000"/>
              </a:lnSpc>
            </a:pPr>
            <a:r>
              <a:rPr sz="4550" spc="180" dirty="0">
                <a:solidFill>
                  <a:srgbClr val="D60093"/>
                </a:solidFill>
                <a:latin typeface="Kai"/>
                <a:cs typeface="Kai"/>
              </a:rPr>
              <a:t>数据挖掘</a:t>
            </a:r>
            <a:endParaRPr sz="4550" dirty="0">
              <a:latin typeface="Kai"/>
              <a:cs typeface="Kai"/>
            </a:endParaRPr>
          </a:p>
        </p:txBody>
      </p:sp>
      <p:sp>
        <p:nvSpPr>
          <p:cNvPr id="11" name="object 11"/>
          <p:cNvSpPr txBox="1"/>
          <p:nvPr/>
        </p:nvSpPr>
        <p:spPr>
          <a:xfrm>
            <a:off x="1082026" y="3539978"/>
            <a:ext cx="2856230" cy="1691639"/>
          </a:xfrm>
          <a:prstGeom prst="rect">
            <a:avLst/>
          </a:prstGeom>
        </p:spPr>
        <p:txBody>
          <a:bodyPr vert="horz" wrap="square" lIns="0" tIns="0" rIns="0" bIns="0" rtlCol="0">
            <a:noAutofit/>
          </a:bodyPr>
          <a:lstStyle/>
          <a:p>
            <a:pPr marL="12700">
              <a:lnSpc>
                <a:spcPct val="100000"/>
              </a:lnSpc>
            </a:pPr>
            <a:r>
              <a:rPr sz="3050" spc="90" dirty="0">
                <a:solidFill>
                  <a:srgbClr val="FD0101"/>
                </a:solidFill>
                <a:latin typeface="Kai"/>
                <a:cs typeface="Kai"/>
              </a:rPr>
              <a:t>数据分析技术</a:t>
            </a:r>
            <a:r>
              <a:rPr sz="4550" spc="225" dirty="0">
                <a:solidFill>
                  <a:srgbClr val="018001"/>
                </a:solidFill>
                <a:latin typeface="Kai"/>
                <a:cs typeface="Kai"/>
              </a:rPr>
              <a:t>机器学习</a:t>
            </a:r>
            <a:endParaRPr sz="4550" dirty="0">
              <a:latin typeface="Kai"/>
              <a:cs typeface="Kai"/>
            </a:endParaRPr>
          </a:p>
        </p:txBody>
      </p:sp>
      <p:sp>
        <p:nvSpPr>
          <p:cNvPr id="12" name="object 12"/>
          <p:cNvSpPr txBox="1"/>
          <p:nvPr/>
        </p:nvSpPr>
        <p:spPr>
          <a:xfrm>
            <a:off x="5105400" y="3540422"/>
            <a:ext cx="2609850" cy="1679575"/>
          </a:xfrm>
          <a:prstGeom prst="rect">
            <a:avLst/>
          </a:prstGeom>
        </p:spPr>
        <p:txBody>
          <a:bodyPr vert="horz" wrap="square" lIns="0" tIns="0" rIns="0" bIns="0" rtlCol="0">
            <a:noAutofit/>
          </a:bodyPr>
          <a:lstStyle/>
          <a:p>
            <a:pPr marL="202565">
              <a:lnSpc>
                <a:spcPct val="100000"/>
              </a:lnSpc>
            </a:pPr>
            <a:r>
              <a:rPr sz="3050" spc="90" dirty="0">
                <a:solidFill>
                  <a:srgbClr val="FD0101"/>
                </a:solidFill>
                <a:latin typeface="Kai"/>
                <a:cs typeface="Kai"/>
              </a:rPr>
              <a:t>数据管理技术</a:t>
            </a:r>
            <a:endParaRPr sz="1000" dirty="0"/>
          </a:p>
          <a:p>
            <a:pPr marL="12700">
              <a:lnSpc>
                <a:spcPct val="100000"/>
              </a:lnSpc>
            </a:pPr>
            <a:r>
              <a:rPr lang="zh-CN" altLang="en-US" sz="4550" spc="225" dirty="0">
                <a:solidFill>
                  <a:srgbClr val="9999FD"/>
                </a:solidFill>
                <a:latin typeface="Kai"/>
                <a:cs typeface="Kai"/>
              </a:rPr>
              <a:t> </a:t>
            </a:r>
            <a:r>
              <a:rPr sz="4550" spc="225" dirty="0">
                <a:solidFill>
                  <a:srgbClr val="9999FD"/>
                </a:solidFill>
                <a:latin typeface="Kai"/>
                <a:cs typeface="Kai"/>
              </a:rPr>
              <a:t>数据库</a:t>
            </a:r>
            <a:endParaRPr sz="4550" dirty="0">
              <a:latin typeface="Kai"/>
              <a:cs typeface="Kai"/>
            </a:endParaRPr>
          </a:p>
        </p:txBody>
      </p:sp>
      <p:sp>
        <p:nvSpPr>
          <p:cNvPr id="14" name="object 3"/>
          <p:cNvSpPr/>
          <p:nvPr/>
        </p:nvSpPr>
        <p:spPr>
          <a:xfrm>
            <a:off x="1371600" y="2036969"/>
            <a:ext cx="3296257" cy="302820"/>
          </a:xfrm>
          <a:prstGeom prst="rect">
            <a:avLst/>
          </a:prstGeom>
          <a:blipFill>
            <a:blip r:embed="rId3" cstate="print"/>
            <a:stretch>
              <a:fillRect/>
            </a:stretch>
          </a:blipFill>
        </p:spPr>
        <p:txBody>
          <a:bodyPr wrap="square" lIns="0" tIns="0" rIns="0" bIns="0" rtlCol="0">
            <a:noAutofit/>
          </a:bodyPr>
          <a:lstStyle/>
          <a:p>
            <a:endParaRPr/>
          </a:p>
        </p:txBody>
      </p:sp>
      <p:sp>
        <p:nvSpPr>
          <p:cNvPr id="17" name="object 10"/>
          <p:cNvSpPr txBox="1"/>
          <p:nvPr/>
        </p:nvSpPr>
        <p:spPr>
          <a:xfrm>
            <a:off x="2390992" y="1246998"/>
            <a:ext cx="2429510" cy="706755"/>
          </a:xfrm>
          <a:prstGeom prst="rect">
            <a:avLst/>
          </a:prstGeom>
        </p:spPr>
        <p:txBody>
          <a:bodyPr vert="horz" wrap="square" lIns="0" tIns="0" rIns="0" bIns="0" rtlCol="0">
            <a:noAutofit/>
          </a:bodyPr>
          <a:lstStyle/>
          <a:p>
            <a:pPr marL="12700">
              <a:lnSpc>
                <a:spcPct val="100000"/>
              </a:lnSpc>
            </a:pPr>
            <a:r>
              <a:rPr lang="zh-CN" altLang="en-US" sz="4550" dirty="0">
                <a:latin typeface="Kai"/>
                <a:cs typeface="Kai"/>
              </a:rPr>
              <a:t>人工智能</a:t>
            </a:r>
            <a:endParaRPr sz="4550" dirty="0">
              <a:latin typeface="Kai"/>
              <a:cs typeface="Kai"/>
            </a:endParaRPr>
          </a:p>
        </p:txBody>
      </p:sp>
      <p:sp>
        <p:nvSpPr>
          <p:cNvPr id="18" name="object 2"/>
          <p:cNvSpPr/>
          <p:nvPr/>
        </p:nvSpPr>
        <p:spPr>
          <a:xfrm>
            <a:off x="2460243" y="4871831"/>
            <a:ext cx="1466388" cy="302820"/>
          </a:xfrm>
          <a:prstGeom prst="rect">
            <a:avLst/>
          </a:prstGeom>
          <a:blipFill>
            <a:blip r:embed="rId2" cstate="print"/>
            <a:stretch>
              <a:fillRect/>
            </a:stretch>
          </a:blipFill>
        </p:spPr>
        <p:txBody>
          <a:bodyPr wrap="square" lIns="0" tIns="0" rIns="0" bIns="0" rtlCol="0">
            <a:noAutofit/>
          </a:bodyPr>
          <a:lstStyle/>
          <a:p>
            <a:endParaRPr/>
          </a:p>
        </p:txBody>
      </p:sp>
      <p:sp>
        <p:nvSpPr>
          <p:cNvPr id="19" name="object 11"/>
          <p:cNvSpPr txBox="1"/>
          <p:nvPr/>
        </p:nvSpPr>
        <p:spPr>
          <a:xfrm>
            <a:off x="3077183" y="5215922"/>
            <a:ext cx="1998237" cy="757233"/>
          </a:xfrm>
          <a:prstGeom prst="rect">
            <a:avLst/>
          </a:prstGeom>
        </p:spPr>
        <p:txBody>
          <a:bodyPr vert="horz" wrap="square" lIns="0" tIns="0" rIns="0" bIns="0" rtlCol="0">
            <a:noAutofit/>
          </a:bodyPr>
          <a:lstStyle/>
          <a:p>
            <a:pPr marL="12700">
              <a:lnSpc>
                <a:spcPct val="150000"/>
              </a:lnSpc>
            </a:pPr>
            <a:r>
              <a:rPr lang="zh-CN" altLang="en-US" sz="3600" spc="180" dirty="0">
                <a:solidFill>
                  <a:srgbClr val="D60093"/>
                </a:solidFill>
                <a:latin typeface="Kai"/>
                <a:cs typeface="Kai"/>
              </a:rPr>
              <a:t>深度学习</a:t>
            </a:r>
            <a:endParaRPr sz="3600" spc="180" dirty="0">
              <a:solidFill>
                <a:srgbClr val="D60093"/>
              </a:solidFill>
              <a:latin typeface="Kai"/>
              <a:cs typeface="Kai"/>
            </a:endParaRPr>
          </a:p>
        </p:txBody>
      </p:sp>
    </p:spTree>
    <p:extLst>
      <p:ext uri="{BB962C8B-B14F-4D97-AF65-F5344CB8AC3E}">
        <p14:creationId xmlns:p14="http://schemas.microsoft.com/office/powerpoint/2010/main" val="756193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70750" y="2614676"/>
            <a:ext cx="1650364" cy="740410"/>
          </a:xfrm>
          <a:prstGeom prst="rect">
            <a:avLst/>
          </a:prstGeom>
        </p:spPr>
        <p:txBody>
          <a:bodyPr vert="horz" wrap="square" lIns="0" tIns="0" rIns="0" bIns="0" rtlCol="0">
            <a:noAutofit/>
          </a:bodyPr>
          <a:lstStyle/>
          <a:p>
            <a:pPr marR="635" algn="ctr">
              <a:lnSpc>
                <a:spcPct val="100000"/>
              </a:lnSpc>
            </a:pPr>
            <a:r>
              <a:rPr sz="1600" spc="-15" dirty="0">
                <a:latin typeface="Arial Unicode MS"/>
                <a:cs typeface="Arial Unicode MS"/>
              </a:rPr>
              <a:t>约</a:t>
            </a:r>
            <a:r>
              <a:rPr sz="1600" spc="-20" dirty="0">
                <a:latin typeface="Arial Unicode MS"/>
                <a:cs typeface="Arial Unicode MS"/>
              </a:rPr>
              <a:t>翰 </a:t>
            </a:r>
            <a:r>
              <a:rPr sz="1600" spc="-85" dirty="0">
                <a:latin typeface="Arial Unicode MS"/>
                <a:cs typeface="Arial Unicode MS"/>
              </a:rPr>
              <a:t> </a:t>
            </a:r>
            <a:r>
              <a:rPr sz="1600" spc="-20" dirty="0">
                <a:latin typeface="Arial Unicode MS"/>
                <a:cs typeface="Arial Unicode MS"/>
              </a:rPr>
              <a:t>麦卡锡</a:t>
            </a:r>
            <a:endParaRPr sz="1600">
              <a:latin typeface="Arial Unicode MS"/>
              <a:cs typeface="Arial Unicode MS"/>
            </a:endParaRPr>
          </a:p>
          <a:p>
            <a:pPr marL="102235" algn="ctr">
              <a:lnSpc>
                <a:spcPct val="100000"/>
              </a:lnSpc>
            </a:pPr>
            <a:r>
              <a:rPr sz="1600" spc="-165" dirty="0">
                <a:latin typeface="Courier"/>
                <a:cs typeface="Courier"/>
              </a:rPr>
              <a:t>(1</a:t>
            </a:r>
            <a:r>
              <a:rPr sz="1600" spc="-175" dirty="0">
                <a:latin typeface="Courier"/>
                <a:cs typeface="Courier"/>
              </a:rPr>
              <a:t>9</a:t>
            </a:r>
            <a:r>
              <a:rPr sz="1600" spc="-165" dirty="0">
                <a:latin typeface="Courier"/>
                <a:cs typeface="Courier"/>
              </a:rPr>
              <a:t>2</a:t>
            </a:r>
            <a:r>
              <a:rPr sz="1600" spc="-155" dirty="0">
                <a:latin typeface="Courier"/>
                <a:cs typeface="Courier"/>
              </a:rPr>
              <a:t>7</a:t>
            </a:r>
            <a:r>
              <a:rPr sz="1600" spc="-170" dirty="0">
                <a:latin typeface="Courier"/>
                <a:cs typeface="Courier"/>
              </a:rPr>
              <a:t>-</a:t>
            </a:r>
            <a:r>
              <a:rPr sz="1600" spc="-165" dirty="0">
                <a:latin typeface="Courier"/>
                <a:cs typeface="Courier"/>
              </a:rPr>
              <a:t>20</a:t>
            </a:r>
            <a:r>
              <a:rPr sz="1600" spc="-175" dirty="0">
                <a:latin typeface="Courier"/>
                <a:cs typeface="Courier"/>
              </a:rPr>
              <a:t>1</a:t>
            </a:r>
            <a:r>
              <a:rPr sz="1600" spc="-165" dirty="0">
                <a:latin typeface="Courier"/>
                <a:cs typeface="Courier"/>
              </a:rPr>
              <a:t>1)</a:t>
            </a:r>
            <a:endParaRPr sz="1600">
              <a:latin typeface="Courier"/>
              <a:cs typeface="Courier"/>
            </a:endParaRPr>
          </a:p>
          <a:p>
            <a:pPr algn="ctr">
              <a:lnSpc>
                <a:spcPct val="100000"/>
              </a:lnSpc>
            </a:pPr>
            <a:r>
              <a:rPr sz="1600" spc="1070" dirty="0">
                <a:latin typeface="Arial Unicode MS"/>
                <a:cs typeface="Arial Unicode MS"/>
              </a:rPr>
              <a:t>“</a:t>
            </a:r>
            <a:r>
              <a:rPr sz="1600" spc="-20" dirty="0">
                <a:latin typeface="Arial Unicode MS"/>
                <a:cs typeface="Arial Unicode MS"/>
              </a:rPr>
              <a:t>人工</a:t>
            </a:r>
            <a:r>
              <a:rPr sz="1600" spc="-10" dirty="0">
                <a:latin typeface="Arial Unicode MS"/>
                <a:cs typeface="Arial Unicode MS"/>
              </a:rPr>
              <a:t>智</a:t>
            </a:r>
            <a:r>
              <a:rPr sz="1600" spc="-20" dirty="0">
                <a:latin typeface="Arial Unicode MS"/>
                <a:cs typeface="Arial Unicode MS"/>
              </a:rPr>
              <a:t>能之父</a:t>
            </a:r>
            <a:r>
              <a:rPr sz="1600" spc="1060" dirty="0">
                <a:latin typeface="Arial Unicode MS"/>
                <a:cs typeface="Arial Unicode MS"/>
              </a:rPr>
              <a:t>”</a:t>
            </a:r>
            <a:endParaRPr sz="1600">
              <a:latin typeface="Arial Unicode MS"/>
              <a:cs typeface="Arial Unicode MS"/>
            </a:endParaRPr>
          </a:p>
        </p:txBody>
      </p:sp>
      <p:sp>
        <p:nvSpPr>
          <p:cNvPr id="3" name="object 3"/>
          <p:cNvSpPr txBox="1"/>
          <p:nvPr/>
        </p:nvSpPr>
        <p:spPr>
          <a:xfrm>
            <a:off x="7473442" y="3346450"/>
            <a:ext cx="1244600" cy="252729"/>
          </a:xfrm>
          <a:prstGeom prst="rect">
            <a:avLst/>
          </a:prstGeom>
        </p:spPr>
        <p:txBody>
          <a:bodyPr vert="horz" wrap="square" lIns="0" tIns="0" rIns="0" bIns="0" rtlCol="0">
            <a:noAutofit/>
          </a:bodyPr>
          <a:lstStyle/>
          <a:p>
            <a:pPr marL="12700">
              <a:lnSpc>
                <a:spcPct val="100000"/>
              </a:lnSpc>
            </a:pPr>
            <a:r>
              <a:rPr sz="1600" spc="-160" dirty="0">
                <a:latin typeface="Courier"/>
                <a:cs typeface="Courier"/>
              </a:rPr>
              <a:t>197</a:t>
            </a:r>
            <a:r>
              <a:rPr sz="1600" spc="-175" dirty="0">
                <a:latin typeface="Courier"/>
                <a:cs typeface="Courier"/>
              </a:rPr>
              <a:t>1</a:t>
            </a:r>
            <a:r>
              <a:rPr sz="1600" spc="-20" dirty="0">
                <a:latin typeface="Arial Unicode MS"/>
                <a:cs typeface="Arial Unicode MS"/>
              </a:rPr>
              <a:t>年</a:t>
            </a:r>
            <a:r>
              <a:rPr sz="1600" spc="-10" dirty="0">
                <a:latin typeface="Arial Unicode MS"/>
                <a:cs typeface="Arial Unicode MS"/>
              </a:rPr>
              <a:t>图</a:t>
            </a:r>
            <a:r>
              <a:rPr sz="1600" spc="-20" dirty="0">
                <a:latin typeface="Arial Unicode MS"/>
                <a:cs typeface="Arial Unicode MS"/>
              </a:rPr>
              <a:t>灵奖</a:t>
            </a:r>
            <a:endParaRPr sz="1600">
              <a:latin typeface="Arial Unicode MS"/>
              <a:cs typeface="Arial Unicode MS"/>
            </a:endParaRPr>
          </a:p>
        </p:txBody>
      </p:sp>
      <p:sp>
        <p:nvSpPr>
          <p:cNvPr id="4" name="object 4"/>
          <p:cNvSpPr/>
          <p:nvPr/>
        </p:nvSpPr>
        <p:spPr>
          <a:xfrm>
            <a:off x="7223759" y="80772"/>
            <a:ext cx="1812036" cy="2543555"/>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txBox="1"/>
          <p:nvPr/>
        </p:nvSpPr>
        <p:spPr>
          <a:xfrm>
            <a:off x="238788" y="1113632"/>
            <a:ext cx="6771612" cy="2379757"/>
          </a:xfrm>
          <a:prstGeom prst="rect">
            <a:avLst/>
          </a:prstGeom>
        </p:spPr>
        <p:txBody>
          <a:bodyPr vert="horz" wrap="square" lIns="0" tIns="0" rIns="0" bIns="0" rtlCol="0">
            <a:noAutofit/>
          </a:bodyPr>
          <a:lstStyle/>
          <a:p>
            <a:pPr marL="12700">
              <a:lnSpc>
                <a:spcPct val="100000"/>
              </a:lnSpc>
            </a:pPr>
            <a:r>
              <a:rPr sz="1800" b="1" dirty="0">
                <a:solidFill>
                  <a:srgbClr val="0000FF"/>
                </a:solidFill>
                <a:latin typeface="Verdana"/>
                <a:cs typeface="Verdana"/>
              </a:rPr>
              <a:t>Art</a:t>
            </a:r>
            <a:r>
              <a:rPr sz="1800" b="1" spc="-10" dirty="0">
                <a:solidFill>
                  <a:srgbClr val="0000FF"/>
                </a:solidFill>
                <a:latin typeface="Verdana"/>
                <a:cs typeface="Verdana"/>
              </a:rPr>
              <a:t>i</a:t>
            </a:r>
            <a:r>
              <a:rPr sz="1800" b="1" spc="0" dirty="0">
                <a:solidFill>
                  <a:srgbClr val="0000FF"/>
                </a:solidFill>
                <a:latin typeface="Verdana"/>
                <a:cs typeface="Verdana"/>
              </a:rPr>
              <a:t>f</a:t>
            </a:r>
            <a:r>
              <a:rPr sz="1800" b="1" spc="-10" dirty="0">
                <a:solidFill>
                  <a:srgbClr val="0000FF"/>
                </a:solidFill>
                <a:latin typeface="Verdana"/>
                <a:cs typeface="Verdana"/>
              </a:rPr>
              <a:t>i</a:t>
            </a:r>
            <a:r>
              <a:rPr sz="1800" b="1" spc="0" dirty="0">
                <a:solidFill>
                  <a:srgbClr val="0000FF"/>
                </a:solidFill>
                <a:latin typeface="Verdana"/>
                <a:cs typeface="Verdana"/>
              </a:rPr>
              <a:t>c</a:t>
            </a:r>
            <a:r>
              <a:rPr sz="1800" b="1" spc="-10" dirty="0">
                <a:solidFill>
                  <a:srgbClr val="0000FF"/>
                </a:solidFill>
                <a:latin typeface="Verdana"/>
                <a:cs typeface="Verdana"/>
              </a:rPr>
              <a:t>i</a:t>
            </a:r>
            <a:r>
              <a:rPr sz="1800" b="1" spc="0" dirty="0">
                <a:solidFill>
                  <a:srgbClr val="0000FF"/>
                </a:solidFill>
                <a:latin typeface="Verdana"/>
                <a:cs typeface="Verdana"/>
              </a:rPr>
              <a:t>al</a:t>
            </a:r>
            <a:r>
              <a:rPr sz="1800" b="1" spc="25" dirty="0">
                <a:solidFill>
                  <a:srgbClr val="0000FF"/>
                </a:solidFill>
                <a:latin typeface="Verdana"/>
                <a:cs typeface="Verdana"/>
              </a:rPr>
              <a:t> </a:t>
            </a:r>
            <a:r>
              <a:rPr sz="1800" b="1" spc="0" dirty="0">
                <a:solidFill>
                  <a:srgbClr val="0000FF"/>
                </a:solidFill>
                <a:latin typeface="Verdana"/>
                <a:cs typeface="Verdana"/>
              </a:rPr>
              <a:t>Intell</a:t>
            </a:r>
            <a:r>
              <a:rPr sz="1800" b="1" spc="-10" dirty="0">
                <a:solidFill>
                  <a:srgbClr val="0000FF"/>
                </a:solidFill>
                <a:latin typeface="Verdana"/>
                <a:cs typeface="Verdana"/>
              </a:rPr>
              <a:t>i</a:t>
            </a:r>
            <a:r>
              <a:rPr sz="1800" b="1" spc="0" dirty="0">
                <a:solidFill>
                  <a:srgbClr val="0000FF"/>
                </a:solidFill>
                <a:latin typeface="Verdana"/>
                <a:cs typeface="Verdana"/>
              </a:rPr>
              <a:t>gence</a:t>
            </a:r>
            <a:r>
              <a:rPr sz="1800" b="1" spc="20" dirty="0">
                <a:solidFill>
                  <a:srgbClr val="0000FF"/>
                </a:solidFill>
                <a:latin typeface="Verdana"/>
                <a:cs typeface="Verdana"/>
              </a:rPr>
              <a:t> </a:t>
            </a:r>
            <a:r>
              <a:rPr sz="1800" b="1" spc="0" dirty="0">
                <a:solidFill>
                  <a:srgbClr val="0000FF"/>
                </a:solidFill>
                <a:latin typeface="Verdana"/>
                <a:cs typeface="Verdana"/>
              </a:rPr>
              <a:t>(AI),</a:t>
            </a:r>
            <a:r>
              <a:rPr sz="1800" b="1" spc="5" dirty="0">
                <a:solidFill>
                  <a:srgbClr val="0000FF"/>
                </a:solidFill>
                <a:latin typeface="Verdana"/>
                <a:cs typeface="Verdana"/>
              </a:rPr>
              <a:t> </a:t>
            </a:r>
            <a:r>
              <a:rPr sz="1800" spc="-5" dirty="0">
                <a:solidFill>
                  <a:srgbClr val="0000FF"/>
                </a:solidFill>
                <a:latin typeface="Verdana"/>
                <a:cs typeface="Verdana"/>
              </a:rPr>
              <a:t>195</a:t>
            </a:r>
            <a:r>
              <a:rPr sz="1800" spc="0" dirty="0">
                <a:solidFill>
                  <a:srgbClr val="0000FF"/>
                </a:solidFill>
                <a:latin typeface="Verdana"/>
                <a:cs typeface="Verdana"/>
              </a:rPr>
              <a:t>6</a:t>
            </a:r>
            <a:r>
              <a:rPr sz="1800" spc="35" dirty="0">
                <a:solidFill>
                  <a:srgbClr val="0000FF"/>
                </a:solidFill>
                <a:latin typeface="Verdana"/>
                <a:cs typeface="Verdana"/>
              </a:rPr>
              <a:t> </a:t>
            </a:r>
            <a:r>
              <a:rPr sz="1800" spc="0" dirty="0">
                <a:solidFill>
                  <a:srgbClr val="0000FF"/>
                </a:solidFill>
                <a:latin typeface="Verdana"/>
                <a:cs typeface="Verdana"/>
              </a:rPr>
              <a:t>-</a:t>
            </a:r>
            <a:endParaRPr sz="1800" dirty="0">
              <a:latin typeface="Verdana"/>
              <a:cs typeface="Verdana"/>
            </a:endParaRPr>
          </a:p>
          <a:p>
            <a:pPr>
              <a:lnSpc>
                <a:spcPts val="1000"/>
              </a:lnSpc>
            </a:pPr>
            <a:endParaRPr lang="en-US" sz="1000" dirty="0"/>
          </a:p>
          <a:p>
            <a:pPr>
              <a:lnSpc>
                <a:spcPts val="1000"/>
              </a:lnSpc>
            </a:pPr>
            <a:endParaRPr sz="1000" dirty="0"/>
          </a:p>
          <a:p>
            <a:pPr>
              <a:lnSpc>
                <a:spcPts val="1100"/>
              </a:lnSpc>
              <a:spcBef>
                <a:spcPts val="89"/>
              </a:spcBef>
            </a:pPr>
            <a:endParaRPr sz="1100" dirty="0"/>
          </a:p>
          <a:p>
            <a:pPr marL="48260">
              <a:lnSpc>
                <a:spcPct val="100000"/>
              </a:lnSpc>
              <a:tabLst>
                <a:tab pos="1877695" algn="l"/>
              </a:tabLst>
            </a:pPr>
            <a:r>
              <a:rPr sz="2400" spc="-5" dirty="0">
                <a:latin typeface="Verdana"/>
                <a:cs typeface="Verdana"/>
              </a:rPr>
              <a:t>195</a:t>
            </a:r>
            <a:r>
              <a:rPr sz="2400" spc="0" dirty="0">
                <a:latin typeface="Verdana"/>
                <a:cs typeface="Verdana"/>
              </a:rPr>
              <a:t>6</a:t>
            </a:r>
            <a:r>
              <a:rPr sz="2400" spc="0" dirty="0">
                <a:latin typeface="Arial Unicode MS"/>
                <a:cs typeface="Arial Unicode MS"/>
              </a:rPr>
              <a:t>年夏	美国达特茅斯学院</a:t>
            </a:r>
            <a:endParaRPr sz="2400" dirty="0">
              <a:latin typeface="Arial Unicode MS"/>
              <a:cs typeface="Arial Unicode MS"/>
            </a:endParaRPr>
          </a:p>
          <a:p>
            <a:pPr>
              <a:lnSpc>
                <a:spcPts val="750"/>
              </a:lnSpc>
              <a:spcBef>
                <a:spcPts val="37"/>
              </a:spcBef>
            </a:pPr>
            <a:endParaRPr sz="750" dirty="0"/>
          </a:p>
          <a:p>
            <a:pPr>
              <a:lnSpc>
                <a:spcPts val="1000"/>
              </a:lnSpc>
            </a:pPr>
            <a:endParaRPr sz="1000" dirty="0"/>
          </a:p>
          <a:p>
            <a:pPr marL="48260">
              <a:lnSpc>
                <a:spcPct val="100000"/>
              </a:lnSpc>
            </a:pPr>
            <a:r>
              <a:rPr sz="1800" spc="-20" dirty="0">
                <a:latin typeface="Verdana"/>
                <a:cs typeface="Verdana"/>
              </a:rPr>
              <a:t>J</a:t>
            </a:r>
            <a:r>
              <a:rPr sz="1800" spc="0" dirty="0">
                <a:latin typeface="Verdana"/>
                <a:cs typeface="Verdana"/>
              </a:rPr>
              <a:t>.</a:t>
            </a:r>
            <a:r>
              <a:rPr sz="1800" spc="-5" dirty="0">
                <a:latin typeface="Verdana"/>
                <a:cs typeface="Verdana"/>
              </a:rPr>
              <a:t> </a:t>
            </a:r>
            <a:r>
              <a:rPr sz="1800" spc="-10" dirty="0">
                <a:latin typeface="Verdana"/>
                <a:cs typeface="Verdana"/>
              </a:rPr>
              <a:t>M</a:t>
            </a:r>
            <a:r>
              <a:rPr sz="1800" spc="0" dirty="0">
                <a:latin typeface="Verdana"/>
                <a:cs typeface="Verdana"/>
              </a:rPr>
              <a:t>cCa</a:t>
            </a:r>
            <a:r>
              <a:rPr sz="1800" spc="-5" dirty="0">
                <a:latin typeface="Verdana"/>
                <a:cs typeface="Verdana"/>
              </a:rPr>
              <a:t>r</a:t>
            </a:r>
            <a:r>
              <a:rPr sz="1800" spc="0" dirty="0">
                <a:latin typeface="Verdana"/>
                <a:cs typeface="Verdana"/>
              </a:rPr>
              <a:t>t</a:t>
            </a:r>
            <a:r>
              <a:rPr sz="1800" spc="-15" dirty="0">
                <a:latin typeface="Verdana"/>
                <a:cs typeface="Verdana"/>
              </a:rPr>
              <a:t>h</a:t>
            </a:r>
            <a:r>
              <a:rPr sz="1800" spc="-170" dirty="0">
                <a:latin typeface="Verdana"/>
                <a:cs typeface="Verdana"/>
              </a:rPr>
              <a:t>y</a:t>
            </a:r>
            <a:r>
              <a:rPr sz="1800" spc="0" dirty="0">
                <a:latin typeface="Verdana"/>
                <a:cs typeface="Verdana"/>
              </a:rPr>
              <a:t>,</a:t>
            </a:r>
            <a:r>
              <a:rPr sz="1800" spc="-15" dirty="0">
                <a:latin typeface="Verdana"/>
                <a:cs typeface="Verdana"/>
              </a:rPr>
              <a:t> </a:t>
            </a:r>
            <a:r>
              <a:rPr sz="1800" spc="-10" dirty="0">
                <a:latin typeface="Verdana"/>
                <a:cs typeface="Verdana"/>
              </a:rPr>
              <a:t>M</a:t>
            </a:r>
            <a:r>
              <a:rPr sz="1800" spc="0" dirty="0">
                <a:latin typeface="Verdana"/>
                <a:cs typeface="Verdana"/>
              </a:rPr>
              <a:t>.</a:t>
            </a:r>
            <a:r>
              <a:rPr sz="1800" spc="-5" dirty="0">
                <a:latin typeface="Verdana"/>
                <a:cs typeface="Verdana"/>
              </a:rPr>
              <a:t> </a:t>
            </a:r>
            <a:r>
              <a:rPr sz="1800" spc="-10" dirty="0">
                <a:latin typeface="Verdana"/>
                <a:cs typeface="Verdana"/>
              </a:rPr>
              <a:t>M</a:t>
            </a:r>
            <a:r>
              <a:rPr sz="1800" spc="5" dirty="0">
                <a:latin typeface="Verdana"/>
                <a:cs typeface="Verdana"/>
              </a:rPr>
              <a:t>i</a:t>
            </a:r>
            <a:r>
              <a:rPr sz="1800" spc="0" dirty="0">
                <a:latin typeface="Verdana"/>
                <a:cs typeface="Verdana"/>
              </a:rPr>
              <a:t>nsk</a:t>
            </a:r>
            <a:r>
              <a:rPr sz="1800" spc="-170" dirty="0">
                <a:latin typeface="Verdana"/>
                <a:cs typeface="Verdana"/>
              </a:rPr>
              <a:t>y</a:t>
            </a:r>
            <a:r>
              <a:rPr sz="1800" spc="0" dirty="0">
                <a:latin typeface="Verdana"/>
                <a:cs typeface="Verdana"/>
              </a:rPr>
              <a:t>,</a:t>
            </a:r>
            <a:r>
              <a:rPr sz="1800" spc="-20" dirty="0">
                <a:latin typeface="Verdana"/>
                <a:cs typeface="Verdana"/>
              </a:rPr>
              <a:t> </a:t>
            </a:r>
            <a:r>
              <a:rPr sz="1800" spc="-5" dirty="0">
                <a:latin typeface="Verdana"/>
                <a:cs typeface="Verdana"/>
              </a:rPr>
              <a:t>N</a:t>
            </a:r>
            <a:r>
              <a:rPr sz="1800" spc="0" dirty="0">
                <a:latin typeface="Verdana"/>
                <a:cs typeface="Verdana"/>
              </a:rPr>
              <a:t>.</a:t>
            </a:r>
            <a:r>
              <a:rPr sz="1800" spc="5" dirty="0">
                <a:latin typeface="Verdana"/>
                <a:cs typeface="Verdana"/>
              </a:rPr>
              <a:t> </a:t>
            </a:r>
            <a:r>
              <a:rPr sz="1800" spc="0" dirty="0">
                <a:latin typeface="Verdana"/>
                <a:cs typeface="Verdana"/>
              </a:rPr>
              <a:t>Loch</a:t>
            </a:r>
            <a:r>
              <a:rPr sz="1800" spc="-10" dirty="0">
                <a:latin typeface="Verdana"/>
                <a:cs typeface="Verdana"/>
              </a:rPr>
              <a:t>e</a:t>
            </a:r>
            <a:r>
              <a:rPr sz="1800" spc="0" dirty="0">
                <a:latin typeface="Verdana"/>
                <a:cs typeface="Verdana"/>
              </a:rPr>
              <a:t>st</a:t>
            </a:r>
            <a:r>
              <a:rPr sz="1800" spc="-15" dirty="0">
                <a:latin typeface="Verdana"/>
                <a:cs typeface="Verdana"/>
              </a:rPr>
              <a:t>e</a:t>
            </a:r>
            <a:r>
              <a:rPr sz="1800" spc="-254" dirty="0">
                <a:latin typeface="Verdana"/>
                <a:cs typeface="Verdana"/>
              </a:rPr>
              <a:t>r</a:t>
            </a:r>
            <a:r>
              <a:rPr lang="zh-CN" altLang="en-US" sz="1800" spc="-254" dirty="0">
                <a:latin typeface="Verdana"/>
                <a:cs typeface="Verdana"/>
              </a:rPr>
              <a:t> </a:t>
            </a:r>
            <a:r>
              <a:rPr lang="en-US" altLang="zh-CN" sz="1800" spc="-254" dirty="0">
                <a:latin typeface="Verdana"/>
                <a:cs typeface="Verdana"/>
              </a:rPr>
              <a:t>(IBM)</a:t>
            </a:r>
            <a:r>
              <a:rPr sz="1800" spc="0" dirty="0">
                <a:latin typeface="Verdana"/>
                <a:cs typeface="Verdana"/>
              </a:rPr>
              <a:t>,</a:t>
            </a:r>
            <a:r>
              <a:rPr sz="1800" spc="-5" dirty="0">
                <a:latin typeface="Verdana"/>
                <a:cs typeface="Verdana"/>
              </a:rPr>
              <a:t> </a:t>
            </a:r>
            <a:r>
              <a:rPr sz="1800" spc="0" dirty="0">
                <a:latin typeface="Verdana"/>
                <a:cs typeface="Verdana"/>
              </a:rPr>
              <a:t>C.</a:t>
            </a:r>
            <a:r>
              <a:rPr sz="1800" spc="5" dirty="0">
                <a:latin typeface="Verdana"/>
                <a:cs typeface="Verdana"/>
              </a:rPr>
              <a:t> </a:t>
            </a:r>
            <a:r>
              <a:rPr sz="1800" spc="0" dirty="0">
                <a:latin typeface="Verdana"/>
                <a:cs typeface="Verdana"/>
              </a:rPr>
              <a:t>E.</a:t>
            </a:r>
            <a:r>
              <a:rPr lang="zh-CN" altLang="en-US" spc="-5" dirty="0">
                <a:latin typeface="Verdana"/>
                <a:cs typeface="Verdana"/>
              </a:rPr>
              <a:t> </a:t>
            </a:r>
            <a:r>
              <a:rPr sz="1800" spc="0" dirty="0">
                <a:latin typeface="Verdana"/>
                <a:cs typeface="Verdana"/>
              </a:rPr>
              <a:t>Shanno</a:t>
            </a:r>
            <a:r>
              <a:rPr sz="1800" spc="-5" dirty="0">
                <a:latin typeface="Verdana"/>
                <a:cs typeface="Verdana"/>
              </a:rPr>
              <a:t>n</a:t>
            </a:r>
            <a:r>
              <a:rPr lang="en-US" altLang="zh-CN" spc="-5" dirty="0">
                <a:latin typeface="Verdana"/>
                <a:cs typeface="Verdana"/>
              </a:rPr>
              <a:t>(</a:t>
            </a:r>
            <a:r>
              <a:rPr lang="zh-CN" altLang="en-US" spc="-5" dirty="0">
                <a:latin typeface="Verdana"/>
                <a:cs typeface="Verdana"/>
              </a:rPr>
              <a:t>信息论</a:t>
            </a:r>
            <a:r>
              <a:rPr lang="en-US" altLang="zh-CN" spc="-5" dirty="0">
                <a:latin typeface="Verdana"/>
                <a:cs typeface="Verdana"/>
              </a:rPr>
              <a:t>)</a:t>
            </a:r>
            <a:r>
              <a:rPr sz="1800" spc="0" dirty="0">
                <a:latin typeface="Verdana"/>
                <a:cs typeface="Verdana"/>
              </a:rPr>
              <a:t>,</a:t>
            </a:r>
            <a:r>
              <a:rPr lang="zh-CN" altLang="en-US" dirty="0">
                <a:latin typeface="Verdana"/>
                <a:cs typeface="Verdana"/>
              </a:rPr>
              <a:t> </a:t>
            </a:r>
            <a:r>
              <a:rPr sz="1800" dirty="0">
                <a:latin typeface="Verdana"/>
                <a:cs typeface="Verdana"/>
              </a:rPr>
              <a:t>H</a:t>
            </a:r>
            <a:r>
              <a:rPr sz="1800" spc="5" dirty="0">
                <a:latin typeface="Verdana"/>
                <a:cs typeface="Verdana"/>
              </a:rPr>
              <a:t>.A</a:t>
            </a:r>
            <a:r>
              <a:rPr sz="1800" spc="0" dirty="0">
                <a:latin typeface="Verdana"/>
                <a:cs typeface="Verdana"/>
              </a:rPr>
              <a:t>.</a:t>
            </a:r>
            <a:r>
              <a:rPr sz="1800" spc="-30" dirty="0">
                <a:latin typeface="Verdana"/>
                <a:cs typeface="Verdana"/>
              </a:rPr>
              <a:t> </a:t>
            </a:r>
            <a:r>
              <a:rPr sz="1800" spc="0" dirty="0">
                <a:latin typeface="Verdana"/>
                <a:cs typeface="Verdana"/>
              </a:rPr>
              <a:t>S</a:t>
            </a:r>
            <a:r>
              <a:rPr sz="1800" spc="10" dirty="0">
                <a:latin typeface="Verdana"/>
                <a:cs typeface="Verdana"/>
              </a:rPr>
              <a:t>i</a:t>
            </a:r>
            <a:r>
              <a:rPr sz="1800" spc="0" dirty="0">
                <a:latin typeface="Verdana"/>
                <a:cs typeface="Verdana"/>
              </a:rPr>
              <a:t>mon,</a:t>
            </a:r>
            <a:r>
              <a:rPr sz="1800" spc="-25" dirty="0">
                <a:latin typeface="Verdana"/>
                <a:cs typeface="Verdana"/>
              </a:rPr>
              <a:t> </a:t>
            </a:r>
            <a:r>
              <a:rPr sz="1800" spc="5" dirty="0">
                <a:latin typeface="Verdana"/>
                <a:cs typeface="Verdana"/>
              </a:rPr>
              <a:t>A</a:t>
            </a:r>
            <a:r>
              <a:rPr sz="1800" spc="0" dirty="0">
                <a:latin typeface="Verdana"/>
                <a:cs typeface="Verdana"/>
              </a:rPr>
              <a:t>.</a:t>
            </a:r>
            <a:r>
              <a:rPr sz="1800" spc="-5" dirty="0">
                <a:latin typeface="Verdana"/>
                <a:cs typeface="Verdana"/>
              </a:rPr>
              <a:t> </a:t>
            </a:r>
            <a:r>
              <a:rPr sz="1800" spc="0" dirty="0">
                <a:latin typeface="Verdana"/>
                <a:cs typeface="Verdana"/>
              </a:rPr>
              <a:t>N</a:t>
            </a:r>
            <a:r>
              <a:rPr sz="1800" spc="-10" dirty="0">
                <a:latin typeface="Verdana"/>
                <a:cs typeface="Verdana"/>
              </a:rPr>
              <a:t>e</a:t>
            </a:r>
            <a:r>
              <a:rPr sz="1800" spc="0" dirty="0">
                <a:latin typeface="Verdana"/>
                <a:cs typeface="Verdana"/>
              </a:rPr>
              <a:t>we</a:t>
            </a:r>
            <a:r>
              <a:rPr sz="1800" spc="5" dirty="0">
                <a:latin typeface="Verdana"/>
                <a:cs typeface="Verdana"/>
              </a:rPr>
              <a:t>ll</a:t>
            </a:r>
            <a:r>
              <a:rPr lang="zh-CN" altLang="en-US" sz="1800" spc="5" dirty="0">
                <a:latin typeface="Verdana"/>
                <a:cs typeface="Verdana"/>
              </a:rPr>
              <a:t> </a:t>
            </a:r>
            <a:r>
              <a:rPr sz="1800" spc="0" dirty="0">
                <a:latin typeface="Arial Unicode MS"/>
                <a:cs typeface="Arial Unicode MS"/>
              </a:rPr>
              <a:t>等</a:t>
            </a:r>
            <a:r>
              <a:rPr sz="1800" spc="-5" dirty="0">
                <a:latin typeface="Verdana"/>
                <a:cs typeface="Verdana"/>
              </a:rPr>
              <a:t>10</a:t>
            </a:r>
            <a:r>
              <a:rPr sz="1800" spc="0" dirty="0">
                <a:latin typeface="Arial Unicode MS"/>
                <a:cs typeface="Arial Unicode MS"/>
              </a:rPr>
              <a:t>余人</a:t>
            </a:r>
            <a:endParaRPr sz="1800" dirty="0">
              <a:latin typeface="Arial Unicode MS"/>
              <a:cs typeface="Arial Unicode MS"/>
            </a:endParaRPr>
          </a:p>
        </p:txBody>
      </p:sp>
      <p:sp>
        <p:nvSpPr>
          <p:cNvPr id="6" name="object 6"/>
          <p:cNvSpPr txBox="1"/>
          <p:nvPr/>
        </p:nvSpPr>
        <p:spPr>
          <a:xfrm>
            <a:off x="355193" y="3493389"/>
            <a:ext cx="7132955" cy="432434"/>
          </a:xfrm>
          <a:prstGeom prst="rect">
            <a:avLst/>
          </a:prstGeom>
        </p:spPr>
        <p:txBody>
          <a:bodyPr vert="horz" wrap="square" lIns="0" tIns="0" rIns="0" bIns="0" rtlCol="0">
            <a:noAutofit/>
          </a:bodyPr>
          <a:lstStyle/>
          <a:p>
            <a:pPr marL="12700">
              <a:lnSpc>
                <a:spcPct val="100000"/>
              </a:lnSpc>
            </a:pPr>
            <a:r>
              <a:rPr sz="2800" spc="-25" dirty="0">
                <a:solidFill>
                  <a:srgbClr val="FF0000"/>
                </a:solidFill>
                <a:latin typeface="Arial Unicode MS"/>
                <a:cs typeface="Arial Unicode MS"/>
              </a:rPr>
              <a:t>达</a:t>
            </a:r>
            <a:r>
              <a:rPr sz="2800" spc="-30" dirty="0">
                <a:solidFill>
                  <a:srgbClr val="FF0000"/>
                </a:solidFill>
                <a:latin typeface="Arial Unicode MS"/>
                <a:cs typeface="Arial Unicode MS"/>
              </a:rPr>
              <a:t>特茅斯</a:t>
            </a:r>
            <a:r>
              <a:rPr sz="2800" spc="-25" dirty="0">
                <a:solidFill>
                  <a:srgbClr val="FF0000"/>
                </a:solidFill>
                <a:latin typeface="Arial Unicode MS"/>
                <a:cs typeface="Arial Unicode MS"/>
              </a:rPr>
              <a:t>会</a:t>
            </a:r>
            <a:r>
              <a:rPr sz="2800" spc="-30" dirty="0">
                <a:solidFill>
                  <a:srgbClr val="FF0000"/>
                </a:solidFill>
                <a:latin typeface="Arial Unicode MS"/>
                <a:cs typeface="Arial Unicode MS"/>
              </a:rPr>
              <a:t>议标志</a:t>
            </a:r>
            <a:r>
              <a:rPr sz="2800" spc="-25" dirty="0">
                <a:solidFill>
                  <a:srgbClr val="FF0000"/>
                </a:solidFill>
                <a:latin typeface="Arial Unicode MS"/>
                <a:cs typeface="Arial Unicode MS"/>
              </a:rPr>
              <a:t>着</a:t>
            </a:r>
            <a:r>
              <a:rPr sz="2800" spc="-30" dirty="0">
                <a:solidFill>
                  <a:srgbClr val="FF0000"/>
                </a:solidFill>
                <a:latin typeface="Arial Unicode MS"/>
                <a:cs typeface="Arial Unicode MS"/>
              </a:rPr>
              <a:t>人工智</a:t>
            </a:r>
            <a:r>
              <a:rPr sz="2800" spc="-25" dirty="0">
                <a:solidFill>
                  <a:srgbClr val="FF0000"/>
                </a:solidFill>
                <a:latin typeface="Arial Unicode MS"/>
                <a:cs typeface="Arial Unicode MS"/>
              </a:rPr>
              <a:t>能</a:t>
            </a:r>
            <a:r>
              <a:rPr sz="2800" spc="-30" dirty="0">
                <a:solidFill>
                  <a:srgbClr val="FF0000"/>
                </a:solidFill>
                <a:latin typeface="Arial Unicode MS"/>
                <a:cs typeface="Arial Unicode MS"/>
              </a:rPr>
              <a:t>这一学</a:t>
            </a:r>
            <a:r>
              <a:rPr sz="2800" spc="-25" dirty="0">
                <a:solidFill>
                  <a:srgbClr val="FF0000"/>
                </a:solidFill>
                <a:latin typeface="Arial Unicode MS"/>
                <a:cs typeface="Arial Unicode MS"/>
              </a:rPr>
              <a:t>科</a:t>
            </a:r>
            <a:r>
              <a:rPr sz="2800" spc="-30" dirty="0">
                <a:solidFill>
                  <a:srgbClr val="FF0000"/>
                </a:solidFill>
                <a:latin typeface="Arial Unicode MS"/>
                <a:cs typeface="Arial Unicode MS"/>
              </a:rPr>
              <a:t>的诞生</a:t>
            </a:r>
            <a:endParaRPr sz="2800" dirty="0">
              <a:latin typeface="Arial Unicode MS"/>
              <a:cs typeface="Arial Unicode MS"/>
            </a:endParaRPr>
          </a:p>
        </p:txBody>
      </p:sp>
      <p:sp>
        <p:nvSpPr>
          <p:cNvPr id="7" name="object 7"/>
          <p:cNvSpPr/>
          <p:nvPr/>
        </p:nvSpPr>
        <p:spPr>
          <a:xfrm>
            <a:off x="275843" y="4191000"/>
            <a:ext cx="8759952" cy="2223516"/>
          </a:xfrm>
          <a:custGeom>
            <a:avLst/>
            <a:gdLst/>
            <a:ahLst/>
            <a:cxnLst/>
            <a:rect l="l" t="t" r="r" b="b"/>
            <a:pathLst>
              <a:path w="8641080" h="1891283">
                <a:moveTo>
                  <a:pt x="0" y="1891283"/>
                </a:moveTo>
                <a:lnTo>
                  <a:pt x="8641080" y="1891283"/>
                </a:lnTo>
                <a:lnTo>
                  <a:pt x="8641080" y="0"/>
                </a:lnTo>
                <a:lnTo>
                  <a:pt x="0" y="0"/>
                </a:lnTo>
                <a:lnTo>
                  <a:pt x="0" y="1891283"/>
                </a:lnTo>
                <a:close/>
              </a:path>
            </a:pathLst>
          </a:custGeom>
          <a:ln w="12192">
            <a:solidFill>
              <a:srgbClr val="000000"/>
            </a:solidFill>
          </a:ln>
        </p:spPr>
        <p:txBody>
          <a:bodyPr wrap="square" lIns="0" tIns="0" rIns="0" bIns="0" rtlCol="0">
            <a:noAutofit/>
          </a:bodyPr>
          <a:lstStyle/>
          <a:p>
            <a:endParaRPr/>
          </a:p>
        </p:txBody>
      </p:sp>
      <p:sp>
        <p:nvSpPr>
          <p:cNvPr id="8" name="object 8"/>
          <p:cNvSpPr txBox="1"/>
          <p:nvPr/>
        </p:nvSpPr>
        <p:spPr>
          <a:xfrm>
            <a:off x="418151" y="4224148"/>
            <a:ext cx="8617644" cy="2190368"/>
          </a:xfrm>
          <a:prstGeom prst="rect">
            <a:avLst/>
          </a:prstGeom>
        </p:spPr>
        <p:txBody>
          <a:bodyPr vert="horz" wrap="square" lIns="0" tIns="0" rIns="0" bIns="0" rtlCol="0">
            <a:noAutofit/>
          </a:bodyPr>
          <a:lstStyle/>
          <a:p>
            <a:pPr marL="12700">
              <a:lnSpc>
                <a:spcPct val="100000"/>
              </a:lnSpc>
            </a:pPr>
            <a:r>
              <a:rPr sz="1800" dirty="0">
                <a:latin typeface="Times New Roman"/>
                <a:cs typeface="Times New Roman"/>
              </a:rPr>
              <a:t>John McC</a:t>
            </a:r>
            <a:r>
              <a:rPr sz="1800" spc="10" dirty="0">
                <a:latin typeface="Times New Roman"/>
                <a:cs typeface="Times New Roman"/>
              </a:rPr>
              <a:t>a</a:t>
            </a:r>
            <a:r>
              <a:rPr sz="1800" spc="0" dirty="0">
                <a:latin typeface="Times New Roman"/>
                <a:cs typeface="Times New Roman"/>
              </a:rPr>
              <a:t>rthy</a:t>
            </a:r>
            <a:r>
              <a:rPr sz="1800" spc="-5" dirty="0">
                <a:latin typeface="Times New Roman"/>
                <a:cs typeface="Times New Roman"/>
              </a:rPr>
              <a:t> </a:t>
            </a:r>
            <a:r>
              <a:rPr sz="1800" spc="0" dirty="0">
                <a:latin typeface="Times New Roman"/>
                <a:cs typeface="Times New Roman"/>
              </a:rPr>
              <a:t>(1927</a:t>
            </a:r>
            <a:r>
              <a:rPr sz="1800" spc="-5" dirty="0">
                <a:latin typeface="Times New Roman"/>
                <a:cs typeface="Times New Roman"/>
              </a:rPr>
              <a:t> </a:t>
            </a:r>
            <a:r>
              <a:rPr sz="1800" spc="0" dirty="0">
                <a:latin typeface="Times New Roman"/>
                <a:cs typeface="Times New Roman"/>
              </a:rPr>
              <a:t>-  20</a:t>
            </a:r>
            <a:r>
              <a:rPr sz="1800" spc="-75" dirty="0">
                <a:latin typeface="Times New Roman"/>
                <a:cs typeface="Times New Roman"/>
              </a:rPr>
              <a:t>1</a:t>
            </a:r>
            <a:r>
              <a:rPr sz="1800" spc="0" dirty="0">
                <a:latin typeface="Times New Roman"/>
                <a:cs typeface="Times New Roman"/>
              </a:rPr>
              <a:t>1):</a:t>
            </a:r>
            <a:endParaRPr sz="1800" dirty="0">
              <a:latin typeface="Times New Roman"/>
              <a:cs typeface="Times New Roman"/>
            </a:endParaRPr>
          </a:p>
          <a:p>
            <a:pPr marL="12700" marR="12700" indent="57785">
              <a:lnSpc>
                <a:spcPct val="100000"/>
              </a:lnSpc>
            </a:pPr>
            <a:endParaRPr lang="en-US" altLang="zh-CN" sz="1100" dirty="0"/>
          </a:p>
          <a:p>
            <a:pPr marL="12700" marR="12700" indent="57785">
              <a:lnSpc>
                <a:spcPct val="100000"/>
              </a:lnSpc>
            </a:pPr>
            <a:r>
              <a:rPr sz="1800" spc="-5" dirty="0">
                <a:latin typeface="Times New Roman"/>
                <a:cs typeface="Times New Roman"/>
              </a:rPr>
              <a:t>1971</a:t>
            </a:r>
            <a:r>
              <a:rPr sz="1800" spc="-5" dirty="0">
                <a:latin typeface="Arial Unicode MS"/>
                <a:cs typeface="Arial Unicode MS"/>
              </a:rPr>
              <a:t>年获</a:t>
            </a:r>
            <a:r>
              <a:rPr sz="1800" spc="0" dirty="0">
                <a:latin typeface="Arial Unicode MS"/>
                <a:cs typeface="Arial Unicode MS"/>
              </a:rPr>
              <a:t>图</a:t>
            </a:r>
            <a:r>
              <a:rPr sz="1800" spc="-15" dirty="0">
                <a:latin typeface="Arial Unicode MS"/>
                <a:cs typeface="Arial Unicode MS"/>
              </a:rPr>
              <a:t>灵</a:t>
            </a:r>
            <a:r>
              <a:rPr sz="1800" spc="-5" dirty="0">
                <a:latin typeface="Arial Unicode MS"/>
                <a:cs typeface="Arial Unicode MS"/>
              </a:rPr>
              <a:t>奖</a:t>
            </a:r>
            <a:r>
              <a:rPr sz="1800" spc="0" dirty="0">
                <a:latin typeface="Times New Roman"/>
                <a:cs typeface="Times New Roman"/>
              </a:rPr>
              <a:t>,</a:t>
            </a:r>
            <a:r>
              <a:rPr sz="1800" spc="5" dirty="0">
                <a:latin typeface="Times New Roman"/>
                <a:cs typeface="Times New Roman"/>
              </a:rPr>
              <a:t> </a:t>
            </a:r>
            <a:r>
              <a:rPr sz="1800" spc="0" dirty="0">
                <a:latin typeface="Times New Roman"/>
                <a:cs typeface="Times New Roman"/>
              </a:rPr>
              <a:t>198</a:t>
            </a:r>
            <a:r>
              <a:rPr sz="1800" spc="-5" dirty="0">
                <a:latin typeface="Times New Roman"/>
                <a:cs typeface="Times New Roman"/>
              </a:rPr>
              <a:t>5</a:t>
            </a:r>
            <a:r>
              <a:rPr sz="1800" spc="-5" dirty="0">
                <a:latin typeface="Arial Unicode MS"/>
                <a:cs typeface="Arial Unicode MS"/>
              </a:rPr>
              <a:t>年获</a:t>
            </a:r>
            <a:r>
              <a:rPr lang="zh-CN" altLang="en-US" sz="1800" spc="-5" dirty="0">
                <a:latin typeface="Arial Unicode MS"/>
                <a:cs typeface="Arial Unicode MS"/>
              </a:rPr>
              <a:t> </a:t>
            </a:r>
            <a:r>
              <a:rPr sz="1800" spc="0" dirty="0">
                <a:latin typeface="Times New Roman"/>
                <a:cs typeface="Times New Roman"/>
              </a:rPr>
              <a:t>I</a:t>
            </a:r>
            <a:r>
              <a:rPr sz="1800" spc="-20" dirty="0">
                <a:latin typeface="Times New Roman"/>
                <a:cs typeface="Times New Roman"/>
              </a:rPr>
              <a:t>J</a:t>
            </a:r>
            <a:r>
              <a:rPr sz="1800" spc="0" dirty="0">
                <a:latin typeface="Times New Roman"/>
                <a:cs typeface="Times New Roman"/>
              </a:rPr>
              <a:t>C</a:t>
            </a:r>
            <a:r>
              <a:rPr sz="1800" spc="-10" dirty="0">
                <a:latin typeface="Times New Roman"/>
                <a:cs typeface="Times New Roman"/>
              </a:rPr>
              <a:t>A</a:t>
            </a:r>
            <a:r>
              <a:rPr sz="1800" spc="0" dirty="0">
                <a:latin typeface="Times New Roman"/>
                <a:cs typeface="Times New Roman"/>
              </a:rPr>
              <a:t>I</a:t>
            </a:r>
            <a:r>
              <a:rPr lang="zh-CN" altLang="en-US" sz="1800" spc="0" dirty="0">
                <a:latin typeface="Times New Roman"/>
                <a:cs typeface="Times New Roman"/>
              </a:rPr>
              <a:t> </a:t>
            </a:r>
            <a:r>
              <a:rPr sz="1800" spc="95" dirty="0" err="1">
                <a:latin typeface="Arial Unicode MS"/>
                <a:cs typeface="Arial Unicode MS"/>
              </a:rPr>
              <a:t>终身成就奖。人工智能之父。他提出了“人工智能</a:t>
            </a:r>
            <a:r>
              <a:rPr sz="1800" spc="95" dirty="0">
                <a:latin typeface="Arial Unicode MS"/>
                <a:cs typeface="Arial Unicode MS"/>
              </a:rPr>
              <a:t>”</a:t>
            </a:r>
            <a:r>
              <a:rPr sz="1800" spc="25" dirty="0">
                <a:latin typeface="Arial Unicode MS"/>
                <a:cs typeface="Arial Unicode MS"/>
              </a:rPr>
              <a:t> </a:t>
            </a:r>
            <a:r>
              <a:rPr sz="1800" spc="0" dirty="0">
                <a:latin typeface="Arial Unicode MS"/>
                <a:cs typeface="Arial Unicode MS"/>
              </a:rPr>
              <a:t>的概念，设计出函数型程序设计语</a:t>
            </a:r>
            <a:r>
              <a:rPr sz="1800" spc="5" dirty="0">
                <a:latin typeface="Arial Unicode MS"/>
                <a:cs typeface="Arial Unicode MS"/>
              </a:rPr>
              <a:t>言</a:t>
            </a:r>
            <a:r>
              <a:rPr sz="1800" spc="0" dirty="0">
                <a:solidFill>
                  <a:srgbClr val="FF0000"/>
                </a:solidFill>
                <a:latin typeface="Times New Roman"/>
                <a:cs typeface="Times New Roman"/>
              </a:rPr>
              <a:t>L</a:t>
            </a:r>
            <a:r>
              <a:rPr sz="1800" spc="5" dirty="0">
                <a:solidFill>
                  <a:srgbClr val="FF0000"/>
                </a:solidFill>
                <a:latin typeface="Times New Roman"/>
                <a:cs typeface="Times New Roman"/>
              </a:rPr>
              <a:t>i</a:t>
            </a:r>
            <a:r>
              <a:rPr sz="1800" spc="0" dirty="0">
                <a:solidFill>
                  <a:srgbClr val="FF0000"/>
                </a:solidFill>
                <a:latin typeface="Times New Roman"/>
                <a:cs typeface="Times New Roman"/>
              </a:rPr>
              <a:t>s</a:t>
            </a:r>
            <a:r>
              <a:rPr sz="1800" spc="-5" dirty="0">
                <a:solidFill>
                  <a:srgbClr val="FF0000"/>
                </a:solidFill>
                <a:latin typeface="Times New Roman"/>
                <a:cs typeface="Times New Roman"/>
              </a:rPr>
              <a:t>p</a:t>
            </a:r>
            <a:r>
              <a:rPr sz="1800" spc="0" dirty="0">
                <a:latin typeface="Arial Unicode MS"/>
                <a:cs typeface="Arial Unicode MS"/>
              </a:rPr>
              <a:t>，发展了递归的概念，提出常识推理和情境 演算。出生于共产党家庭，从小阅读</a:t>
            </a:r>
            <a:r>
              <a:rPr sz="1800" spc="5" dirty="0">
                <a:latin typeface="Arial Unicode MS"/>
                <a:cs typeface="Arial Unicode MS"/>
              </a:rPr>
              <a:t>《</a:t>
            </a:r>
            <a:r>
              <a:rPr sz="1800" spc="0" dirty="0">
                <a:latin typeface="Times New Roman"/>
                <a:cs typeface="Times New Roman"/>
              </a:rPr>
              <a:t>10</a:t>
            </a:r>
            <a:r>
              <a:rPr sz="1800" spc="0" dirty="0">
                <a:latin typeface="Arial Unicode MS"/>
                <a:cs typeface="Arial Unicode MS"/>
              </a:rPr>
              <a:t>万个为什么》，中学时自修</a:t>
            </a:r>
            <a:r>
              <a:rPr sz="1800" spc="0" dirty="0">
                <a:latin typeface="Times New Roman"/>
                <a:cs typeface="Times New Roman"/>
              </a:rPr>
              <a:t>Ca</a:t>
            </a:r>
            <a:r>
              <a:rPr sz="1800" spc="10" dirty="0">
                <a:latin typeface="Times New Roman"/>
                <a:cs typeface="Times New Roman"/>
              </a:rPr>
              <a:t>l</a:t>
            </a:r>
            <a:r>
              <a:rPr sz="1800" spc="-114" dirty="0">
                <a:latin typeface="Times New Roman"/>
                <a:cs typeface="Times New Roman"/>
              </a:rPr>
              <a:t>T</a:t>
            </a:r>
            <a:r>
              <a:rPr sz="1800" spc="0" dirty="0">
                <a:latin typeface="Times New Roman"/>
                <a:cs typeface="Times New Roman"/>
              </a:rPr>
              <a:t>e</a:t>
            </a:r>
            <a:r>
              <a:rPr sz="1800" spc="10" dirty="0">
                <a:latin typeface="Times New Roman"/>
                <a:cs typeface="Times New Roman"/>
              </a:rPr>
              <a:t>c</a:t>
            </a:r>
            <a:r>
              <a:rPr sz="1800" spc="0" dirty="0">
                <a:latin typeface="Times New Roman"/>
                <a:cs typeface="Times New Roman"/>
              </a:rPr>
              <a:t>h</a:t>
            </a:r>
            <a:r>
              <a:rPr sz="1800" spc="0" dirty="0">
                <a:latin typeface="Arial Unicode MS"/>
                <a:cs typeface="Arial Unicode MS"/>
              </a:rPr>
              <a:t>的数学课程，</a:t>
            </a:r>
            <a:r>
              <a:rPr sz="1800" spc="0" dirty="0">
                <a:latin typeface="Times New Roman"/>
                <a:cs typeface="Times New Roman"/>
              </a:rPr>
              <a:t>17</a:t>
            </a:r>
            <a:r>
              <a:rPr sz="1800" spc="0" dirty="0">
                <a:latin typeface="Arial Unicode MS"/>
                <a:cs typeface="Arial Unicode MS"/>
              </a:rPr>
              <a:t>岁进</a:t>
            </a:r>
            <a:r>
              <a:rPr sz="1800" spc="-5" dirty="0">
                <a:latin typeface="Arial Unicode MS"/>
                <a:cs typeface="Arial Unicode MS"/>
              </a:rPr>
              <a:t>入</a:t>
            </a:r>
            <a:r>
              <a:rPr sz="1800" spc="0" dirty="0">
                <a:latin typeface="Times New Roman"/>
                <a:cs typeface="Times New Roman"/>
              </a:rPr>
              <a:t>Ca</a:t>
            </a:r>
            <a:r>
              <a:rPr sz="1800" spc="10" dirty="0">
                <a:latin typeface="Times New Roman"/>
                <a:cs typeface="Times New Roman"/>
              </a:rPr>
              <a:t>l</a:t>
            </a:r>
            <a:r>
              <a:rPr sz="1800" spc="-114" dirty="0">
                <a:latin typeface="Times New Roman"/>
                <a:cs typeface="Times New Roman"/>
              </a:rPr>
              <a:t>T</a:t>
            </a:r>
            <a:r>
              <a:rPr sz="1800" spc="0" dirty="0">
                <a:latin typeface="Times New Roman"/>
                <a:cs typeface="Times New Roman"/>
              </a:rPr>
              <a:t>e</a:t>
            </a:r>
            <a:r>
              <a:rPr sz="1800" spc="10" dirty="0">
                <a:latin typeface="Times New Roman"/>
                <a:cs typeface="Times New Roman"/>
              </a:rPr>
              <a:t>c</a:t>
            </a:r>
            <a:r>
              <a:rPr sz="1800" spc="0" dirty="0">
                <a:latin typeface="Times New Roman"/>
                <a:cs typeface="Times New Roman"/>
              </a:rPr>
              <a:t>h</a:t>
            </a:r>
            <a:r>
              <a:rPr sz="1800" spc="0" dirty="0">
                <a:latin typeface="Arial Unicode MS"/>
                <a:cs typeface="Arial Unicode MS"/>
              </a:rPr>
              <a:t>时免修两年数学，</a:t>
            </a:r>
            <a:r>
              <a:rPr sz="1800" spc="0" dirty="0">
                <a:latin typeface="Times New Roman"/>
                <a:cs typeface="Times New Roman"/>
              </a:rPr>
              <a:t>22</a:t>
            </a:r>
            <a:r>
              <a:rPr sz="1800" spc="0" dirty="0">
                <a:latin typeface="Arial Unicode MS"/>
                <a:cs typeface="Arial Unicode MS"/>
              </a:rPr>
              <a:t>岁在</a:t>
            </a:r>
            <a:r>
              <a:rPr sz="1800" spc="0" dirty="0">
                <a:latin typeface="Times New Roman"/>
                <a:cs typeface="Times New Roman"/>
              </a:rPr>
              <a:t>Princ</a:t>
            </a:r>
            <a:r>
              <a:rPr sz="1800" spc="10" dirty="0">
                <a:latin typeface="Times New Roman"/>
                <a:cs typeface="Times New Roman"/>
              </a:rPr>
              <a:t>e</a:t>
            </a:r>
            <a:r>
              <a:rPr sz="1800" spc="0" dirty="0">
                <a:latin typeface="Times New Roman"/>
                <a:cs typeface="Times New Roman"/>
              </a:rPr>
              <a:t>to</a:t>
            </a:r>
            <a:r>
              <a:rPr sz="1800" spc="5" dirty="0">
                <a:latin typeface="Times New Roman"/>
                <a:cs typeface="Times New Roman"/>
              </a:rPr>
              <a:t>n</a:t>
            </a:r>
            <a:r>
              <a:rPr sz="1800" spc="0" dirty="0">
                <a:latin typeface="Arial Unicode MS"/>
                <a:cs typeface="Arial Unicode MS"/>
              </a:rPr>
              <a:t>获博士学位，</a:t>
            </a:r>
            <a:r>
              <a:rPr sz="1800" spc="0" dirty="0">
                <a:latin typeface="Times New Roman"/>
                <a:cs typeface="Times New Roman"/>
              </a:rPr>
              <a:t>37</a:t>
            </a:r>
            <a:r>
              <a:rPr sz="1800" spc="0" dirty="0">
                <a:latin typeface="Arial Unicode MS"/>
                <a:cs typeface="Arial Unicode MS"/>
              </a:rPr>
              <a:t>岁担任 </a:t>
            </a:r>
            <a:r>
              <a:rPr sz="1800" spc="0" dirty="0">
                <a:latin typeface="Times New Roman"/>
                <a:cs typeface="Times New Roman"/>
              </a:rPr>
              <a:t>Stanfor</a:t>
            </a:r>
            <a:r>
              <a:rPr sz="1800" spc="5" dirty="0">
                <a:latin typeface="Times New Roman"/>
                <a:cs typeface="Times New Roman"/>
              </a:rPr>
              <a:t>d</a:t>
            </a:r>
            <a:r>
              <a:rPr sz="1800" spc="0" dirty="0">
                <a:latin typeface="Arial Unicode MS"/>
                <a:cs typeface="Arial Unicode MS"/>
              </a:rPr>
              <a:t>大学</a:t>
            </a:r>
            <a:r>
              <a:rPr sz="1800" spc="-5" dirty="0">
                <a:latin typeface="Times New Roman"/>
                <a:cs typeface="Times New Roman"/>
              </a:rPr>
              <a:t>A</a:t>
            </a:r>
            <a:r>
              <a:rPr sz="1800" spc="0" dirty="0">
                <a:latin typeface="Times New Roman"/>
                <a:cs typeface="Times New Roman"/>
              </a:rPr>
              <a:t>I</a:t>
            </a:r>
            <a:r>
              <a:rPr sz="1800" spc="0" dirty="0">
                <a:latin typeface="Arial Unicode MS"/>
                <a:cs typeface="Arial Unicode MS"/>
              </a:rPr>
              <a:t>实验室主任。</a:t>
            </a:r>
            <a:r>
              <a:rPr lang="zh-CN" altLang="en-US" sz="1800" b="1" spc="0" dirty="0">
                <a:solidFill>
                  <a:srgbClr val="0070C0"/>
                </a:solidFill>
                <a:latin typeface="Arial Unicode MS"/>
                <a:cs typeface="Arial Unicode MS"/>
              </a:rPr>
              <a:t>（与克门尼一起发明了分时系统，贡献比他在</a:t>
            </a:r>
            <a:r>
              <a:rPr lang="en-US" altLang="zh-CN" sz="1800" b="1" spc="0" dirty="0">
                <a:solidFill>
                  <a:srgbClr val="0070C0"/>
                </a:solidFill>
                <a:latin typeface="Arial Unicode MS"/>
                <a:cs typeface="Arial Unicode MS"/>
              </a:rPr>
              <a:t>AI</a:t>
            </a:r>
            <a:r>
              <a:rPr lang="zh-CN" altLang="en-US" sz="1800" b="1" spc="0" dirty="0">
                <a:solidFill>
                  <a:srgbClr val="0070C0"/>
                </a:solidFill>
                <a:latin typeface="Arial Unicode MS"/>
                <a:cs typeface="Arial Unicode MS"/>
              </a:rPr>
              <a:t>里大得多，但是没有因此获图灵奖，</a:t>
            </a:r>
            <a:r>
              <a:rPr lang="zh-CN" altLang="en-US" b="1" dirty="0">
                <a:solidFill>
                  <a:srgbClr val="0070C0"/>
                </a:solidFill>
                <a:latin typeface="Arial Unicode MS"/>
                <a:cs typeface="Arial Unicode MS"/>
              </a:rPr>
              <a:t>与</a:t>
            </a:r>
            <a:r>
              <a:rPr lang="zh-CN" altLang="en-US" sz="1800" b="1" spc="0" dirty="0">
                <a:solidFill>
                  <a:srgbClr val="0070C0"/>
                </a:solidFill>
                <a:latin typeface="Arial Unicode MS"/>
                <a:cs typeface="Arial Unicode MS"/>
              </a:rPr>
              <a:t>爱因斯坦</a:t>
            </a:r>
            <a:r>
              <a:rPr lang="zh-CN" altLang="en-US" b="1" dirty="0">
                <a:solidFill>
                  <a:srgbClr val="0070C0"/>
                </a:solidFill>
                <a:latin typeface="Arial Unicode MS"/>
                <a:cs typeface="Arial Unicode MS"/>
              </a:rPr>
              <a:t>不是因为相对论获诺贝尔一样</a:t>
            </a:r>
            <a:r>
              <a:rPr lang="mr-IN" altLang="zh-CN" sz="1800" b="1" spc="0" dirty="0">
                <a:solidFill>
                  <a:srgbClr val="0070C0"/>
                </a:solidFill>
                <a:latin typeface="Arial Unicode MS"/>
                <a:cs typeface="Arial Unicode MS"/>
              </a:rPr>
              <a:t>…</a:t>
            </a:r>
            <a:r>
              <a:rPr lang="en-US" altLang="zh-CN" sz="1800" b="1" spc="0" dirty="0">
                <a:solidFill>
                  <a:srgbClr val="0070C0"/>
                </a:solidFill>
                <a:latin typeface="Arial Unicode MS"/>
                <a:cs typeface="Arial Unicode MS"/>
              </a:rPr>
              <a:t>.</a:t>
            </a:r>
            <a:r>
              <a:rPr lang="zh-CN" altLang="en-US" sz="1800" b="1" spc="0" dirty="0">
                <a:solidFill>
                  <a:srgbClr val="0070C0"/>
                </a:solidFill>
                <a:latin typeface="Arial Unicode MS"/>
                <a:cs typeface="Arial Unicode MS"/>
              </a:rPr>
              <a:t>）</a:t>
            </a:r>
            <a:endParaRPr sz="1800" b="1" dirty="0">
              <a:solidFill>
                <a:srgbClr val="0070C0"/>
              </a:solidFill>
              <a:latin typeface="Arial Unicode MS"/>
              <a:cs typeface="Arial Unicode MS"/>
            </a:endParaRPr>
          </a:p>
        </p:txBody>
      </p:sp>
      <p:sp>
        <p:nvSpPr>
          <p:cNvPr id="9" name="object 9"/>
          <p:cNvSpPr txBox="1">
            <a:spLocks noGrp="1"/>
          </p:cNvSpPr>
          <p:nvPr>
            <p:ph type="title"/>
          </p:nvPr>
        </p:nvSpPr>
        <p:spPr>
          <a:xfrm>
            <a:off x="78739" y="257302"/>
            <a:ext cx="4264661" cy="432105"/>
          </a:xfrm>
          <a:prstGeom prst="rect">
            <a:avLst/>
          </a:prstGeom>
        </p:spPr>
        <p:txBody>
          <a:bodyPr vert="horz" wrap="square" lIns="0" tIns="0" rIns="0" bIns="0" rtlCol="0">
            <a:noAutofit/>
          </a:bodyPr>
          <a:lstStyle/>
          <a:p>
            <a:pPr marL="12700">
              <a:lnSpc>
                <a:spcPct val="100000"/>
              </a:lnSpc>
            </a:pPr>
            <a:r>
              <a:rPr sz="2800" spc="-25" dirty="0">
                <a:latin typeface="Arial Unicode MS"/>
                <a:cs typeface="Arial Unicode MS"/>
              </a:rPr>
              <a:t>机</a:t>
            </a:r>
            <a:r>
              <a:rPr sz="2800" spc="-30" dirty="0">
                <a:latin typeface="Arial Unicode MS"/>
                <a:cs typeface="Arial Unicode MS"/>
              </a:rPr>
              <a:t>器学习</a:t>
            </a:r>
            <a:r>
              <a:rPr sz="2800" spc="-25" dirty="0">
                <a:latin typeface="Arial Unicode MS"/>
                <a:cs typeface="Arial Unicode MS"/>
              </a:rPr>
              <a:t>源</a:t>
            </a:r>
            <a:r>
              <a:rPr sz="2800" spc="409" dirty="0">
                <a:latin typeface="Arial Unicode MS"/>
                <a:cs typeface="Arial Unicode MS"/>
              </a:rPr>
              <a:t>自“人</a:t>
            </a:r>
            <a:r>
              <a:rPr sz="2800" spc="535" dirty="0">
                <a:latin typeface="Arial Unicode MS"/>
                <a:cs typeface="Arial Unicode MS"/>
              </a:rPr>
              <a:t>工</a:t>
            </a:r>
            <a:r>
              <a:rPr sz="2800" spc="605" dirty="0">
                <a:latin typeface="Arial Unicode MS"/>
                <a:cs typeface="Arial Unicode MS"/>
              </a:rPr>
              <a:t>智能”</a:t>
            </a:r>
            <a:endParaRPr sz="2800">
              <a:latin typeface="Arial Unicode MS"/>
              <a:cs typeface="Arial Unicode MS"/>
            </a:endParaRPr>
          </a:p>
        </p:txBody>
      </p:sp>
      <p:sp>
        <p:nvSpPr>
          <p:cNvPr id="11" name="矩形 10"/>
          <p:cNvSpPr/>
          <p:nvPr/>
        </p:nvSpPr>
        <p:spPr>
          <a:xfrm>
            <a:off x="6323419" y="1043765"/>
            <a:ext cx="867545" cy="369332"/>
          </a:xfrm>
          <a:prstGeom prst="rect">
            <a:avLst/>
          </a:prstGeom>
        </p:spPr>
        <p:txBody>
          <a:bodyPr wrap="none">
            <a:spAutoFit/>
          </a:bodyPr>
          <a:lstStyle/>
          <a:p>
            <a:r>
              <a:rPr lang="zh-CN" altLang="en-US" spc="-25" dirty="0">
                <a:solidFill>
                  <a:srgbClr val="FF0000"/>
                </a:solidFill>
                <a:latin typeface="Arial Unicode MS"/>
                <a:cs typeface="Arial Unicode MS"/>
              </a:rPr>
              <a:t>招集者</a:t>
            </a:r>
            <a:endParaRPr lang="zh-CN" altLang="en-US" dirty="0"/>
          </a:p>
        </p:txBody>
      </p:sp>
      <p:sp>
        <p:nvSpPr>
          <p:cNvPr id="12" name="矩形 11"/>
          <p:cNvSpPr/>
          <p:nvPr/>
        </p:nvSpPr>
        <p:spPr>
          <a:xfrm>
            <a:off x="4114800" y="0"/>
            <a:ext cx="3076164" cy="923330"/>
          </a:xfrm>
          <a:prstGeom prst="rect">
            <a:avLst/>
          </a:prstGeom>
        </p:spPr>
        <p:txBody>
          <a:bodyPr wrap="square">
            <a:spAutoFit/>
          </a:bodyPr>
          <a:lstStyle/>
          <a:p>
            <a:pPr algn="just"/>
            <a:r>
              <a:rPr lang="zh-CN" altLang="en-US" b="1">
                <a:solidFill>
                  <a:srgbClr val="0070C0"/>
                </a:solidFill>
                <a:latin typeface="Microsoft YaHei" charset="-122"/>
              </a:rPr>
              <a:t>晚年</a:t>
            </a:r>
            <a:r>
              <a:rPr lang="zh-CN" altLang="en-US" b="1" dirty="0">
                <a:solidFill>
                  <a:srgbClr val="0070C0"/>
                </a:solidFill>
                <a:latin typeface="Microsoft YaHei" charset="-122"/>
              </a:rPr>
              <a:t>回忆也承认这个词最早是从别人那里听来的，但记不清是谁。</a:t>
            </a:r>
            <a:endParaRPr lang="zh-CN" altLang="en-US" b="1" dirty="0">
              <a:solidFill>
                <a:srgbClr val="0070C0"/>
              </a:solidFill>
              <a:effectLs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1282" y="244347"/>
            <a:ext cx="3277870" cy="492759"/>
          </a:xfrm>
          <a:prstGeom prst="rect">
            <a:avLst/>
          </a:prstGeom>
        </p:spPr>
        <p:txBody>
          <a:bodyPr vert="horz" wrap="square" lIns="0" tIns="0" rIns="0" bIns="0" rtlCol="0">
            <a:noAutofit/>
          </a:bodyPr>
          <a:lstStyle/>
          <a:p>
            <a:pPr marL="12700">
              <a:lnSpc>
                <a:spcPct val="100000"/>
              </a:lnSpc>
            </a:pPr>
            <a:r>
              <a:rPr sz="3200" dirty="0">
                <a:latin typeface="Arial Unicode MS"/>
                <a:cs typeface="Arial Unicode MS"/>
              </a:rPr>
              <a:t>第一</a:t>
            </a:r>
            <a:r>
              <a:rPr sz="3200" spc="-15" dirty="0">
                <a:latin typeface="Arial Unicode MS"/>
                <a:cs typeface="Arial Unicode MS"/>
              </a:rPr>
              <a:t>阶</a:t>
            </a:r>
            <a:r>
              <a:rPr sz="3200" spc="0" dirty="0">
                <a:latin typeface="Arial Unicode MS"/>
                <a:cs typeface="Arial Unicode MS"/>
              </a:rPr>
              <a:t>段：</a:t>
            </a:r>
            <a:r>
              <a:rPr sz="3200" spc="-15" dirty="0">
                <a:latin typeface="Arial Unicode MS"/>
                <a:cs typeface="Arial Unicode MS"/>
              </a:rPr>
              <a:t>推</a:t>
            </a:r>
            <a:r>
              <a:rPr sz="3200" spc="0" dirty="0">
                <a:latin typeface="Arial Unicode MS"/>
                <a:cs typeface="Arial Unicode MS"/>
              </a:rPr>
              <a:t>理期</a:t>
            </a:r>
            <a:endParaRPr sz="3200">
              <a:latin typeface="Arial Unicode MS"/>
              <a:cs typeface="Arial Unicode MS"/>
            </a:endParaRPr>
          </a:p>
        </p:txBody>
      </p:sp>
      <p:sp>
        <p:nvSpPr>
          <p:cNvPr id="3" name="object 3"/>
          <p:cNvSpPr/>
          <p:nvPr/>
        </p:nvSpPr>
        <p:spPr>
          <a:xfrm>
            <a:off x="7234428" y="188976"/>
            <a:ext cx="1729739" cy="2447544"/>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7484744" y="2726182"/>
            <a:ext cx="1244600" cy="740410"/>
          </a:xfrm>
          <a:prstGeom prst="rect">
            <a:avLst/>
          </a:prstGeom>
        </p:spPr>
        <p:txBody>
          <a:bodyPr vert="horz" wrap="square" lIns="0" tIns="0" rIns="0" bIns="0" rtlCol="0">
            <a:noAutofit/>
          </a:bodyPr>
          <a:lstStyle/>
          <a:p>
            <a:pPr marL="62865">
              <a:lnSpc>
                <a:spcPct val="100000"/>
              </a:lnSpc>
            </a:pPr>
            <a:r>
              <a:rPr sz="1600" spc="-15" dirty="0">
                <a:latin typeface="Arial Unicode MS"/>
                <a:cs typeface="Arial Unicode MS"/>
              </a:rPr>
              <a:t>赫</a:t>
            </a:r>
            <a:r>
              <a:rPr sz="1600" spc="-20" dirty="0">
                <a:latin typeface="Arial Unicode MS"/>
                <a:cs typeface="Arial Unicode MS"/>
              </a:rPr>
              <a:t>伯特 </a:t>
            </a:r>
            <a:r>
              <a:rPr sz="1600" spc="-90" dirty="0">
                <a:latin typeface="Arial Unicode MS"/>
                <a:cs typeface="Arial Unicode MS"/>
              </a:rPr>
              <a:t> </a:t>
            </a:r>
            <a:r>
              <a:rPr sz="1600" spc="-25" dirty="0">
                <a:latin typeface="Arial Unicode MS"/>
                <a:cs typeface="Arial Unicode MS"/>
              </a:rPr>
              <a:t>西蒙</a:t>
            </a:r>
            <a:endParaRPr sz="1600" dirty="0">
              <a:latin typeface="Arial Unicode MS"/>
              <a:cs typeface="Arial Unicode MS"/>
            </a:endParaRPr>
          </a:p>
          <a:p>
            <a:pPr marL="62865">
              <a:lnSpc>
                <a:spcPct val="100000"/>
              </a:lnSpc>
            </a:pPr>
            <a:r>
              <a:rPr sz="1600" spc="-165" dirty="0">
                <a:latin typeface="Courier"/>
                <a:cs typeface="Courier"/>
              </a:rPr>
              <a:t>(19</a:t>
            </a:r>
            <a:r>
              <a:rPr sz="1600" spc="-175" dirty="0">
                <a:latin typeface="Courier"/>
                <a:cs typeface="Courier"/>
              </a:rPr>
              <a:t>1</a:t>
            </a:r>
            <a:r>
              <a:rPr sz="1600" spc="-155" dirty="0">
                <a:latin typeface="Courier"/>
                <a:cs typeface="Courier"/>
              </a:rPr>
              <a:t>6</a:t>
            </a:r>
            <a:r>
              <a:rPr sz="1600" spc="-160" dirty="0">
                <a:latin typeface="Courier"/>
                <a:cs typeface="Courier"/>
              </a:rPr>
              <a:t>-</a:t>
            </a:r>
            <a:r>
              <a:rPr sz="1600" spc="-175" dirty="0">
                <a:latin typeface="Courier"/>
                <a:cs typeface="Courier"/>
              </a:rPr>
              <a:t>2</a:t>
            </a:r>
            <a:r>
              <a:rPr sz="1600" spc="-165" dirty="0">
                <a:latin typeface="Courier"/>
                <a:cs typeface="Courier"/>
              </a:rPr>
              <a:t>00</a:t>
            </a:r>
            <a:r>
              <a:rPr sz="1600" spc="-175" dirty="0">
                <a:latin typeface="Courier"/>
                <a:cs typeface="Courier"/>
              </a:rPr>
              <a:t>1</a:t>
            </a:r>
            <a:r>
              <a:rPr sz="1600" spc="-165" dirty="0">
                <a:latin typeface="Courier"/>
                <a:cs typeface="Courier"/>
              </a:rPr>
              <a:t>)</a:t>
            </a:r>
            <a:endParaRPr sz="1600" dirty="0">
              <a:latin typeface="Courier"/>
              <a:cs typeface="Courier"/>
            </a:endParaRPr>
          </a:p>
          <a:p>
            <a:pPr marL="12700">
              <a:lnSpc>
                <a:spcPct val="100000"/>
              </a:lnSpc>
            </a:pPr>
            <a:r>
              <a:rPr sz="1600" spc="-160" dirty="0">
                <a:latin typeface="Courier"/>
                <a:cs typeface="Courier"/>
              </a:rPr>
              <a:t>197</a:t>
            </a:r>
            <a:r>
              <a:rPr sz="1600" spc="-175" dirty="0">
                <a:latin typeface="Courier"/>
                <a:cs typeface="Courier"/>
              </a:rPr>
              <a:t>5</a:t>
            </a:r>
            <a:r>
              <a:rPr sz="1600" spc="-20" dirty="0">
                <a:latin typeface="Arial Unicode MS"/>
                <a:cs typeface="Arial Unicode MS"/>
              </a:rPr>
              <a:t>年</a:t>
            </a:r>
            <a:r>
              <a:rPr sz="1600" spc="-10" dirty="0">
                <a:latin typeface="Arial Unicode MS"/>
                <a:cs typeface="Arial Unicode MS"/>
              </a:rPr>
              <a:t>图</a:t>
            </a:r>
            <a:r>
              <a:rPr sz="1600" spc="-20" dirty="0">
                <a:latin typeface="Arial Unicode MS"/>
                <a:cs typeface="Arial Unicode MS"/>
              </a:rPr>
              <a:t>灵奖</a:t>
            </a:r>
            <a:endParaRPr sz="1600" dirty="0">
              <a:latin typeface="Arial Unicode MS"/>
              <a:cs typeface="Arial Unicode MS"/>
            </a:endParaRPr>
          </a:p>
        </p:txBody>
      </p:sp>
      <p:sp>
        <p:nvSpPr>
          <p:cNvPr id="5" name="object 5"/>
          <p:cNvSpPr/>
          <p:nvPr/>
        </p:nvSpPr>
        <p:spPr>
          <a:xfrm>
            <a:off x="7278623" y="3537203"/>
            <a:ext cx="1655064" cy="1836420"/>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txBox="1"/>
          <p:nvPr/>
        </p:nvSpPr>
        <p:spPr>
          <a:xfrm>
            <a:off x="7488681" y="5499303"/>
            <a:ext cx="1244600" cy="740410"/>
          </a:xfrm>
          <a:prstGeom prst="rect">
            <a:avLst/>
          </a:prstGeom>
        </p:spPr>
        <p:txBody>
          <a:bodyPr vert="horz" wrap="square" lIns="0" tIns="0" rIns="0" bIns="0" rtlCol="0">
            <a:noAutofit/>
          </a:bodyPr>
          <a:lstStyle/>
          <a:p>
            <a:pPr marL="62865" marR="63500">
              <a:lnSpc>
                <a:spcPct val="100000"/>
              </a:lnSpc>
            </a:pPr>
            <a:r>
              <a:rPr sz="1600" spc="-10" dirty="0">
                <a:latin typeface="Arial Unicode MS"/>
                <a:cs typeface="Arial Unicode MS"/>
              </a:rPr>
              <a:t>阿</a:t>
            </a:r>
            <a:r>
              <a:rPr sz="1600" spc="-20" dirty="0">
                <a:latin typeface="Arial Unicode MS"/>
                <a:cs typeface="Arial Unicode MS"/>
              </a:rPr>
              <a:t>伦 </a:t>
            </a:r>
            <a:r>
              <a:rPr sz="1600" spc="-85" dirty="0">
                <a:latin typeface="Arial Unicode MS"/>
                <a:cs typeface="Arial Unicode MS"/>
              </a:rPr>
              <a:t> </a:t>
            </a:r>
            <a:r>
              <a:rPr sz="1600" spc="-20" dirty="0">
                <a:latin typeface="Arial Unicode MS"/>
                <a:cs typeface="Arial Unicode MS"/>
              </a:rPr>
              <a:t>纽厄尔</a:t>
            </a:r>
            <a:r>
              <a:rPr sz="1600" spc="-5" dirty="0">
                <a:latin typeface="Arial Unicode MS"/>
                <a:cs typeface="Arial Unicode MS"/>
              </a:rPr>
              <a:t> </a:t>
            </a:r>
            <a:r>
              <a:rPr sz="1600" spc="-165" dirty="0">
                <a:latin typeface="Courier"/>
                <a:cs typeface="Courier"/>
              </a:rPr>
              <a:t>(19</a:t>
            </a:r>
            <a:r>
              <a:rPr sz="1600" spc="-175" dirty="0">
                <a:latin typeface="Courier"/>
                <a:cs typeface="Courier"/>
              </a:rPr>
              <a:t>2</a:t>
            </a:r>
            <a:r>
              <a:rPr sz="1600" spc="-155" dirty="0">
                <a:latin typeface="Courier"/>
                <a:cs typeface="Courier"/>
              </a:rPr>
              <a:t>7</a:t>
            </a:r>
            <a:r>
              <a:rPr sz="1600" spc="-160" dirty="0">
                <a:latin typeface="Courier"/>
                <a:cs typeface="Courier"/>
              </a:rPr>
              <a:t>-</a:t>
            </a:r>
            <a:r>
              <a:rPr sz="1600" spc="-175" dirty="0">
                <a:latin typeface="Courier"/>
                <a:cs typeface="Courier"/>
              </a:rPr>
              <a:t>1</a:t>
            </a:r>
            <a:r>
              <a:rPr sz="1600" spc="-165" dirty="0">
                <a:latin typeface="Courier"/>
                <a:cs typeface="Courier"/>
              </a:rPr>
              <a:t>99</a:t>
            </a:r>
            <a:r>
              <a:rPr sz="1600" spc="-175" dirty="0">
                <a:latin typeface="Courier"/>
                <a:cs typeface="Courier"/>
              </a:rPr>
              <a:t>2</a:t>
            </a:r>
            <a:r>
              <a:rPr sz="1600" spc="-165" dirty="0">
                <a:latin typeface="Courier"/>
                <a:cs typeface="Courier"/>
              </a:rPr>
              <a:t>)</a:t>
            </a:r>
            <a:endParaRPr sz="1600">
              <a:latin typeface="Courier"/>
              <a:cs typeface="Courier"/>
            </a:endParaRPr>
          </a:p>
          <a:p>
            <a:pPr marL="12700">
              <a:lnSpc>
                <a:spcPct val="100000"/>
              </a:lnSpc>
            </a:pPr>
            <a:r>
              <a:rPr sz="1600" spc="-160" dirty="0">
                <a:latin typeface="Courier"/>
                <a:cs typeface="Courier"/>
              </a:rPr>
              <a:t>197</a:t>
            </a:r>
            <a:r>
              <a:rPr sz="1600" spc="-175" dirty="0">
                <a:latin typeface="Courier"/>
                <a:cs typeface="Courier"/>
              </a:rPr>
              <a:t>5</a:t>
            </a:r>
            <a:r>
              <a:rPr sz="1600" spc="-20" dirty="0">
                <a:latin typeface="Arial Unicode MS"/>
                <a:cs typeface="Arial Unicode MS"/>
              </a:rPr>
              <a:t>年</a:t>
            </a:r>
            <a:r>
              <a:rPr sz="1600" spc="-10" dirty="0">
                <a:latin typeface="Arial Unicode MS"/>
                <a:cs typeface="Arial Unicode MS"/>
              </a:rPr>
              <a:t>图</a:t>
            </a:r>
            <a:r>
              <a:rPr sz="1600" spc="-20" dirty="0">
                <a:latin typeface="Arial Unicode MS"/>
                <a:cs typeface="Arial Unicode MS"/>
              </a:rPr>
              <a:t>灵奖</a:t>
            </a:r>
            <a:endParaRPr sz="1600">
              <a:latin typeface="Arial Unicode MS"/>
              <a:cs typeface="Arial Unicode MS"/>
            </a:endParaRPr>
          </a:p>
        </p:txBody>
      </p:sp>
      <p:sp>
        <p:nvSpPr>
          <p:cNvPr id="7" name="object 7"/>
          <p:cNvSpPr txBox="1"/>
          <p:nvPr/>
        </p:nvSpPr>
        <p:spPr>
          <a:xfrm>
            <a:off x="151282" y="1540177"/>
            <a:ext cx="5737225" cy="2587625"/>
          </a:xfrm>
          <a:prstGeom prst="rect">
            <a:avLst/>
          </a:prstGeom>
        </p:spPr>
        <p:txBody>
          <a:bodyPr vert="horz" wrap="square" lIns="0" tIns="0" rIns="0" bIns="0" rtlCol="0">
            <a:noAutofit/>
          </a:bodyPr>
          <a:lstStyle/>
          <a:p>
            <a:pPr marL="12700">
              <a:lnSpc>
                <a:spcPct val="100000"/>
              </a:lnSpc>
            </a:pPr>
            <a:r>
              <a:rPr sz="1800" b="1" dirty="0">
                <a:latin typeface="Verdana"/>
                <a:cs typeface="Verdana"/>
              </a:rPr>
              <a:t>1956-</a:t>
            </a:r>
            <a:r>
              <a:rPr sz="1800" b="1" spc="-10" dirty="0">
                <a:latin typeface="Verdana"/>
                <a:cs typeface="Verdana"/>
              </a:rPr>
              <a:t>19</a:t>
            </a:r>
            <a:r>
              <a:rPr sz="1800" b="1" spc="0" dirty="0">
                <a:latin typeface="Verdana"/>
                <a:cs typeface="Verdana"/>
              </a:rPr>
              <a:t>60</a:t>
            </a:r>
            <a:r>
              <a:rPr sz="1800" b="1" spc="-15" dirty="0">
                <a:latin typeface="Verdana"/>
                <a:cs typeface="Verdana"/>
              </a:rPr>
              <a:t>s</a:t>
            </a:r>
            <a:r>
              <a:rPr sz="1800" b="1" spc="0" dirty="0">
                <a:latin typeface="Verdana"/>
                <a:cs typeface="Verdana"/>
              </a:rPr>
              <a:t>:</a:t>
            </a:r>
            <a:r>
              <a:rPr sz="1800" b="1" spc="-30" dirty="0">
                <a:latin typeface="Verdana"/>
                <a:cs typeface="Verdana"/>
              </a:rPr>
              <a:t> </a:t>
            </a:r>
            <a:r>
              <a:rPr sz="1800" b="1" spc="0" dirty="0">
                <a:latin typeface="Verdana"/>
                <a:cs typeface="Verdana"/>
              </a:rPr>
              <a:t>Lo</a:t>
            </a:r>
            <a:r>
              <a:rPr sz="1800" b="1" spc="5" dirty="0">
                <a:latin typeface="Verdana"/>
                <a:cs typeface="Verdana"/>
              </a:rPr>
              <a:t>g</a:t>
            </a:r>
            <a:r>
              <a:rPr sz="1800" b="1" spc="0" dirty="0">
                <a:latin typeface="Verdana"/>
                <a:cs typeface="Verdana"/>
              </a:rPr>
              <a:t>ic Reasoning</a:t>
            </a:r>
            <a:endParaRPr sz="1800" dirty="0">
              <a:latin typeface="Verdana"/>
              <a:cs typeface="Verdana"/>
            </a:endParaRPr>
          </a:p>
          <a:p>
            <a:pPr>
              <a:lnSpc>
                <a:spcPts val="750"/>
              </a:lnSpc>
              <a:spcBef>
                <a:spcPts val="6"/>
              </a:spcBef>
            </a:pPr>
            <a:endParaRPr sz="750" dirty="0"/>
          </a:p>
          <a:p>
            <a:pPr>
              <a:lnSpc>
                <a:spcPts val="1000"/>
              </a:lnSpc>
            </a:pPr>
            <a:endParaRPr sz="1000" dirty="0"/>
          </a:p>
          <a:p>
            <a:pPr>
              <a:lnSpc>
                <a:spcPts val="1000"/>
              </a:lnSpc>
            </a:pPr>
            <a:endParaRPr sz="1000" dirty="0"/>
          </a:p>
          <a:p>
            <a:pPr>
              <a:lnSpc>
                <a:spcPts val="1000"/>
              </a:lnSpc>
            </a:pPr>
            <a:endParaRPr sz="1000" dirty="0"/>
          </a:p>
          <a:p>
            <a:pPr marL="84455">
              <a:lnSpc>
                <a:spcPct val="100000"/>
              </a:lnSpc>
              <a:tabLst>
                <a:tab pos="541655" algn="l"/>
                <a:tab pos="1913255" algn="l"/>
              </a:tabLst>
            </a:pPr>
            <a:r>
              <a:rPr sz="2400" dirty="0">
                <a:latin typeface="Wingdings"/>
                <a:cs typeface="Wingdings"/>
              </a:rPr>
              <a:t></a:t>
            </a:r>
            <a:r>
              <a:rPr sz="2400" dirty="0">
                <a:latin typeface="Times New Roman"/>
                <a:cs typeface="Times New Roman"/>
              </a:rPr>
              <a:t>	</a:t>
            </a:r>
            <a:r>
              <a:rPr sz="2400" dirty="0">
                <a:latin typeface="Arial Unicode MS"/>
                <a:cs typeface="Arial Unicode MS"/>
              </a:rPr>
              <a:t>出发</a:t>
            </a:r>
            <a:r>
              <a:rPr sz="2400" spc="-5" dirty="0">
                <a:latin typeface="Arial Unicode MS"/>
                <a:cs typeface="Arial Unicode MS"/>
              </a:rPr>
              <a:t>点</a:t>
            </a:r>
            <a:r>
              <a:rPr sz="2400" spc="530" dirty="0">
                <a:latin typeface="Arial Unicode MS"/>
                <a:cs typeface="Arial Unicode MS"/>
              </a:rPr>
              <a:t>:	</a:t>
            </a:r>
            <a:r>
              <a:rPr sz="2400" spc="1595" dirty="0">
                <a:latin typeface="Arial Unicode MS"/>
                <a:cs typeface="Arial Unicode MS"/>
              </a:rPr>
              <a:t>“</a:t>
            </a:r>
            <a:r>
              <a:rPr sz="2400" dirty="0">
                <a:latin typeface="Arial Unicode MS"/>
                <a:cs typeface="Arial Unicode MS"/>
              </a:rPr>
              <a:t>数学家真聪明</a:t>
            </a:r>
            <a:r>
              <a:rPr sz="2400" spc="1595" dirty="0">
                <a:latin typeface="Arial Unicode MS"/>
                <a:cs typeface="Arial Unicode MS"/>
              </a:rPr>
              <a:t>！”</a:t>
            </a:r>
            <a:endParaRPr sz="2400" dirty="0">
              <a:latin typeface="Arial Unicode MS"/>
              <a:cs typeface="Arial Unicode MS"/>
            </a:endParaRPr>
          </a:p>
          <a:p>
            <a:pPr>
              <a:lnSpc>
                <a:spcPts val="850"/>
              </a:lnSpc>
              <a:spcBef>
                <a:spcPts val="27"/>
              </a:spcBef>
            </a:pPr>
            <a:endParaRPr sz="850" dirty="0"/>
          </a:p>
          <a:p>
            <a:pPr>
              <a:lnSpc>
                <a:spcPts val="1000"/>
              </a:lnSpc>
            </a:pPr>
            <a:endParaRPr sz="1000" dirty="0"/>
          </a:p>
          <a:p>
            <a:pPr>
              <a:lnSpc>
                <a:spcPts val="1000"/>
              </a:lnSpc>
            </a:pPr>
            <a:endParaRPr sz="1000" dirty="0"/>
          </a:p>
          <a:p>
            <a:pPr marL="541655" marR="12700" indent="-457834">
              <a:lnSpc>
                <a:spcPct val="100099"/>
              </a:lnSpc>
              <a:tabLst>
                <a:tab pos="541655" algn="l"/>
                <a:tab pos="3895090" algn="l"/>
                <a:tab pos="4657090" algn="l"/>
              </a:tabLst>
            </a:pPr>
            <a:r>
              <a:rPr sz="2400" dirty="0">
                <a:latin typeface="Wingdings"/>
                <a:cs typeface="Wingdings"/>
              </a:rPr>
              <a:t></a:t>
            </a:r>
            <a:r>
              <a:rPr sz="2400" dirty="0">
                <a:latin typeface="Times New Roman"/>
                <a:cs typeface="Times New Roman"/>
              </a:rPr>
              <a:t>	</a:t>
            </a:r>
            <a:r>
              <a:rPr sz="2400" spc="-5" dirty="0">
                <a:latin typeface="Arial Unicode MS"/>
                <a:cs typeface="Arial Unicode MS"/>
              </a:rPr>
              <a:t>主要成就</a:t>
            </a:r>
            <a:r>
              <a:rPr sz="2400" spc="-245" dirty="0">
                <a:latin typeface="Courier"/>
                <a:cs typeface="Courier"/>
              </a:rPr>
              <a:t>: </a:t>
            </a:r>
            <a:r>
              <a:rPr sz="2400" spc="0" dirty="0">
                <a:latin typeface="Arial Unicode MS"/>
                <a:cs typeface="Arial Unicode MS"/>
              </a:rPr>
              <a:t>自动定理证明系统	</a:t>
            </a:r>
            <a:r>
              <a:rPr sz="2400" spc="-250" dirty="0">
                <a:latin typeface="Courier"/>
                <a:cs typeface="Courier"/>
              </a:rPr>
              <a:t>(</a:t>
            </a:r>
            <a:r>
              <a:rPr sz="2400" spc="-250" dirty="0">
                <a:latin typeface="Arial Unicode MS"/>
                <a:cs typeface="Arial Unicode MS"/>
              </a:rPr>
              <a:t>例如， </a:t>
            </a:r>
            <a:r>
              <a:rPr sz="2400" spc="0" dirty="0">
                <a:latin typeface="Arial Unicode MS"/>
                <a:cs typeface="Arial Unicode MS"/>
              </a:rPr>
              <a:t>西蒙与纽厄尔的</a:t>
            </a:r>
            <a:r>
              <a:rPr sz="2400" spc="300" dirty="0">
                <a:latin typeface="Arial Unicode MS"/>
                <a:cs typeface="Arial Unicode MS"/>
              </a:rPr>
              <a:t>“Logic	</a:t>
            </a:r>
            <a:r>
              <a:rPr sz="2400" spc="270" dirty="0">
                <a:latin typeface="Arial Unicode MS"/>
                <a:cs typeface="Arial Unicode MS"/>
              </a:rPr>
              <a:t>Theorist”</a:t>
            </a:r>
            <a:r>
              <a:rPr sz="2400" spc="170" dirty="0">
                <a:latin typeface="Arial Unicode MS"/>
                <a:cs typeface="Arial Unicode MS"/>
              </a:rPr>
              <a:t> 系</a:t>
            </a:r>
            <a:r>
              <a:rPr sz="2400" spc="-5" dirty="0">
                <a:latin typeface="Arial Unicode MS"/>
                <a:cs typeface="Arial Unicode MS"/>
              </a:rPr>
              <a:t>统</a:t>
            </a:r>
            <a:r>
              <a:rPr sz="2400" spc="-245" dirty="0">
                <a:latin typeface="Courier"/>
                <a:cs typeface="Courier"/>
              </a:rPr>
              <a:t>)</a:t>
            </a:r>
            <a:endParaRPr sz="2400" dirty="0">
              <a:latin typeface="Courier"/>
              <a:cs typeface="Courier"/>
            </a:endParaRPr>
          </a:p>
        </p:txBody>
      </p:sp>
      <p:sp>
        <p:nvSpPr>
          <p:cNvPr id="8" name="object 8"/>
          <p:cNvSpPr txBox="1"/>
          <p:nvPr/>
        </p:nvSpPr>
        <p:spPr>
          <a:xfrm>
            <a:off x="304800" y="5387127"/>
            <a:ext cx="6477000" cy="859155"/>
          </a:xfrm>
          <a:prstGeom prst="rect">
            <a:avLst/>
          </a:prstGeom>
        </p:spPr>
        <p:txBody>
          <a:bodyPr vert="horz" wrap="square" lIns="0" tIns="0" rIns="0" bIns="0" rtlCol="0">
            <a:noAutofit/>
          </a:bodyPr>
          <a:lstStyle/>
          <a:p>
            <a:pPr marL="12700">
              <a:lnSpc>
                <a:spcPct val="100000"/>
              </a:lnSpc>
            </a:pPr>
            <a:r>
              <a:rPr sz="2800" spc="-25" dirty="0">
                <a:solidFill>
                  <a:srgbClr val="3333FF"/>
                </a:solidFill>
                <a:latin typeface="Arial Unicode MS"/>
                <a:cs typeface="Arial Unicode MS"/>
              </a:rPr>
              <a:t>渐</a:t>
            </a:r>
            <a:r>
              <a:rPr sz="2800" spc="-30" dirty="0">
                <a:solidFill>
                  <a:srgbClr val="3333FF"/>
                </a:solidFill>
                <a:latin typeface="Arial Unicode MS"/>
                <a:cs typeface="Arial Unicode MS"/>
              </a:rPr>
              <a:t>渐地，</a:t>
            </a:r>
            <a:r>
              <a:rPr sz="2800" spc="-25" dirty="0">
                <a:solidFill>
                  <a:srgbClr val="3333FF"/>
                </a:solidFill>
                <a:latin typeface="Arial Unicode MS"/>
                <a:cs typeface="Arial Unicode MS"/>
              </a:rPr>
              <a:t>研</a:t>
            </a:r>
            <a:r>
              <a:rPr sz="2800" spc="-30" dirty="0">
                <a:solidFill>
                  <a:srgbClr val="3333FF"/>
                </a:solidFill>
                <a:latin typeface="Arial Unicode MS"/>
                <a:cs typeface="Arial Unicode MS"/>
              </a:rPr>
              <a:t>究者们</a:t>
            </a:r>
            <a:r>
              <a:rPr sz="2800" spc="-25" dirty="0">
                <a:solidFill>
                  <a:srgbClr val="3333FF"/>
                </a:solidFill>
                <a:latin typeface="Arial Unicode MS"/>
                <a:cs typeface="Arial Unicode MS"/>
              </a:rPr>
              <a:t>意</a:t>
            </a:r>
            <a:r>
              <a:rPr sz="2800" spc="-30" dirty="0">
                <a:solidFill>
                  <a:srgbClr val="3333FF"/>
                </a:solidFill>
                <a:latin typeface="Arial Unicode MS"/>
                <a:cs typeface="Arial Unicode MS"/>
              </a:rPr>
              <a:t>识到，</a:t>
            </a:r>
            <a:r>
              <a:rPr sz="2800" spc="-25" dirty="0">
                <a:solidFill>
                  <a:srgbClr val="3333FF"/>
                </a:solidFill>
                <a:latin typeface="Arial Unicode MS"/>
                <a:cs typeface="Arial Unicode MS"/>
              </a:rPr>
              <a:t>仅</a:t>
            </a:r>
            <a:r>
              <a:rPr sz="2800" spc="-30" dirty="0">
                <a:solidFill>
                  <a:srgbClr val="3333FF"/>
                </a:solidFill>
                <a:latin typeface="Arial Unicode MS"/>
                <a:cs typeface="Arial Unicode MS"/>
              </a:rPr>
              <a:t>有逻辑</a:t>
            </a:r>
            <a:endParaRPr sz="2800" dirty="0">
              <a:latin typeface="Arial Unicode MS"/>
              <a:cs typeface="Arial Unicode MS"/>
            </a:endParaRPr>
          </a:p>
          <a:p>
            <a:pPr marL="12700">
              <a:lnSpc>
                <a:spcPct val="100000"/>
              </a:lnSpc>
              <a:tabLst>
                <a:tab pos="3034665" algn="l"/>
              </a:tabLst>
            </a:pPr>
            <a:r>
              <a:rPr sz="2800" spc="-25" dirty="0">
                <a:solidFill>
                  <a:srgbClr val="3333FF"/>
                </a:solidFill>
                <a:latin typeface="Arial Unicode MS"/>
                <a:cs typeface="Arial Unicode MS"/>
              </a:rPr>
              <a:t>推</a:t>
            </a:r>
            <a:r>
              <a:rPr sz="2800" spc="-30" dirty="0">
                <a:solidFill>
                  <a:srgbClr val="3333FF"/>
                </a:solidFill>
                <a:latin typeface="Arial Unicode MS"/>
                <a:cs typeface="Arial Unicode MS"/>
              </a:rPr>
              <a:t>理能力是不够的	…</a:t>
            </a:r>
            <a:endParaRPr sz="2800" dirty="0">
              <a:latin typeface="Arial Unicode MS"/>
              <a:cs typeface="Arial Unicode MS"/>
            </a:endParaRPr>
          </a:p>
        </p:txBody>
      </p:sp>
      <p:sp>
        <p:nvSpPr>
          <p:cNvPr id="9" name="矩形 8"/>
          <p:cNvSpPr/>
          <p:nvPr/>
        </p:nvSpPr>
        <p:spPr>
          <a:xfrm>
            <a:off x="4470687" y="1129912"/>
            <a:ext cx="2158714" cy="1200329"/>
          </a:xfrm>
          <a:prstGeom prst="rect">
            <a:avLst/>
          </a:prstGeom>
        </p:spPr>
        <p:txBody>
          <a:bodyPr wrap="square">
            <a:spAutoFit/>
          </a:bodyPr>
          <a:lstStyle/>
          <a:p>
            <a:pPr algn="just"/>
            <a:r>
              <a:rPr lang="zh-CN" altLang="en-US" dirty="0">
                <a:solidFill>
                  <a:srgbClr val="FF0000"/>
                </a:solidFill>
                <a:latin typeface="Microsoft YaHei" charset="-122"/>
              </a:rPr>
              <a:t>与</a:t>
            </a:r>
            <a:r>
              <a:rPr lang="en-US" altLang="zh-CN" dirty="0"/>
              <a:t>Alan Perlis</a:t>
            </a:r>
            <a:r>
              <a:rPr lang="zh-CN" altLang="en-US" dirty="0"/>
              <a:t> 一起</a:t>
            </a:r>
            <a:r>
              <a:rPr lang="zh-CN" altLang="en-US" dirty="0">
                <a:solidFill>
                  <a:srgbClr val="FF0000"/>
                </a:solidFill>
                <a:latin typeface="Microsoft YaHei" charset="-122"/>
              </a:rPr>
              <a:t>创立</a:t>
            </a:r>
            <a:r>
              <a:rPr lang="en-US" altLang="zh-CN" dirty="0">
                <a:solidFill>
                  <a:srgbClr val="FF0000"/>
                </a:solidFill>
                <a:latin typeface="Microsoft YaHei" charset="-122"/>
              </a:rPr>
              <a:t>CMU</a:t>
            </a:r>
            <a:r>
              <a:rPr lang="zh-CN" altLang="en-US" dirty="0">
                <a:solidFill>
                  <a:srgbClr val="FF0000"/>
                </a:solidFill>
                <a:latin typeface="Microsoft YaHei" charset="-122"/>
              </a:rPr>
              <a:t>计算机系</a:t>
            </a:r>
            <a:endParaRPr lang="en-US" altLang="zh-CN" dirty="0">
              <a:solidFill>
                <a:srgbClr val="FF0000"/>
              </a:solidFill>
              <a:latin typeface="Microsoft YaHei" charset="-122"/>
            </a:endParaRPr>
          </a:p>
          <a:p>
            <a:pPr algn="just"/>
            <a:r>
              <a:rPr lang="en-US" altLang="zh-CN" dirty="0">
                <a:latin typeface="Microsoft YaHei" charset="-122"/>
              </a:rPr>
              <a:t>(</a:t>
            </a:r>
            <a:r>
              <a:rPr lang="en-US" altLang="zh-CN" dirty="0"/>
              <a:t>Alan Perlis</a:t>
            </a:r>
            <a:r>
              <a:rPr lang="zh-CN" altLang="en-US" dirty="0"/>
              <a:t> </a:t>
            </a:r>
            <a:r>
              <a:rPr lang="en-US" altLang="zh-CN" dirty="0"/>
              <a:t>,</a:t>
            </a:r>
            <a:r>
              <a:rPr lang="zh-CN" altLang="en-US" dirty="0"/>
              <a:t> 第一届图灵奖，</a:t>
            </a:r>
            <a:r>
              <a:rPr lang="en-US" altLang="zh-CN" dirty="0"/>
              <a:t>1966</a:t>
            </a:r>
            <a:r>
              <a:rPr lang="en-US" altLang="zh-CN" dirty="0">
                <a:latin typeface="Microsoft YaHei" charset="-122"/>
              </a:rPr>
              <a:t>)</a:t>
            </a:r>
            <a:endParaRPr lang="zh-CN" altLang="en-US" dirty="0">
              <a:effectLst/>
            </a:endParaRPr>
          </a:p>
        </p:txBody>
      </p:sp>
      <p:sp>
        <p:nvSpPr>
          <p:cNvPr id="12" name="左大括号 11"/>
          <p:cNvSpPr/>
          <p:nvPr/>
        </p:nvSpPr>
        <p:spPr>
          <a:xfrm>
            <a:off x="6629401" y="1597414"/>
            <a:ext cx="436676" cy="2857999"/>
          </a:xfrm>
          <a:prstGeom prst="leftBrace">
            <a:avLst>
              <a:gd name="adj1" fmla="val 8333"/>
              <a:gd name="adj2" fmla="val 1638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矩形 12"/>
          <p:cNvSpPr/>
          <p:nvPr/>
        </p:nvSpPr>
        <p:spPr>
          <a:xfrm>
            <a:off x="151282" y="4295799"/>
            <a:ext cx="6265573" cy="923330"/>
          </a:xfrm>
          <a:prstGeom prst="rect">
            <a:avLst/>
          </a:prstGeom>
        </p:spPr>
        <p:txBody>
          <a:bodyPr wrap="square">
            <a:spAutoFit/>
          </a:bodyPr>
          <a:lstStyle/>
          <a:p>
            <a:pPr algn="just"/>
            <a:r>
              <a:rPr lang="zh-CN" altLang="en-US" b="1" dirty="0">
                <a:solidFill>
                  <a:srgbClr val="404040"/>
                </a:solidFill>
                <a:latin typeface="Microsoft YaHei" charset="-122"/>
              </a:rPr>
              <a:t>他们后来把他们的哲学思路命名为“</a:t>
            </a:r>
            <a:r>
              <a:rPr lang="zh-CN" altLang="en-US" b="1" dirty="0">
                <a:solidFill>
                  <a:srgbClr val="FF0000"/>
                </a:solidFill>
                <a:latin typeface="Microsoft YaHei" charset="-122"/>
              </a:rPr>
              <a:t>物理符号系统假说</a:t>
            </a:r>
            <a:r>
              <a:rPr lang="zh-CN" altLang="en-US" b="1" dirty="0">
                <a:solidFill>
                  <a:srgbClr val="404040"/>
                </a:solidFill>
                <a:latin typeface="Microsoft YaHei" charset="-122"/>
              </a:rPr>
              <a:t>”。简单地说就是：智能是对符号的操作，最原始的符号对应于物理客体。这个思路和英美的</a:t>
            </a:r>
            <a:r>
              <a:rPr lang="zh-CN" altLang="en-US" b="1" dirty="0">
                <a:solidFill>
                  <a:srgbClr val="FF0000"/>
                </a:solidFill>
                <a:latin typeface="Microsoft YaHei" charset="-122"/>
              </a:rPr>
              <a:t>经验主义哲学</a:t>
            </a:r>
            <a:r>
              <a:rPr lang="zh-CN" altLang="en-US" b="1" dirty="0">
                <a:solidFill>
                  <a:srgbClr val="404040"/>
                </a:solidFill>
                <a:latin typeface="Microsoft YaHei" charset="-122"/>
              </a:rPr>
              <a:t>传统接近。</a:t>
            </a:r>
            <a:endParaRPr lang="zh-CN" altLang="en-US" b="1" dirty="0">
              <a:effectLst/>
            </a:endParaRPr>
          </a:p>
        </p:txBody>
      </p:sp>
      <p:sp>
        <p:nvSpPr>
          <p:cNvPr id="10" name="矩形 9"/>
          <p:cNvSpPr/>
          <p:nvPr/>
        </p:nvSpPr>
        <p:spPr>
          <a:xfrm>
            <a:off x="3810000" y="152032"/>
            <a:ext cx="3340253" cy="646331"/>
          </a:xfrm>
          <a:prstGeom prst="rect">
            <a:avLst/>
          </a:prstGeom>
        </p:spPr>
        <p:txBody>
          <a:bodyPr wrap="square">
            <a:spAutoFit/>
          </a:bodyPr>
          <a:lstStyle/>
          <a:p>
            <a:r>
              <a:rPr lang="zh-CN" altLang="en-US" b="1" dirty="0">
                <a:solidFill>
                  <a:srgbClr val="0070C0"/>
                </a:solidFill>
                <a:latin typeface="Arial" charset="0"/>
              </a:rPr>
              <a:t>决策理论研究的突出贡献，被授于</a:t>
            </a:r>
            <a:r>
              <a:rPr lang="en-US" altLang="zh-CN" b="1" dirty="0">
                <a:solidFill>
                  <a:srgbClr val="0070C0"/>
                </a:solidFill>
                <a:latin typeface="Arial" charset="0"/>
              </a:rPr>
              <a:t>1978</a:t>
            </a:r>
            <a:r>
              <a:rPr lang="zh-CN" altLang="en-US" b="1" dirty="0">
                <a:solidFill>
                  <a:srgbClr val="0070C0"/>
                </a:solidFill>
                <a:latin typeface="Arial" charset="0"/>
              </a:rPr>
              <a:t>年度诺贝尔经济学奖</a:t>
            </a:r>
            <a:endParaRPr lang="zh-CN" altLang="en-US" b="1" dirty="0">
              <a:solidFill>
                <a:srgbClr val="0070C0"/>
              </a:solidFill>
            </a:endParaRPr>
          </a:p>
        </p:txBody>
      </p:sp>
      <p:cxnSp>
        <p:nvCxnSpPr>
          <p:cNvPr id="14" name="直线箭头连接符 13">
            <a:extLst>
              <a:ext uri="{FF2B5EF4-FFF2-40B4-BE49-F238E27FC236}">
                <a16:creationId xmlns:a16="http://schemas.microsoft.com/office/drawing/2014/main" id="{30334456-9253-6F41-804C-47F6CD7D6A2F}"/>
              </a:ext>
            </a:extLst>
          </p:cNvPr>
          <p:cNvCxnSpPr>
            <a:cxnSpLocks/>
          </p:cNvCxnSpPr>
          <p:nvPr/>
        </p:nvCxnSpPr>
        <p:spPr>
          <a:xfrm flipH="1" flipV="1">
            <a:off x="6847739" y="798363"/>
            <a:ext cx="285026" cy="3595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8404" y="1457197"/>
            <a:ext cx="6654165" cy="2221865"/>
          </a:xfrm>
          <a:prstGeom prst="rect">
            <a:avLst/>
          </a:prstGeom>
        </p:spPr>
        <p:txBody>
          <a:bodyPr vert="horz" wrap="square" lIns="0" tIns="0" rIns="0" bIns="0" rtlCol="0">
            <a:noAutofit/>
          </a:bodyPr>
          <a:lstStyle/>
          <a:p>
            <a:pPr marL="12700">
              <a:lnSpc>
                <a:spcPct val="100000"/>
              </a:lnSpc>
            </a:pPr>
            <a:r>
              <a:rPr sz="2400" b="1" dirty="0">
                <a:latin typeface="Verdana"/>
                <a:cs typeface="Verdana"/>
              </a:rPr>
              <a:t>19</a:t>
            </a:r>
            <a:r>
              <a:rPr sz="2400" b="1" spc="-10" dirty="0">
                <a:latin typeface="Verdana"/>
                <a:cs typeface="Verdana"/>
              </a:rPr>
              <a:t>7</a:t>
            </a:r>
            <a:r>
              <a:rPr sz="2400" b="1" spc="0" dirty="0">
                <a:latin typeface="Verdana"/>
                <a:cs typeface="Verdana"/>
              </a:rPr>
              <a:t>0s</a:t>
            </a:r>
            <a:r>
              <a:rPr sz="2400" b="1" spc="35" dirty="0">
                <a:latin typeface="Verdana"/>
                <a:cs typeface="Verdana"/>
              </a:rPr>
              <a:t> </a:t>
            </a:r>
            <a:r>
              <a:rPr sz="2400" b="1" spc="0" dirty="0">
                <a:latin typeface="Verdana"/>
                <a:cs typeface="Verdana"/>
              </a:rPr>
              <a:t>-19</a:t>
            </a:r>
            <a:r>
              <a:rPr sz="2400" b="1" spc="-10" dirty="0">
                <a:latin typeface="Verdana"/>
                <a:cs typeface="Verdana"/>
              </a:rPr>
              <a:t>8</a:t>
            </a:r>
            <a:r>
              <a:rPr sz="2400" b="1" spc="0" dirty="0">
                <a:latin typeface="Verdana"/>
                <a:cs typeface="Verdana"/>
              </a:rPr>
              <a:t>0s:</a:t>
            </a:r>
            <a:r>
              <a:rPr sz="2400" b="1" spc="35" dirty="0">
                <a:latin typeface="Verdana"/>
                <a:cs typeface="Verdana"/>
              </a:rPr>
              <a:t> </a:t>
            </a:r>
            <a:r>
              <a:rPr sz="2400" b="1" spc="0" dirty="0">
                <a:latin typeface="Verdana"/>
                <a:cs typeface="Verdana"/>
              </a:rPr>
              <a:t>K</a:t>
            </a:r>
            <a:r>
              <a:rPr sz="2400" b="1" spc="-10" dirty="0">
                <a:latin typeface="Verdana"/>
                <a:cs typeface="Verdana"/>
              </a:rPr>
              <a:t>n</a:t>
            </a:r>
            <a:r>
              <a:rPr sz="2400" b="1" spc="0" dirty="0">
                <a:latin typeface="Verdana"/>
                <a:cs typeface="Verdana"/>
              </a:rPr>
              <a:t>ow</a:t>
            </a:r>
            <a:r>
              <a:rPr sz="2400" b="1" spc="-10" dirty="0">
                <a:latin typeface="Verdana"/>
                <a:cs typeface="Verdana"/>
              </a:rPr>
              <a:t>l</a:t>
            </a:r>
            <a:r>
              <a:rPr sz="2400" b="1" spc="0" dirty="0">
                <a:latin typeface="Verdana"/>
                <a:cs typeface="Verdana"/>
              </a:rPr>
              <a:t>edge</a:t>
            </a:r>
            <a:r>
              <a:rPr sz="2400" b="1" spc="20" dirty="0">
                <a:latin typeface="Verdana"/>
                <a:cs typeface="Verdana"/>
              </a:rPr>
              <a:t> </a:t>
            </a:r>
            <a:r>
              <a:rPr sz="2400" b="1" spc="0" dirty="0">
                <a:latin typeface="Verdana"/>
                <a:cs typeface="Verdana"/>
              </a:rPr>
              <a:t>Enginee</a:t>
            </a:r>
            <a:r>
              <a:rPr sz="2400" b="1" spc="-10" dirty="0">
                <a:latin typeface="Verdana"/>
                <a:cs typeface="Verdana"/>
              </a:rPr>
              <a:t>r</a:t>
            </a:r>
            <a:r>
              <a:rPr sz="2400" b="1" spc="0" dirty="0">
                <a:latin typeface="Verdana"/>
                <a:cs typeface="Verdana"/>
              </a:rPr>
              <a:t>i</a:t>
            </a:r>
            <a:r>
              <a:rPr sz="2400" b="1" spc="-10" dirty="0">
                <a:latin typeface="Verdana"/>
                <a:cs typeface="Verdana"/>
              </a:rPr>
              <a:t>n</a:t>
            </a:r>
            <a:r>
              <a:rPr sz="2400" b="1" spc="0" dirty="0">
                <a:latin typeface="Verdana"/>
                <a:cs typeface="Verdana"/>
              </a:rPr>
              <a:t>g</a:t>
            </a:r>
            <a:endParaRPr sz="2400" dirty="0">
              <a:latin typeface="Verdana"/>
              <a:cs typeface="Verdana"/>
            </a:endParaRPr>
          </a:p>
          <a:p>
            <a:pPr>
              <a:lnSpc>
                <a:spcPts val="1000"/>
              </a:lnSpc>
            </a:pPr>
            <a:endParaRPr sz="1000" dirty="0"/>
          </a:p>
          <a:p>
            <a:pPr>
              <a:lnSpc>
                <a:spcPts val="1000"/>
              </a:lnSpc>
            </a:pPr>
            <a:endParaRPr sz="1000" dirty="0"/>
          </a:p>
          <a:p>
            <a:pPr>
              <a:lnSpc>
                <a:spcPts val="1000"/>
              </a:lnSpc>
              <a:spcBef>
                <a:spcPts val="36"/>
              </a:spcBef>
            </a:pPr>
            <a:endParaRPr sz="1000" dirty="0"/>
          </a:p>
          <a:p>
            <a:pPr marL="156210">
              <a:lnSpc>
                <a:spcPct val="100000"/>
              </a:lnSpc>
              <a:tabLst>
                <a:tab pos="613410" algn="l"/>
                <a:tab pos="1985010" algn="l"/>
              </a:tabLst>
            </a:pPr>
            <a:r>
              <a:rPr sz="2400" dirty="0">
                <a:latin typeface="Wingdings"/>
                <a:cs typeface="Wingdings"/>
              </a:rPr>
              <a:t></a:t>
            </a:r>
            <a:r>
              <a:rPr sz="2400" dirty="0">
                <a:latin typeface="Times New Roman"/>
                <a:cs typeface="Times New Roman"/>
              </a:rPr>
              <a:t>	</a:t>
            </a:r>
            <a:r>
              <a:rPr sz="2400" dirty="0">
                <a:latin typeface="Arial Unicode MS"/>
                <a:cs typeface="Arial Unicode MS"/>
              </a:rPr>
              <a:t>出发</a:t>
            </a:r>
            <a:r>
              <a:rPr sz="2400" spc="-5" dirty="0">
                <a:latin typeface="Arial Unicode MS"/>
                <a:cs typeface="Arial Unicode MS"/>
              </a:rPr>
              <a:t>点</a:t>
            </a:r>
            <a:r>
              <a:rPr sz="2400" spc="530" dirty="0">
                <a:latin typeface="Arial Unicode MS"/>
                <a:cs typeface="Arial Unicode MS"/>
              </a:rPr>
              <a:t>:	</a:t>
            </a:r>
            <a:r>
              <a:rPr sz="2400" spc="1595" dirty="0">
                <a:latin typeface="Arial Unicode MS"/>
                <a:cs typeface="Arial Unicode MS"/>
              </a:rPr>
              <a:t>“知识就是力量！”</a:t>
            </a:r>
            <a:endParaRPr sz="2400" dirty="0">
              <a:latin typeface="Arial Unicode MS"/>
              <a:cs typeface="Arial Unicode MS"/>
            </a:endParaRPr>
          </a:p>
          <a:p>
            <a:pPr>
              <a:lnSpc>
                <a:spcPts val="850"/>
              </a:lnSpc>
              <a:spcBef>
                <a:spcPts val="30"/>
              </a:spcBef>
            </a:pPr>
            <a:endParaRPr sz="850" dirty="0"/>
          </a:p>
          <a:p>
            <a:pPr>
              <a:lnSpc>
                <a:spcPts val="1000"/>
              </a:lnSpc>
            </a:pPr>
            <a:endParaRPr sz="1000" dirty="0"/>
          </a:p>
          <a:p>
            <a:pPr>
              <a:lnSpc>
                <a:spcPts val="1000"/>
              </a:lnSpc>
            </a:pPr>
            <a:endParaRPr sz="1000" dirty="0"/>
          </a:p>
          <a:p>
            <a:pPr marL="156210">
              <a:lnSpc>
                <a:spcPct val="100000"/>
              </a:lnSpc>
              <a:tabLst>
                <a:tab pos="613410" algn="l"/>
                <a:tab pos="3509645" algn="l"/>
              </a:tabLst>
            </a:pPr>
            <a:r>
              <a:rPr sz="2400" dirty="0">
                <a:latin typeface="Wingdings"/>
                <a:cs typeface="Wingdings"/>
              </a:rPr>
              <a:t></a:t>
            </a:r>
            <a:r>
              <a:rPr sz="2400" dirty="0">
                <a:latin typeface="Times New Roman"/>
                <a:cs typeface="Times New Roman"/>
              </a:rPr>
              <a:t>	</a:t>
            </a:r>
            <a:r>
              <a:rPr sz="2400" spc="-5" dirty="0">
                <a:latin typeface="Arial Unicode MS"/>
                <a:cs typeface="Arial Unicode MS"/>
              </a:rPr>
              <a:t>主要成就</a:t>
            </a:r>
            <a:r>
              <a:rPr sz="2400" spc="-245" dirty="0">
                <a:latin typeface="Courier"/>
                <a:cs typeface="Courier"/>
              </a:rPr>
              <a:t>: </a:t>
            </a:r>
            <a:r>
              <a:rPr sz="2400" spc="0" dirty="0">
                <a:latin typeface="Arial Unicode MS"/>
                <a:cs typeface="Arial Unicode MS"/>
              </a:rPr>
              <a:t>专家系统	</a:t>
            </a:r>
            <a:r>
              <a:rPr sz="2400" spc="-250" dirty="0">
                <a:latin typeface="Courier"/>
                <a:cs typeface="Courier"/>
              </a:rPr>
              <a:t>(</a:t>
            </a:r>
            <a:r>
              <a:rPr sz="2400" spc="-250" dirty="0">
                <a:latin typeface="Arial Unicode MS"/>
                <a:cs typeface="Arial Unicode MS"/>
              </a:rPr>
              <a:t>例如，费根鲍</a:t>
            </a:r>
            <a:endParaRPr sz="2400" dirty="0">
              <a:latin typeface="Arial Unicode MS"/>
              <a:cs typeface="Arial Unicode MS"/>
            </a:endParaRPr>
          </a:p>
          <a:p>
            <a:pPr marR="1767205" algn="ctr">
              <a:lnSpc>
                <a:spcPct val="100000"/>
              </a:lnSpc>
            </a:pPr>
            <a:r>
              <a:rPr sz="2400" dirty="0">
                <a:latin typeface="Arial Unicode MS"/>
                <a:cs typeface="Arial Unicode MS"/>
              </a:rPr>
              <a:t>姆等人</a:t>
            </a:r>
            <a:r>
              <a:rPr sz="2400" spc="-5" dirty="0">
                <a:latin typeface="Arial Unicode MS"/>
                <a:cs typeface="Arial Unicode MS"/>
              </a:rPr>
              <a:t>的</a:t>
            </a:r>
            <a:r>
              <a:rPr sz="2400" spc="10" dirty="0">
                <a:latin typeface="Arial Unicode MS"/>
                <a:cs typeface="Arial Unicode MS"/>
              </a:rPr>
              <a:t>“DENDRAL”系统</a:t>
            </a:r>
            <a:r>
              <a:rPr sz="2400" spc="-245" dirty="0">
                <a:latin typeface="Courier"/>
                <a:cs typeface="Courier"/>
              </a:rPr>
              <a:t>)</a:t>
            </a:r>
            <a:endParaRPr sz="2400" dirty="0">
              <a:latin typeface="Courier"/>
              <a:cs typeface="Courier"/>
            </a:endParaRPr>
          </a:p>
        </p:txBody>
      </p:sp>
      <p:sp>
        <p:nvSpPr>
          <p:cNvPr id="3" name="object 3"/>
          <p:cNvSpPr txBox="1"/>
          <p:nvPr/>
        </p:nvSpPr>
        <p:spPr>
          <a:xfrm>
            <a:off x="618540" y="4567554"/>
            <a:ext cx="7844155" cy="859155"/>
          </a:xfrm>
          <a:prstGeom prst="rect">
            <a:avLst/>
          </a:prstGeom>
        </p:spPr>
        <p:txBody>
          <a:bodyPr vert="horz" wrap="square" lIns="0" tIns="0" rIns="0" bIns="0" rtlCol="0">
            <a:noAutofit/>
          </a:bodyPr>
          <a:lstStyle/>
          <a:p>
            <a:pPr marL="12700">
              <a:lnSpc>
                <a:spcPct val="100000"/>
              </a:lnSpc>
            </a:pPr>
            <a:r>
              <a:rPr sz="2800" spc="-25" dirty="0">
                <a:solidFill>
                  <a:srgbClr val="3333FF"/>
                </a:solidFill>
                <a:latin typeface="Arial Unicode MS"/>
                <a:cs typeface="Arial Unicode MS"/>
              </a:rPr>
              <a:t>渐</a:t>
            </a:r>
            <a:r>
              <a:rPr sz="2800" spc="-30" dirty="0">
                <a:solidFill>
                  <a:srgbClr val="3333FF"/>
                </a:solidFill>
                <a:latin typeface="Arial Unicode MS"/>
                <a:cs typeface="Arial Unicode MS"/>
              </a:rPr>
              <a:t>渐地，</a:t>
            </a:r>
            <a:r>
              <a:rPr sz="2800" spc="-25" dirty="0">
                <a:solidFill>
                  <a:srgbClr val="3333FF"/>
                </a:solidFill>
                <a:latin typeface="Arial Unicode MS"/>
                <a:cs typeface="Arial Unicode MS"/>
              </a:rPr>
              <a:t>研</a:t>
            </a:r>
            <a:r>
              <a:rPr sz="2800" spc="-30" dirty="0">
                <a:solidFill>
                  <a:srgbClr val="3333FF"/>
                </a:solidFill>
                <a:latin typeface="Arial Unicode MS"/>
                <a:cs typeface="Arial Unicode MS"/>
              </a:rPr>
              <a:t>究者们</a:t>
            </a:r>
            <a:r>
              <a:rPr sz="2800" spc="-25" dirty="0">
                <a:solidFill>
                  <a:srgbClr val="3333FF"/>
                </a:solidFill>
                <a:latin typeface="Arial Unicode MS"/>
                <a:cs typeface="Arial Unicode MS"/>
              </a:rPr>
              <a:t>发</a:t>
            </a:r>
            <a:r>
              <a:rPr sz="2800" spc="-30" dirty="0">
                <a:solidFill>
                  <a:srgbClr val="3333FF"/>
                </a:solidFill>
                <a:latin typeface="Arial Unicode MS"/>
                <a:cs typeface="Arial Unicode MS"/>
              </a:rPr>
              <a:t>现，要</a:t>
            </a:r>
            <a:r>
              <a:rPr sz="2800" spc="-25" dirty="0">
                <a:solidFill>
                  <a:srgbClr val="3333FF"/>
                </a:solidFill>
                <a:latin typeface="Arial Unicode MS"/>
                <a:cs typeface="Arial Unicode MS"/>
              </a:rPr>
              <a:t>总</a:t>
            </a:r>
            <a:r>
              <a:rPr sz="2800" spc="-30" dirty="0">
                <a:solidFill>
                  <a:srgbClr val="3333FF"/>
                </a:solidFill>
                <a:latin typeface="Arial Unicode MS"/>
                <a:cs typeface="Arial Unicode MS"/>
              </a:rPr>
              <a:t>结出知</a:t>
            </a:r>
            <a:r>
              <a:rPr sz="2800" spc="-25" dirty="0">
                <a:solidFill>
                  <a:srgbClr val="3333FF"/>
                </a:solidFill>
                <a:latin typeface="Arial Unicode MS"/>
                <a:cs typeface="Arial Unicode MS"/>
              </a:rPr>
              <a:t>识</a:t>
            </a:r>
            <a:r>
              <a:rPr sz="2800" spc="1065" dirty="0">
                <a:solidFill>
                  <a:srgbClr val="3333FF"/>
                </a:solidFill>
                <a:latin typeface="Arial Unicode MS"/>
                <a:cs typeface="Arial Unicode MS"/>
              </a:rPr>
              <a:t>再“教</a:t>
            </a:r>
            <a:r>
              <a:rPr sz="2800" spc="459" dirty="0">
                <a:solidFill>
                  <a:srgbClr val="3333FF"/>
                </a:solidFill>
                <a:latin typeface="Arial Unicode MS"/>
                <a:cs typeface="Arial Unicode MS"/>
              </a:rPr>
              <a:t>”</a:t>
            </a:r>
            <a:r>
              <a:rPr sz="2800" spc="-30" dirty="0">
                <a:solidFill>
                  <a:srgbClr val="3333FF"/>
                </a:solidFill>
                <a:latin typeface="Arial Unicode MS"/>
                <a:cs typeface="Arial Unicode MS"/>
              </a:rPr>
              <a:t>给</a:t>
            </a:r>
            <a:endParaRPr sz="2800" dirty="0">
              <a:latin typeface="Arial Unicode MS"/>
              <a:cs typeface="Arial Unicode MS"/>
            </a:endParaRPr>
          </a:p>
          <a:p>
            <a:pPr marL="12700">
              <a:lnSpc>
                <a:spcPct val="100000"/>
              </a:lnSpc>
              <a:tabLst>
                <a:tab pos="3034665" algn="l"/>
              </a:tabLst>
            </a:pPr>
            <a:r>
              <a:rPr sz="2800" spc="-25" dirty="0">
                <a:solidFill>
                  <a:srgbClr val="3333FF"/>
                </a:solidFill>
                <a:latin typeface="Arial Unicode MS"/>
                <a:cs typeface="Arial Unicode MS"/>
              </a:rPr>
              <a:t>系</a:t>
            </a:r>
            <a:r>
              <a:rPr sz="2800" spc="-30" dirty="0">
                <a:solidFill>
                  <a:srgbClr val="3333FF"/>
                </a:solidFill>
                <a:latin typeface="Arial Unicode MS"/>
                <a:cs typeface="Arial Unicode MS"/>
              </a:rPr>
              <a:t>统，实在太难了	…</a:t>
            </a:r>
            <a:endParaRPr sz="2800" dirty="0">
              <a:latin typeface="Arial Unicode MS"/>
              <a:cs typeface="Arial Unicode MS"/>
            </a:endParaRPr>
          </a:p>
        </p:txBody>
      </p:sp>
      <p:sp>
        <p:nvSpPr>
          <p:cNvPr id="4" name="object 4"/>
          <p:cNvSpPr/>
          <p:nvPr/>
        </p:nvSpPr>
        <p:spPr>
          <a:xfrm>
            <a:off x="7310628" y="117347"/>
            <a:ext cx="1767839" cy="1984248"/>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txBox="1"/>
          <p:nvPr/>
        </p:nvSpPr>
        <p:spPr>
          <a:xfrm>
            <a:off x="7321042" y="2186178"/>
            <a:ext cx="1549400" cy="740410"/>
          </a:xfrm>
          <a:prstGeom prst="rect">
            <a:avLst/>
          </a:prstGeom>
        </p:spPr>
        <p:txBody>
          <a:bodyPr vert="horz" wrap="square" lIns="0" tIns="0" rIns="0" bIns="0" rtlCol="0">
            <a:noAutofit/>
          </a:bodyPr>
          <a:lstStyle/>
          <a:p>
            <a:pPr marL="12700" marR="12700" indent="0" algn="ctr">
              <a:lnSpc>
                <a:spcPct val="100000"/>
              </a:lnSpc>
              <a:tabLst>
                <a:tab pos="826135" algn="l"/>
              </a:tabLst>
            </a:pPr>
            <a:r>
              <a:rPr sz="1600" spc="-10" dirty="0">
                <a:latin typeface="Arial Unicode MS"/>
                <a:cs typeface="Arial Unicode MS"/>
              </a:rPr>
              <a:t>爱</a:t>
            </a:r>
            <a:r>
              <a:rPr sz="1600" spc="-20" dirty="0">
                <a:latin typeface="Arial Unicode MS"/>
                <a:cs typeface="Arial Unicode MS"/>
              </a:rPr>
              <a:t>德华 </a:t>
            </a:r>
            <a:r>
              <a:rPr sz="1600" spc="-85" dirty="0">
                <a:latin typeface="Arial Unicode MS"/>
                <a:cs typeface="Arial Unicode MS"/>
              </a:rPr>
              <a:t> </a:t>
            </a:r>
            <a:r>
              <a:rPr sz="1600" spc="-20" dirty="0">
                <a:latin typeface="Arial Unicode MS"/>
                <a:cs typeface="Arial Unicode MS"/>
              </a:rPr>
              <a:t>费</a:t>
            </a:r>
            <a:r>
              <a:rPr sz="1600" spc="-10" dirty="0">
                <a:latin typeface="Arial Unicode MS"/>
                <a:cs typeface="Arial Unicode MS"/>
              </a:rPr>
              <a:t>根</a:t>
            </a:r>
            <a:r>
              <a:rPr sz="1600" spc="-20" dirty="0">
                <a:latin typeface="Arial Unicode MS"/>
                <a:cs typeface="Arial Unicode MS"/>
              </a:rPr>
              <a:t>鲍姆</a:t>
            </a:r>
            <a:r>
              <a:rPr sz="1600" spc="-5" dirty="0">
                <a:latin typeface="Arial Unicode MS"/>
                <a:cs typeface="Arial Unicode MS"/>
              </a:rPr>
              <a:t> </a:t>
            </a:r>
            <a:r>
              <a:rPr sz="1600" spc="-165" dirty="0">
                <a:latin typeface="Courier"/>
                <a:cs typeface="Courier"/>
              </a:rPr>
              <a:t>(19</a:t>
            </a:r>
            <a:r>
              <a:rPr sz="1600" spc="-175" dirty="0">
                <a:latin typeface="Courier"/>
                <a:cs typeface="Courier"/>
              </a:rPr>
              <a:t>3</a:t>
            </a:r>
            <a:r>
              <a:rPr sz="1600" spc="-155" dirty="0">
                <a:latin typeface="Courier"/>
                <a:cs typeface="Courier"/>
              </a:rPr>
              <a:t>6</a:t>
            </a:r>
            <a:r>
              <a:rPr sz="1600" spc="-165" dirty="0">
                <a:latin typeface="Courier"/>
                <a:cs typeface="Courier"/>
              </a:rPr>
              <a:t>-	)</a:t>
            </a:r>
            <a:endParaRPr sz="1600" dirty="0">
              <a:latin typeface="Courier"/>
              <a:cs typeface="Courier"/>
            </a:endParaRPr>
          </a:p>
          <a:p>
            <a:pPr marR="0" algn="ctr">
              <a:lnSpc>
                <a:spcPct val="100000"/>
              </a:lnSpc>
            </a:pPr>
            <a:r>
              <a:rPr sz="1600" spc="-160" dirty="0">
                <a:latin typeface="Courier"/>
                <a:cs typeface="Courier"/>
              </a:rPr>
              <a:t>199</a:t>
            </a:r>
            <a:r>
              <a:rPr sz="1600" spc="-175" dirty="0">
                <a:latin typeface="Courier"/>
                <a:cs typeface="Courier"/>
              </a:rPr>
              <a:t>4</a:t>
            </a:r>
            <a:r>
              <a:rPr sz="1600" spc="-20" dirty="0">
                <a:latin typeface="Arial Unicode MS"/>
                <a:cs typeface="Arial Unicode MS"/>
              </a:rPr>
              <a:t>年</a:t>
            </a:r>
            <a:r>
              <a:rPr sz="1600" spc="-10" dirty="0">
                <a:latin typeface="Arial Unicode MS"/>
                <a:cs typeface="Arial Unicode MS"/>
              </a:rPr>
              <a:t>图</a:t>
            </a:r>
            <a:r>
              <a:rPr sz="1600" spc="-20" dirty="0">
                <a:latin typeface="Arial Unicode MS"/>
                <a:cs typeface="Arial Unicode MS"/>
              </a:rPr>
              <a:t>灵奖</a:t>
            </a:r>
            <a:endParaRPr sz="1600" dirty="0">
              <a:latin typeface="Arial Unicode MS"/>
              <a:cs typeface="Arial Unicode MS"/>
            </a:endParaRPr>
          </a:p>
        </p:txBody>
      </p:sp>
      <p:sp>
        <p:nvSpPr>
          <p:cNvPr id="6" name="object 6"/>
          <p:cNvSpPr txBox="1"/>
          <p:nvPr/>
        </p:nvSpPr>
        <p:spPr>
          <a:xfrm>
            <a:off x="151282" y="244347"/>
            <a:ext cx="3277870" cy="492759"/>
          </a:xfrm>
          <a:prstGeom prst="rect">
            <a:avLst/>
          </a:prstGeom>
        </p:spPr>
        <p:txBody>
          <a:bodyPr vert="horz" wrap="square" lIns="0" tIns="0" rIns="0" bIns="0" rtlCol="0">
            <a:noAutofit/>
          </a:bodyPr>
          <a:lstStyle/>
          <a:p>
            <a:pPr marL="12700">
              <a:lnSpc>
                <a:spcPct val="100000"/>
              </a:lnSpc>
            </a:pPr>
            <a:r>
              <a:rPr sz="3200" dirty="0">
                <a:latin typeface="Arial Unicode MS"/>
                <a:cs typeface="Arial Unicode MS"/>
              </a:rPr>
              <a:t>第二</a:t>
            </a:r>
            <a:r>
              <a:rPr sz="3200" spc="-15" dirty="0">
                <a:latin typeface="Arial Unicode MS"/>
                <a:cs typeface="Arial Unicode MS"/>
              </a:rPr>
              <a:t>阶</a:t>
            </a:r>
            <a:r>
              <a:rPr sz="3200" spc="0" dirty="0">
                <a:latin typeface="Arial Unicode MS"/>
                <a:cs typeface="Arial Unicode MS"/>
              </a:rPr>
              <a:t>段：</a:t>
            </a:r>
            <a:r>
              <a:rPr sz="3200" spc="-15" dirty="0">
                <a:latin typeface="Arial Unicode MS"/>
                <a:cs typeface="Arial Unicode MS"/>
              </a:rPr>
              <a:t>知</a:t>
            </a:r>
            <a:r>
              <a:rPr sz="3200" spc="0" dirty="0">
                <a:latin typeface="Arial Unicode MS"/>
                <a:cs typeface="Arial Unicode MS"/>
              </a:rPr>
              <a:t>识期</a:t>
            </a:r>
            <a:endParaRPr sz="3200">
              <a:latin typeface="Arial Unicode MS"/>
              <a:cs typeface="Arial Unicode MS"/>
            </a:endParaRPr>
          </a:p>
        </p:txBody>
      </p:sp>
      <p:sp>
        <p:nvSpPr>
          <p:cNvPr id="7" name="矩形 6"/>
          <p:cNvSpPr/>
          <p:nvPr/>
        </p:nvSpPr>
        <p:spPr>
          <a:xfrm>
            <a:off x="6858000" y="3309730"/>
            <a:ext cx="2185855" cy="369332"/>
          </a:xfrm>
          <a:prstGeom prst="rect">
            <a:avLst/>
          </a:prstGeom>
        </p:spPr>
        <p:txBody>
          <a:bodyPr wrap="none">
            <a:spAutoFit/>
          </a:bodyPr>
          <a:lstStyle/>
          <a:p>
            <a:pPr marL="62865">
              <a:lnSpc>
                <a:spcPct val="100000"/>
              </a:lnSpc>
            </a:pPr>
            <a:r>
              <a:rPr lang="zh-CN" altLang="en-US" b="1" spc="-15">
                <a:solidFill>
                  <a:srgbClr val="0070C0"/>
                </a:solidFill>
                <a:latin typeface="Arial Unicode MS"/>
                <a:cs typeface="Arial Unicode MS"/>
              </a:rPr>
              <a:t>赫</a:t>
            </a:r>
            <a:r>
              <a:rPr lang="zh-CN" altLang="en-US" b="1" spc="-20">
                <a:solidFill>
                  <a:srgbClr val="0070C0"/>
                </a:solidFill>
                <a:latin typeface="Arial Unicode MS"/>
                <a:cs typeface="Arial Unicode MS"/>
              </a:rPr>
              <a:t>伯特 </a:t>
            </a:r>
            <a:r>
              <a:rPr lang="zh-CN" altLang="en-US" b="1" spc="-90">
                <a:solidFill>
                  <a:srgbClr val="0070C0"/>
                </a:solidFill>
                <a:latin typeface="Arial Unicode MS"/>
                <a:cs typeface="Arial Unicode MS"/>
              </a:rPr>
              <a:t> </a:t>
            </a:r>
            <a:r>
              <a:rPr lang="zh-CN" altLang="en-US" b="1" spc="-25">
                <a:solidFill>
                  <a:srgbClr val="0070C0"/>
                </a:solidFill>
                <a:latin typeface="Arial Unicode MS"/>
                <a:cs typeface="Arial Unicode MS"/>
              </a:rPr>
              <a:t>西蒙的学生</a:t>
            </a:r>
            <a:endParaRPr lang="zh-CN" altLang="en-US" b="1" dirty="0">
              <a:solidFill>
                <a:srgbClr val="0070C0"/>
              </a:solidFill>
              <a:latin typeface="Arial Unicode MS"/>
              <a:cs typeface="Arial Unicode M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1282" y="244347"/>
            <a:ext cx="3277870" cy="492759"/>
          </a:xfrm>
          <a:prstGeom prst="rect">
            <a:avLst/>
          </a:prstGeom>
        </p:spPr>
        <p:txBody>
          <a:bodyPr vert="horz" wrap="square" lIns="0" tIns="0" rIns="0" bIns="0" rtlCol="0">
            <a:noAutofit/>
          </a:bodyPr>
          <a:lstStyle/>
          <a:p>
            <a:pPr marL="12700">
              <a:lnSpc>
                <a:spcPct val="100000"/>
              </a:lnSpc>
            </a:pPr>
            <a:r>
              <a:rPr sz="3200" dirty="0">
                <a:latin typeface="Arial Unicode MS"/>
                <a:cs typeface="Arial Unicode MS"/>
              </a:rPr>
              <a:t>第三</a:t>
            </a:r>
            <a:r>
              <a:rPr sz="3200" spc="-15" dirty="0">
                <a:latin typeface="Arial Unicode MS"/>
                <a:cs typeface="Arial Unicode MS"/>
              </a:rPr>
              <a:t>阶</a:t>
            </a:r>
            <a:r>
              <a:rPr sz="3200" spc="0" dirty="0">
                <a:latin typeface="Arial Unicode MS"/>
                <a:cs typeface="Arial Unicode MS"/>
              </a:rPr>
              <a:t>段：</a:t>
            </a:r>
            <a:r>
              <a:rPr sz="3200" spc="-15" dirty="0">
                <a:latin typeface="Arial Unicode MS"/>
                <a:cs typeface="Arial Unicode MS"/>
              </a:rPr>
              <a:t>学</a:t>
            </a:r>
            <a:r>
              <a:rPr sz="3200" spc="0" dirty="0">
                <a:latin typeface="Arial Unicode MS"/>
                <a:cs typeface="Arial Unicode MS"/>
              </a:rPr>
              <a:t>习期</a:t>
            </a:r>
            <a:endParaRPr sz="3200">
              <a:latin typeface="Arial Unicode MS"/>
              <a:cs typeface="Arial Unicode MS"/>
            </a:endParaRPr>
          </a:p>
        </p:txBody>
      </p:sp>
      <p:sp>
        <p:nvSpPr>
          <p:cNvPr id="3" name="object 3"/>
          <p:cNvSpPr/>
          <p:nvPr/>
        </p:nvSpPr>
        <p:spPr>
          <a:xfrm>
            <a:off x="6257544" y="3249167"/>
            <a:ext cx="2743200" cy="1487423"/>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329590" y="1457197"/>
            <a:ext cx="8255634" cy="4389120"/>
          </a:xfrm>
          <a:prstGeom prst="rect">
            <a:avLst/>
          </a:prstGeom>
        </p:spPr>
        <p:txBody>
          <a:bodyPr vert="horz" wrap="square" lIns="0" tIns="0" rIns="0" bIns="0" rtlCol="0">
            <a:noAutofit/>
          </a:bodyPr>
          <a:lstStyle/>
          <a:p>
            <a:pPr marL="121285">
              <a:lnSpc>
                <a:spcPct val="100000"/>
              </a:lnSpc>
            </a:pPr>
            <a:r>
              <a:rPr sz="2400" b="1" dirty="0">
                <a:latin typeface="Verdana"/>
                <a:cs typeface="Verdana"/>
              </a:rPr>
              <a:t>19</a:t>
            </a:r>
            <a:r>
              <a:rPr sz="2400" b="1" spc="-10" dirty="0">
                <a:latin typeface="Verdana"/>
                <a:cs typeface="Verdana"/>
              </a:rPr>
              <a:t>9</a:t>
            </a:r>
            <a:r>
              <a:rPr sz="2400" b="1" spc="0" dirty="0">
                <a:latin typeface="Verdana"/>
                <a:cs typeface="Verdana"/>
              </a:rPr>
              <a:t>0s</a:t>
            </a:r>
            <a:r>
              <a:rPr sz="2400" b="1" spc="35" dirty="0">
                <a:latin typeface="Verdana"/>
                <a:cs typeface="Verdana"/>
              </a:rPr>
              <a:t> </a:t>
            </a:r>
            <a:r>
              <a:rPr sz="2400" b="1" spc="0" dirty="0">
                <a:latin typeface="Verdana"/>
                <a:cs typeface="Verdana"/>
              </a:rPr>
              <a:t>-n</a:t>
            </a:r>
            <a:r>
              <a:rPr sz="2400" b="1" spc="-10" dirty="0">
                <a:latin typeface="Verdana"/>
                <a:cs typeface="Verdana"/>
              </a:rPr>
              <a:t>o</a:t>
            </a:r>
            <a:r>
              <a:rPr sz="2400" b="1" spc="0" dirty="0">
                <a:latin typeface="Verdana"/>
                <a:cs typeface="Verdana"/>
              </a:rPr>
              <a:t>w:</a:t>
            </a:r>
            <a:r>
              <a:rPr sz="2400" b="1" spc="10" dirty="0">
                <a:latin typeface="Verdana"/>
                <a:cs typeface="Verdana"/>
              </a:rPr>
              <a:t> </a:t>
            </a:r>
            <a:r>
              <a:rPr sz="2400" b="1" spc="0" dirty="0">
                <a:latin typeface="Verdana"/>
                <a:cs typeface="Verdana"/>
              </a:rPr>
              <a:t>M</a:t>
            </a:r>
            <a:r>
              <a:rPr sz="2400" b="1" spc="5" dirty="0">
                <a:latin typeface="Verdana"/>
                <a:cs typeface="Verdana"/>
              </a:rPr>
              <a:t>a</a:t>
            </a:r>
            <a:r>
              <a:rPr sz="2400" b="1" spc="0" dirty="0">
                <a:latin typeface="Verdana"/>
                <a:cs typeface="Verdana"/>
              </a:rPr>
              <a:t>chi</a:t>
            </a:r>
            <a:r>
              <a:rPr sz="2400" b="1" spc="-15" dirty="0">
                <a:latin typeface="Verdana"/>
                <a:cs typeface="Verdana"/>
              </a:rPr>
              <a:t>n</a:t>
            </a:r>
            <a:r>
              <a:rPr sz="2400" b="1" spc="0" dirty="0">
                <a:latin typeface="Verdana"/>
                <a:cs typeface="Verdana"/>
              </a:rPr>
              <a:t>e</a:t>
            </a:r>
            <a:r>
              <a:rPr sz="2400" b="1" spc="20" dirty="0">
                <a:latin typeface="Verdana"/>
                <a:cs typeface="Verdana"/>
              </a:rPr>
              <a:t> </a:t>
            </a:r>
            <a:r>
              <a:rPr sz="2400" b="1" spc="0" dirty="0">
                <a:latin typeface="Verdana"/>
                <a:cs typeface="Verdana"/>
              </a:rPr>
              <a:t>Learn</a:t>
            </a:r>
            <a:r>
              <a:rPr sz="2400" b="1" spc="-15" dirty="0">
                <a:latin typeface="Verdana"/>
                <a:cs typeface="Verdana"/>
              </a:rPr>
              <a:t>i</a:t>
            </a:r>
            <a:r>
              <a:rPr sz="2400" b="1" spc="0" dirty="0">
                <a:latin typeface="Verdana"/>
                <a:cs typeface="Verdana"/>
              </a:rPr>
              <a:t>ng</a:t>
            </a:r>
            <a:endParaRPr sz="2400" dirty="0">
              <a:latin typeface="Verdana"/>
              <a:cs typeface="Verdana"/>
            </a:endParaRPr>
          </a:p>
          <a:p>
            <a:pPr>
              <a:lnSpc>
                <a:spcPts val="1000"/>
              </a:lnSpc>
            </a:pPr>
            <a:endParaRPr sz="1000" dirty="0"/>
          </a:p>
          <a:p>
            <a:pPr>
              <a:lnSpc>
                <a:spcPts val="1000"/>
              </a:lnSpc>
            </a:pPr>
            <a:endParaRPr sz="1000" dirty="0"/>
          </a:p>
          <a:p>
            <a:pPr>
              <a:lnSpc>
                <a:spcPts val="1000"/>
              </a:lnSpc>
              <a:spcBef>
                <a:spcPts val="36"/>
              </a:spcBef>
            </a:pPr>
            <a:endParaRPr sz="1000" dirty="0"/>
          </a:p>
          <a:p>
            <a:pPr marL="264795">
              <a:lnSpc>
                <a:spcPct val="100000"/>
              </a:lnSpc>
              <a:tabLst>
                <a:tab pos="722630" algn="l"/>
                <a:tab pos="2094230" algn="l"/>
              </a:tabLst>
            </a:pPr>
            <a:r>
              <a:rPr sz="2400" dirty="0">
                <a:latin typeface="Wingdings"/>
                <a:cs typeface="Wingdings"/>
              </a:rPr>
              <a:t></a:t>
            </a:r>
            <a:r>
              <a:rPr sz="2400" dirty="0">
                <a:latin typeface="Times New Roman"/>
                <a:cs typeface="Times New Roman"/>
              </a:rPr>
              <a:t>	</a:t>
            </a:r>
            <a:r>
              <a:rPr sz="2400" dirty="0">
                <a:latin typeface="Arial Unicode MS"/>
                <a:cs typeface="Arial Unicode MS"/>
              </a:rPr>
              <a:t>出发</a:t>
            </a:r>
            <a:r>
              <a:rPr sz="2400" spc="-5" dirty="0">
                <a:latin typeface="Arial Unicode MS"/>
                <a:cs typeface="Arial Unicode MS"/>
              </a:rPr>
              <a:t>点</a:t>
            </a:r>
            <a:r>
              <a:rPr sz="2400" spc="530" dirty="0">
                <a:latin typeface="Arial Unicode MS"/>
                <a:cs typeface="Arial Unicode MS"/>
              </a:rPr>
              <a:t>:	</a:t>
            </a:r>
            <a:r>
              <a:rPr sz="2400" spc="1595" dirty="0">
                <a:latin typeface="Arial Unicode MS"/>
                <a:cs typeface="Arial Unicode MS"/>
              </a:rPr>
              <a:t>“让系统自己学！”</a:t>
            </a:r>
            <a:endParaRPr sz="2400" dirty="0">
              <a:latin typeface="Arial Unicode MS"/>
              <a:cs typeface="Arial Unicode MS"/>
            </a:endParaRPr>
          </a:p>
          <a:p>
            <a:pPr>
              <a:lnSpc>
                <a:spcPts val="850"/>
              </a:lnSpc>
              <a:spcBef>
                <a:spcPts val="30"/>
              </a:spcBef>
            </a:pPr>
            <a:endParaRPr sz="850" dirty="0"/>
          </a:p>
          <a:p>
            <a:pPr>
              <a:lnSpc>
                <a:spcPts val="1000"/>
              </a:lnSpc>
            </a:pPr>
            <a:endParaRPr sz="1000" dirty="0"/>
          </a:p>
          <a:p>
            <a:pPr>
              <a:lnSpc>
                <a:spcPts val="1000"/>
              </a:lnSpc>
            </a:pPr>
            <a:endParaRPr sz="1000" dirty="0"/>
          </a:p>
          <a:p>
            <a:pPr marL="264795">
              <a:lnSpc>
                <a:spcPct val="100000"/>
              </a:lnSpc>
              <a:tabLst>
                <a:tab pos="722630" algn="l"/>
                <a:tab pos="2246630" algn="l"/>
              </a:tabLst>
            </a:pPr>
            <a:r>
              <a:rPr sz="2400" dirty="0">
                <a:latin typeface="Wingdings"/>
                <a:cs typeface="Wingdings"/>
              </a:rPr>
              <a:t></a:t>
            </a:r>
            <a:r>
              <a:rPr sz="2400" dirty="0">
                <a:latin typeface="Times New Roman"/>
                <a:cs typeface="Times New Roman"/>
              </a:rPr>
              <a:t>	</a:t>
            </a:r>
            <a:r>
              <a:rPr sz="2400" spc="-5" dirty="0">
                <a:latin typeface="Arial Unicode MS"/>
                <a:cs typeface="Arial Unicode MS"/>
              </a:rPr>
              <a:t>主要成就</a:t>
            </a:r>
            <a:r>
              <a:rPr sz="2400" spc="530" dirty="0">
                <a:latin typeface="Arial Unicode MS"/>
                <a:cs typeface="Arial Unicode MS"/>
              </a:rPr>
              <a:t>:	……</a:t>
            </a:r>
            <a:endParaRPr sz="2400" dirty="0">
              <a:latin typeface="Arial Unicode MS"/>
              <a:cs typeface="Arial Unicode MS"/>
            </a:endParaRPr>
          </a:p>
          <a:p>
            <a:pPr>
              <a:lnSpc>
                <a:spcPts val="550"/>
              </a:lnSpc>
              <a:spcBef>
                <a:spcPts val="28"/>
              </a:spcBef>
            </a:pPr>
            <a:endParaRPr sz="550" dirty="0"/>
          </a:p>
          <a:p>
            <a:pPr>
              <a:lnSpc>
                <a:spcPts val="1000"/>
              </a:lnSpc>
            </a:pPr>
            <a:endParaRPr sz="1000" dirty="0"/>
          </a:p>
          <a:p>
            <a:pPr>
              <a:lnSpc>
                <a:spcPts val="1000"/>
              </a:lnSpc>
            </a:pPr>
            <a:endParaRPr sz="1000" dirty="0"/>
          </a:p>
          <a:p>
            <a:pPr marL="697230">
              <a:lnSpc>
                <a:spcPct val="100000"/>
              </a:lnSpc>
            </a:pPr>
            <a:r>
              <a:rPr sz="2400" spc="175" dirty="0">
                <a:solidFill>
                  <a:srgbClr val="CC0000"/>
                </a:solidFill>
                <a:latin typeface="Arial Unicode MS"/>
                <a:cs typeface="Arial Unicode MS"/>
              </a:rPr>
              <a:t>机器学习是作为“突破知识工程瓶颈”</a:t>
            </a:r>
            <a:endParaRPr sz="2400" dirty="0">
              <a:latin typeface="Arial Unicode MS"/>
              <a:cs typeface="Arial Unicode MS"/>
            </a:endParaRPr>
          </a:p>
          <a:p>
            <a:pPr marL="3601085">
              <a:lnSpc>
                <a:spcPct val="100000"/>
              </a:lnSpc>
            </a:pPr>
            <a:r>
              <a:rPr sz="2400" dirty="0">
                <a:solidFill>
                  <a:srgbClr val="CC0000"/>
                </a:solidFill>
                <a:latin typeface="Arial Unicode MS"/>
                <a:cs typeface="Arial Unicode MS"/>
              </a:rPr>
              <a:t>之利器而出现的</a:t>
            </a:r>
            <a:endParaRPr sz="2400" dirty="0">
              <a:latin typeface="Arial Unicode MS"/>
              <a:cs typeface="Arial Unicode MS"/>
            </a:endParaRPr>
          </a:p>
          <a:p>
            <a:pPr>
              <a:lnSpc>
                <a:spcPts val="700"/>
              </a:lnSpc>
              <a:spcBef>
                <a:spcPts val="29"/>
              </a:spcBef>
            </a:pPr>
            <a:endParaRPr sz="700" dirty="0"/>
          </a:p>
          <a:p>
            <a:pPr>
              <a:lnSpc>
                <a:spcPts val="1000"/>
              </a:lnSpc>
            </a:pPr>
            <a:endParaRPr sz="1000" dirty="0"/>
          </a:p>
          <a:p>
            <a:pPr>
              <a:lnSpc>
                <a:spcPts val="1000"/>
              </a:lnSpc>
            </a:pPr>
            <a:endParaRPr sz="1000" dirty="0"/>
          </a:p>
          <a:p>
            <a:pPr>
              <a:lnSpc>
                <a:spcPts val="1000"/>
              </a:lnSpc>
            </a:pPr>
            <a:endParaRPr sz="1000" dirty="0"/>
          </a:p>
          <a:p>
            <a:pPr>
              <a:lnSpc>
                <a:spcPts val="1000"/>
              </a:lnSpc>
            </a:pPr>
            <a:endParaRPr sz="1000" dirty="0"/>
          </a:p>
          <a:p>
            <a:pPr>
              <a:lnSpc>
                <a:spcPts val="1000"/>
              </a:lnSpc>
            </a:pPr>
            <a:endParaRPr sz="1000" dirty="0"/>
          </a:p>
          <a:p>
            <a:pPr marL="12700">
              <a:lnSpc>
                <a:spcPct val="100000"/>
              </a:lnSpc>
            </a:pPr>
            <a:r>
              <a:rPr sz="2500" spc="-100" dirty="0">
                <a:solidFill>
                  <a:srgbClr val="0000FF"/>
                </a:solidFill>
                <a:latin typeface="Arial Unicode MS"/>
                <a:cs typeface="Arial Unicode MS"/>
              </a:rPr>
              <a:t>恰好在</a:t>
            </a:r>
            <a:r>
              <a:rPr sz="2500" spc="-300" dirty="0">
                <a:solidFill>
                  <a:srgbClr val="0000FF"/>
                </a:solidFill>
                <a:latin typeface="Courier"/>
                <a:cs typeface="Courier"/>
              </a:rPr>
              <a:t>20</a:t>
            </a:r>
            <a:r>
              <a:rPr sz="2500" spc="-100" dirty="0">
                <a:solidFill>
                  <a:srgbClr val="0000FF"/>
                </a:solidFill>
                <a:latin typeface="Arial Unicode MS"/>
                <a:cs typeface="Arial Unicode MS"/>
              </a:rPr>
              <a:t>世纪</a:t>
            </a:r>
            <a:r>
              <a:rPr sz="2500" spc="-300" dirty="0">
                <a:solidFill>
                  <a:srgbClr val="0000FF"/>
                </a:solidFill>
                <a:latin typeface="Courier"/>
                <a:cs typeface="Courier"/>
              </a:rPr>
              <a:t>90</a:t>
            </a:r>
            <a:r>
              <a:rPr sz="2500" spc="-100" dirty="0">
                <a:solidFill>
                  <a:srgbClr val="0000FF"/>
                </a:solidFill>
                <a:latin typeface="Arial Unicode MS"/>
                <a:cs typeface="Arial Unicode MS"/>
              </a:rPr>
              <a:t>年代中后期，人类发现自己淹没在数据的汪洋</a:t>
            </a:r>
            <a:r>
              <a:rPr sz="2500" spc="-105" dirty="0">
                <a:solidFill>
                  <a:srgbClr val="0000FF"/>
                </a:solidFill>
                <a:latin typeface="Arial Unicode MS"/>
                <a:cs typeface="Arial Unicode MS"/>
              </a:rPr>
              <a:t>中，对自动数据分析技</a:t>
            </a:r>
            <a:r>
              <a:rPr sz="2500" spc="-100" dirty="0">
                <a:solidFill>
                  <a:srgbClr val="0000FF"/>
                </a:solidFill>
                <a:latin typeface="Arial Unicode MS"/>
                <a:cs typeface="Arial Unicode MS"/>
              </a:rPr>
              <a:t>术</a:t>
            </a:r>
            <a:r>
              <a:rPr sz="2500" spc="-105" dirty="0">
                <a:solidFill>
                  <a:srgbClr val="0000FF"/>
                </a:solidFill>
                <a:latin typeface="Arial Unicode MS"/>
                <a:cs typeface="Arial Unicode MS"/>
              </a:rPr>
              <a:t>——机器学习的需求日益迫切</a:t>
            </a:r>
            <a:endParaRPr sz="2500" dirty="0">
              <a:latin typeface="Arial Unicode MS"/>
              <a:cs typeface="Arial Unicode M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发展历程</a:t>
            </a:r>
          </a:p>
        </p:txBody>
      </p:sp>
      <p:grpSp>
        <p:nvGrpSpPr>
          <p:cNvPr id="3" name="组 2"/>
          <p:cNvGrpSpPr/>
          <p:nvPr/>
        </p:nvGrpSpPr>
        <p:grpSpPr>
          <a:xfrm>
            <a:off x="830118" y="1828764"/>
            <a:ext cx="7702322" cy="3610578"/>
            <a:chOff x="830118" y="1828764"/>
            <a:chExt cx="7702322" cy="3610578"/>
          </a:xfrm>
        </p:grpSpPr>
        <p:cxnSp>
          <p:nvCxnSpPr>
            <p:cNvPr id="5" name="直接箭头连接符 4"/>
            <p:cNvCxnSpPr/>
            <p:nvPr/>
          </p:nvCxnSpPr>
          <p:spPr>
            <a:xfrm>
              <a:off x="830118" y="3102303"/>
              <a:ext cx="7603794" cy="2"/>
            </a:xfrm>
            <a:prstGeom prst="straightConnector1">
              <a:avLst/>
            </a:prstGeom>
            <a:ln w="158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5400000">
              <a:off x="1639571" y="306272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对象 6"/>
            <p:cNvGraphicFramePr>
              <a:graphicFrameLocks noChangeAspect="1"/>
            </p:cNvGraphicFramePr>
            <p:nvPr>
              <p:extLst/>
            </p:nvPr>
          </p:nvGraphicFramePr>
          <p:xfrm>
            <a:off x="1503513" y="3101984"/>
            <a:ext cx="303571" cy="307210"/>
          </p:xfrm>
          <a:graphic>
            <a:graphicData uri="http://schemas.openxmlformats.org/presentationml/2006/ole">
              <mc:AlternateContent xmlns:mc="http://schemas.openxmlformats.org/markup-compatibility/2006">
                <mc:Choice xmlns:v="urn:schemas-microsoft-com:vml" Requires="v">
                  <p:oleObj spid="_x0000_s2831" name="Equation" r:id="rId3" imgW="203040" imgH="177480" progId="Equation.DSMT4">
                    <p:embed/>
                  </p:oleObj>
                </mc:Choice>
                <mc:Fallback>
                  <p:oleObj name="Equation" r:id="rId3" imgW="203040" imgH="177480" progId="Equation.DSMT4">
                    <p:embed/>
                    <p:pic>
                      <p:nvPicPr>
                        <p:cNvPr id="0" name=""/>
                        <p:cNvPicPr/>
                        <p:nvPr/>
                      </p:nvPicPr>
                      <p:blipFill>
                        <a:blip r:embed="rId4"/>
                        <a:stretch>
                          <a:fillRect/>
                        </a:stretch>
                      </p:blipFill>
                      <p:spPr>
                        <a:xfrm>
                          <a:off x="1503513" y="3101984"/>
                          <a:ext cx="303571" cy="307210"/>
                        </a:xfrm>
                        <a:prstGeom prst="rect">
                          <a:avLst/>
                        </a:prstGeom>
                      </p:spPr>
                    </p:pic>
                  </p:oleObj>
                </mc:Fallback>
              </mc:AlternateContent>
            </a:graphicData>
          </a:graphic>
        </p:graphicFrame>
        <p:cxnSp>
          <p:nvCxnSpPr>
            <p:cNvPr id="8" name="直接连接符 7"/>
            <p:cNvCxnSpPr/>
            <p:nvPr/>
          </p:nvCxnSpPr>
          <p:spPr>
            <a:xfrm rot="5400000">
              <a:off x="7208642" y="306272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9" name="对象 8"/>
            <p:cNvGraphicFramePr>
              <a:graphicFrameLocks noChangeAspect="1"/>
            </p:cNvGraphicFramePr>
            <p:nvPr>
              <p:extLst/>
            </p:nvPr>
          </p:nvGraphicFramePr>
          <p:xfrm>
            <a:off x="7095792" y="3102305"/>
            <a:ext cx="304866" cy="307210"/>
          </p:xfrm>
          <a:graphic>
            <a:graphicData uri="http://schemas.openxmlformats.org/presentationml/2006/ole">
              <mc:AlternateContent xmlns:mc="http://schemas.openxmlformats.org/markup-compatibility/2006">
                <mc:Choice xmlns:v="urn:schemas-microsoft-com:vml" Requires="v">
                  <p:oleObj spid="_x0000_s2832" name="Equation" r:id="rId5" imgW="203040" imgH="177480" progId="Equation.DSMT4">
                    <p:embed/>
                  </p:oleObj>
                </mc:Choice>
                <mc:Fallback>
                  <p:oleObj name="Equation" r:id="rId5" imgW="203040" imgH="177480" progId="Equation.DSMT4">
                    <p:embed/>
                    <p:pic>
                      <p:nvPicPr>
                        <p:cNvPr id="0" name=""/>
                        <p:cNvPicPr>
                          <a:picLocks noChangeAspect="1" noChangeArrowheads="1"/>
                        </p:cNvPicPr>
                        <p:nvPr/>
                      </p:nvPicPr>
                      <p:blipFill>
                        <a:blip r:embed="rId6"/>
                        <a:srcRect/>
                        <a:stretch>
                          <a:fillRect/>
                        </a:stretch>
                      </p:blipFill>
                      <p:spPr bwMode="auto">
                        <a:xfrm>
                          <a:off x="7095792" y="3102305"/>
                          <a:ext cx="304866" cy="307210"/>
                        </a:xfrm>
                        <a:prstGeom prst="rect">
                          <a:avLst/>
                        </a:prstGeom>
                        <a:noFill/>
                        <a:ln>
                          <a:noFill/>
                        </a:ln>
                      </p:spPr>
                    </p:pic>
                  </p:oleObj>
                </mc:Fallback>
              </mc:AlternateContent>
            </a:graphicData>
          </a:graphic>
        </p:graphicFrame>
        <p:cxnSp>
          <p:nvCxnSpPr>
            <p:cNvPr id="10" name="直接连接符 9"/>
            <p:cNvCxnSpPr/>
            <p:nvPr/>
          </p:nvCxnSpPr>
          <p:spPr>
            <a:xfrm rot="5400000">
              <a:off x="4482963" y="3054561"/>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 name="对象 10"/>
            <p:cNvGraphicFramePr>
              <a:graphicFrameLocks noChangeAspect="1"/>
            </p:cNvGraphicFramePr>
            <p:nvPr>
              <p:extLst/>
            </p:nvPr>
          </p:nvGraphicFramePr>
          <p:xfrm>
            <a:off x="4380111" y="3101984"/>
            <a:ext cx="286753" cy="307210"/>
          </p:xfrm>
          <a:graphic>
            <a:graphicData uri="http://schemas.openxmlformats.org/presentationml/2006/ole">
              <mc:AlternateContent xmlns:mc="http://schemas.openxmlformats.org/markup-compatibility/2006">
                <mc:Choice xmlns:v="urn:schemas-microsoft-com:vml" Requires="v">
                  <p:oleObj spid="_x0000_s2833" name="Equation" r:id="rId7" imgW="190440" imgH="177480" progId="Equation.DSMT4">
                    <p:embed/>
                  </p:oleObj>
                </mc:Choice>
                <mc:Fallback>
                  <p:oleObj name="Equation" r:id="rId7" imgW="190440" imgH="177480" progId="Equation.DSMT4">
                    <p:embed/>
                    <p:pic>
                      <p:nvPicPr>
                        <p:cNvPr id="0" name=""/>
                        <p:cNvPicPr>
                          <a:picLocks noChangeAspect="1" noChangeArrowheads="1"/>
                        </p:cNvPicPr>
                        <p:nvPr/>
                      </p:nvPicPr>
                      <p:blipFill>
                        <a:blip r:embed="rId8"/>
                        <a:srcRect/>
                        <a:stretch>
                          <a:fillRect/>
                        </a:stretch>
                      </p:blipFill>
                      <p:spPr bwMode="auto">
                        <a:xfrm>
                          <a:off x="4380111" y="3101984"/>
                          <a:ext cx="286753" cy="30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2" name="直接连接符 11"/>
            <p:cNvCxnSpPr/>
            <p:nvPr/>
          </p:nvCxnSpPr>
          <p:spPr>
            <a:xfrm rot="5400000">
              <a:off x="3151824" y="306272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5400000">
              <a:off x="5977109" y="305370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4" name="对象 13"/>
            <p:cNvGraphicFramePr>
              <a:graphicFrameLocks noChangeAspect="1"/>
            </p:cNvGraphicFramePr>
            <p:nvPr>
              <p:extLst/>
            </p:nvPr>
          </p:nvGraphicFramePr>
          <p:xfrm>
            <a:off x="3038976" y="3102305"/>
            <a:ext cx="304866" cy="307210"/>
          </p:xfrm>
          <a:graphic>
            <a:graphicData uri="http://schemas.openxmlformats.org/presentationml/2006/ole">
              <mc:AlternateContent xmlns:mc="http://schemas.openxmlformats.org/markup-compatibility/2006">
                <mc:Choice xmlns:v="urn:schemas-microsoft-com:vml" Requires="v">
                  <p:oleObj spid="_x0000_s2834" name="Equation" r:id="rId9" imgW="203040" imgH="177480" progId="Equation.DSMT4">
                    <p:embed/>
                  </p:oleObj>
                </mc:Choice>
                <mc:Fallback>
                  <p:oleObj name="Equation" r:id="rId9" imgW="203040" imgH="177480" progId="Equation.DSMT4">
                    <p:embed/>
                    <p:pic>
                      <p:nvPicPr>
                        <p:cNvPr id="0" name=""/>
                        <p:cNvPicPr>
                          <a:picLocks noChangeAspect="1" noChangeArrowheads="1"/>
                        </p:cNvPicPr>
                        <p:nvPr/>
                      </p:nvPicPr>
                      <p:blipFill>
                        <a:blip r:embed="rId10"/>
                        <a:srcRect/>
                        <a:stretch>
                          <a:fillRect/>
                        </a:stretch>
                      </p:blipFill>
                      <p:spPr bwMode="auto">
                        <a:xfrm>
                          <a:off x="3038976" y="3102305"/>
                          <a:ext cx="304866" cy="30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extLst/>
            </p:nvPr>
          </p:nvGraphicFramePr>
          <p:xfrm>
            <a:off x="5874251" y="3101984"/>
            <a:ext cx="286755" cy="307210"/>
          </p:xfrm>
          <a:graphic>
            <a:graphicData uri="http://schemas.openxmlformats.org/presentationml/2006/ole">
              <mc:AlternateContent xmlns:mc="http://schemas.openxmlformats.org/markup-compatibility/2006">
                <mc:Choice xmlns:v="urn:schemas-microsoft-com:vml" Requires="v">
                  <p:oleObj spid="_x0000_s2835" name="Equation" r:id="rId11" imgW="190440" imgH="177480" progId="Equation.DSMT4">
                    <p:embed/>
                  </p:oleObj>
                </mc:Choice>
                <mc:Fallback>
                  <p:oleObj name="Equation" r:id="rId11" imgW="190440" imgH="177480" progId="Equation.DSMT4">
                    <p:embed/>
                    <p:pic>
                      <p:nvPicPr>
                        <p:cNvPr id="0" name=""/>
                        <p:cNvPicPr>
                          <a:picLocks noChangeAspect="1" noChangeArrowheads="1"/>
                        </p:cNvPicPr>
                        <p:nvPr/>
                      </p:nvPicPr>
                      <p:blipFill>
                        <a:blip r:embed="rId12"/>
                        <a:srcRect/>
                        <a:stretch>
                          <a:fillRect/>
                        </a:stretch>
                      </p:blipFill>
                      <p:spPr bwMode="auto">
                        <a:xfrm>
                          <a:off x="5874251" y="3101984"/>
                          <a:ext cx="286755" cy="307210"/>
                        </a:xfrm>
                        <a:prstGeom prst="rect">
                          <a:avLst/>
                        </a:prstGeom>
                        <a:noFill/>
                        <a:ln>
                          <a:noFill/>
                        </a:ln>
                      </p:spPr>
                    </p:pic>
                  </p:oleObj>
                </mc:Fallback>
              </mc:AlternateContent>
            </a:graphicData>
          </a:graphic>
        </p:graphicFrame>
        <p:sp>
          <p:nvSpPr>
            <p:cNvPr id="16" name="右大括号 15"/>
            <p:cNvSpPr/>
            <p:nvPr/>
          </p:nvSpPr>
          <p:spPr>
            <a:xfrm rot="16200000">
              <a:off x="1770699" y="1485445"/>
              <a:ext cx="720003" cy="2410041"/>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7" name="文本框 53"/>
            <p:cNvSpPr txBox="1"/>
            <p:nvPr/>
          </p:nvSpPr>
          <p:spPr>
            <a:xfrm>
              <a:off x="1692118" y="1828764"/>
              <a:ext cx="877164" cy="369331"/>
            </a:xfrm>
            <a:prstGeom prst="rect">
              <a:avLst/>
            </a:prstGeom>
            <a:noFill/>
          </p:spPr>
          <p:txBody>
            <a:bodyPr vert="horz" wrap="none" rtlCol="0">
              <a:spAutoFit/>
            </a:bodyPr>
            <a:lstStyle/>
            <a:p>
              <a:r>
                <a:rPr lang="zh-CN" altLang="en-US"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推理期</a:t>
              </a:r>
            </a:p>
          </p:txBody>
        </p:sp>
        <p:sp>
          <p:nvSpPr>
            <p:cNvPr id="18" name="右大括号 17"/>
            <p:cNvSpPr/>
            <p:nvPr/>
          </p:nvSpPr>
          <p:spPr>
            <a:xfrm rot="16200000">
              <a:off x="3786096" y="2326830"/>
              <a:ext cx="720001" cy="771013"/>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9" name="文本框 53"/>
            <p:cNvSpPr txBox="1"/>
            <p:nvPr/>
          </p:nvSpPr>
          <p:spPr>
            <a:xfrm>
              <a:off x="3707905" y="1835533"/>
              <a:ext cx="877164" cy="369331"/>
            </a:xfrm>
            <a:prstGeom prst="rect">
              <a:avLst/>
            </a:prstGeom>
            <a:noFill/>
          </p:spPr>
          <p:txBody>
            <a:bodyPr vert="horz" wrap="none" rtlCol="0">
              <a:spAutoFit/>
            </a:bodyPr>
            <a:lstStyle/>
            <a:p>
              <a:r>
                <a:rPr lang="zh-CN" altLang="en-US"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知识期</a:t>
              </a:r>
            </a:p>
          </p:txBody>
        </p:sp>
        <p:sp>
          <p:nvSpPr>
            <p:cNvPr id="20" name="右大括号 19"/>
            <p:cNvSpPr/>
            <p:nvPr/>
          </p:nvSpPr>
          <p:spPr>
            <a:xfrm rot="16200000">
              <a:off x="5955637" y="1000465"/>
              <a:ext cx="720001" cy="3367244"/>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21" name="文本框 53"/>
            <p:cNvSpPr txBox="1"/>
            <p:nvPr/>
          </p:nvSpPr>
          <p:spPr>
            <a:xfrm>
              <a:off x="5940152" y="1907541"/>
              <a:ext cx="877164" cy="369331"/>
            </a:xfrm>
            <a:prstGeom prst="rect">
              <a:avLst/>
            </a:prstGeom>
            <a:noFill/>
          </p:spPr>
          <p:txBody>
            <a:bodyPr vert="horz" wrap="none" rtlCol="0">
              <a:spAutoFit/>
            </a:bodyPr>
            <a:lstStyle/>
            <a:p>
              <a:r>
                <a:rPr lang="zh-CN" altLang="en-US"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学习期</a:t>
              </a:r>
            </a:p>
          </p:txBody>
        </p:sp>
        <p:cxnSp>
          <p:nvCxnSpPr>
            <p:cNvPr id="22" name="直接连接符 21"/>
            <p:cNvCxnSpPr/>
            <p:nvPr/>
          </p:nvCxnSpPr>
          <p:spPr>
            <a:xfrm flipV="1">
              <a:off x="4285604" y="3210207"/>
              <a:ext cx="562368" cy="408450"/>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3" name="文本框 53"/>
            <p:cNvSpPr txBox="1"/>
            <p:nvPr/>
          </p:nvSpPr>
          <p:spPr>
            <a:xfrm>
              <a:off x="1201959" y="3618657"/>
              <a:ext cx="5888274" cy="369331"/>
            </a:xfrm>
            <a:prstGeom prst="rect">
              <a:avLst/>
            </a:prstGeom>
            <a:noFill/>
          </p:spPr>
          <p:txBody>
            <a:bodyPr vert="horz" wrap="square" rtlCol="0">
              <a:spAutoFit/>
            </a:bodyPr>
            <a:lstStyle/>
            <a:p>
              <a:r>
                <a:rPr lang="zh-CN" altLang="en-US"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符号主义学习：决策树和基于逻辑的学习</a:t>
              </a:r>
            </a:p>
          </p:txBody>
        </p:sp>
        <p:cxnSp>
          <p:nvCxnSpPr>
            <p:cNvPr id="24" name="直接连接符 23"/>
            <p:cNvCxnSpPr/>
            <p:nvPr/>
          </p:nvCxnSpPr>
          <p:spPr>
            <a:xfrm flipV="1">
              <a:off x="4847973" y="3210207"/>
              <a:ext cx="851208" cy="923701"/>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5" name="文本框 53"/>
            <p:cNvSpPr txBox="1"/>
            <p:nvPr/>
          </p:nvSpPr>
          <p:spPr>
            <a:xfrm>
              <a:off x="2455183" y="4133908"/>
              <a:ext cx="3660841" cy="369331"/>
            </a:xfrm>
            <a:prstGeom prst="rect">
              <a:avLst/>
            </a:prstGeom>
            <a:noFill/>
          </p:spPr>
          <p:txBody>
            <a:bodyPr vert="horz" wrap="square" rtlCol="0">
              <a:spAutoFit/>
            </a:bodyPr>
            <a:lstStyle/>
            <a:p>
              <a:r>
                <a:rPr lang="zh-CN" altLang="en-US"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连接主义学习：基于神经网络</a:t>
              </a:r>
            </a:p>
          </p:txBody>
        </p:sp>
        <p:cxnSp>
          <p:nvCxnSpPr>
            <p:cNvPr id="26" name="直接连接符 25"/>
            <p:cNvCxnSpPr/>
            <p:nvPr/>
          </p:nvCxnSpPr>
          <p:spPr>
            <a:xfrm flipV="1">
              <a:off x="5825956" y="3210207"/>
              <a:ext cx="857520" cy="1493222"/>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7" name="文本框 53"/>
            <p:cNvSpPr txBox="1"/>
            <p:nvPr/>
          </p:nvSpPr>
          <p:spPr>
            <a:xfrm>
              <a:off x="3084256" y="4637962"/>
              <a:ext cx="4236658" cy="369331"/>
            </a:xfrm>
            <a:prstGeom prst="rect">
              <a:avLst/>
            </a:prstGeom>
            <a:noFill/>
          </p:spPr>
          <p:txBody>
            <a:bodyPr vert="horz" wrap="square" rtlCol="0">
              <a:spAutoFit/>
            </a:bodyPr>
            <a:lstStyle/>
            <a:p>
              <a:r>
                <a:rPr lang="zh-CN" altLang="en-US"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统计学习：支持向量机和核方法</a:t>
              </a:r>
            </a:p>
          </p:txBody>
        </p:sp>
        <p:cxnSp>
          <p:nvCxnSpPr>
            <p:cNvPr id="28" name="直接连接符 27"/>
            <p:cNvCxnSpPr/>
            <p:nvPr/>
          </p:nvCxnSpPr>
          <p:spPr>
            <a:xfrm flipV="1">
              <a:off x="6876255" y="3143542"/>
              <a:ext cx="889319" cy="1926471"/>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9" name="文本框 53"/>
            <p:cNvSpPr txBox="1"/>
            <p:nvPr/>
          </p:nvSpPr>
          <p:spPr>
            <a:xfrm>
              <a:off x="4997576" y="5070011"/>
              <a:ext cx="3534864" cy="369331"/>
            </a:xfrm>
            <a:prstGeom prst="rect">
              <a:avLst/>
            </a:prstGeom>
            <a:noFill/>
          </p:spPr>
          <p:txBody>
            <a:bodyPr vert="horz" wrap="square" rtlCol="0">
              <a:spAutoFit/>
            </a:bodyPr>
            <a:lstStyle/>
            <a:p>
              <a:r>
                <a:rPr lang="zh-CN" altLang="en-US"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连接主义学习：深度学习</a:t>
              </a:r>
            </a:p>
          </p:txBody>
        </p:sp>
      </p:grpSp>
    </p:spTree>
    <p:extLst>
      <p:ext uri="{BB962C8B-B14F-4D97-AF65-F5344CB8AC3E}">
        <p14:creationId xmlns:p14="http://schemas.microsoft.com/office/powerpoint/2010/main" val="773055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机器学习两大学派</a:t>
            </a:r>
          </a:p>
        </p:txBody>
      </p:sp>
      <p:sp>
        <p:nvSpPr>
          <p:cNvPr id="4" name="矩形 3"/>
          <p:cNvSpPr/>
          <p:nvPr/>
        </p:nvSpPr>
        <p:spPr>
          <a:xfrm>
            <a:off x="152400" y="946849"/>
            <a:ext cx="8731250" cy="5632311"/>
          </a:xfrm>
          <a:prstGeom prst="rect">
            <a:avLst/>
          </a:prstGeom>
        </p:spPr>
        <p:txBody>
          <a:bodyPr wrap="square">
            <a:spAutoFit/>
          </a:bodyPr>
          <a:lstStyle/>
          <a:p>
            <a:pPr marL="285750" indent="-285750">
              <a:buFont typeface="Wingdings" charset="2"/>
              <a:buChar char="l"/>
            </a:pPr>
            <a:r>
              <a:rPr lang="zh-CN" altLang="en-US" sz="2400" dirty="0">
                <a:latin typeface="Microsoft YaHei" charset="-122"/>
              </a:rPr>
              <a:t>第一个 </a:t>
            </a:r>
            <a:r>
              <a:rPr lang="en-US" altLang="zh-CN" sz="2400" dirty="0">
                <a:latin typeface="Microsoft YaHei" charset="-122"/>
              </a:rPr>
              <a:t>community</a:t>
            </a:r>
            <a:r>
              <a:rPr lang="zh-CN" altLang="en-US" sz="2400" dirty="0">
                <a:latin typeface="Microsoft YaHei" charset="-122"/>
              </a:rPr>
              <a:t>，是把机器学习看作</a:t>
            </a:r>
            <a:r>
              <a:rPr lang="zh-CN" altLang="en-US" sz="2400" dirty="0">
                <a:solidFill>
                  <a:srgbClr val="0D1DFF"/>
                </a:solidFill>
                <a:latin typeface="Microsoft YaHei" charset="-122"/>
              </a:rPr>
              <a:t>人工智能分支</a:t>
            </a:r>
            <a:r>
              <a:rPr lang="zh-CN" altLang="en-US" sz="2400" dirty="0">
                <a:latin typeface="Microsoft YaHei" charset="-122"/>
              </a:rPr>
              <a:t>的一个群体，这群人的主体是</a:t>
            </a:r>
            <a:r>
              <a:rPr lang="zh-CN" altLang="en-US" sz="2400" dirty="0">
                <a:solidFill>
                  <a:srgbClr val="0D1DFF"/>
                </a:solidFill>
                <a:latin typeface="Microsoft YaHei" charset="-122"/>
              </a:rPr>
              <a:t>计算机科学家</a:t>
            </a:r>
            <a:r>
              <a:rPr lang="zh-CN" altLang="en-US" sz="2400" dirty="0">
                <a:latin typeface="Microsoft YaHei" charset="-122"/>
              </a:rPr>
              <a:t>。</a:t>
            </a:r>
            <a:endParaRPr lang="en-US" altLang="zh-CN" sz="2400" dirty="0">
              <a:latin typeface="Microsoft YaHei" charset="-122"/>
            </a:endParaRPr>
          </a:p>
          <a:p>
            <a:pPr marL="800100" lvl="1" indent="-342900">
              <a:buFont typeface="Wingdings" charset="2"/>
              <a:buChar char="ü"/>
            </a:pPr>
            <a:r>
              <a:rPr lang="zh-CN" altLang="en-US" sz="2400" dirty="0">
                <a:solidFill>
                  <a:srgbClr val="C00000"/>
                </a:solidFill>
              </a:rPr>
              <a:t>「</a:t>
            </a:r>
            <a:r>
              <a:rPr lang="en-US" altLang="zh-CN" sz="2400" dirty="0">
                <a:solidFill>
                  <a:srgbClr val="C00000"/>
                </a:solidFill>
              </a:rPr>
              <a:t>I do not come to AI to do statistics.</a:t>
            </a:r>
            <a:r>
              <a:rPr lang="zh-CN" altLang="en-US" sz="2400" dirty="0">
                <a:solidFill>
                  <a:srgbClr val="C00000"/>
                </a:solidFill>
              </a:rPr>
              <a:t>」</a:t>
            </a:r>
            <a:endParaRPr lang="en-US" altLang="zh-CN" sz="2400" dirty="0">
              <a:solidFill>
                <a:srgbClr val="C00000"/>
              </a:solidFill>
            </a:endParaRPr>
          </a:p>
          <a:p>
            <a:pPr marL="800100" lvl="1" indent="-342900">
              <a:buFont typeface="Wingdings" charset="2"/>
              <a:buChar char="ü"/>
            </a:pPr>
            <a:r>
              <a:rPr lang="zh-CN" altLang="en-US" sz="2400" dirty="0"/>
              <a:t>关注的是人工智能中的问题，希望以机器学习为手段，但具体采用什么样的学习手段，是基于统计的、代数的、还是逻辑的、几何的，他们并不 </a:t>
            </a:r>
            <a:r>
              <a:rPr lang="en-US" altLang="zh-CN" sz="2400" dirty="0"/>
              <a:t>care</a:t>
            </a:r>
            <a:r>
              <a:rPr lang="zh-CN" altLang="en-US" sz="2400" dirty="0"/>
              <a:t>。</a:t>
            </a:r>
            <a:endParaRPr lang="en-US" altLang="zh-CN" sz="2400" dirty="0"/>
          </a:p>
          <a:p>
            <a:pPr marL="800100" lvl="1" indent="-342900">
              <a:buFont typeface="Wingdings" charset="2"/>
              <a:buChar char="ü"/>
            </a:pPr>
            <a:r>
              <a:rPr lang="zh-CN" altLang="en-US" sz="2400" dirty="0"/>
              <a:t>对统计学习目前 </a:t>
            </a:r>
            <a:r>
              <a:rPr lang="en-US" altLang="zh-CN" sz="2400" dirty="0"/>
              <a:t>dominating </a:t>
            </a:r>
            <a:r>
              <a:rPr lang="zh-CN" altLang="en-US" sz="2400" dirty="0"/>
              <a:t>的地位未必满意。靠统计学习是不可能解决人工智能中大部分问题的，如果统计学习压制了对其他手段的研究，可能不是好事。</a:t>
            </a:r>
            <a:endParaRPr lang="en-US" altLang="zh-CN" sz="2400" dirty="0"/>
          </a:p>
          <a:p>
            <a:pPr marL="800100" lvl="1" indent="-342900">
              <a:buFont typeface="Wingdings" charset="2"/>
              <a:buChar char="ü"/>
            </a:pPr>
            <a:r>
              <a:rPr lang="zh-CN" altLang="en-US" sz="2400" dirty="0"/>
              <a:t>这群人往往也不 </a:t>
            </a:r>
            <a:r>
              <a:rPr lang="en-US" altLang="zh-CN" sz="2400" dirty="0"/>
              <a:t>care </a:t>
            </a:r>
            <a:r>
              <a:rPr lang="zh-CN" altLang="en-US" sz="2400" dirty="0"/>
              <a:t>在文章里 </a:t>
            </a:r>
            <a:r>
              <a:rPr lang="en-US" altLang="zh-CN" sz="2400" dirty="0"/>
              <a:t>show </a:t>
            </a:r>
            <a:r>
              <a:rPr lang="zh-CN" altLang="en-US" sz="2400" dirty="0"/>
              <a:t>自己的数学水平，甚至可能是以简化表达自己的思想为荣。</a:t>
            </a:r>
            <a:endParaRPr lang="en-US" altLang="zh-CN" sz="2400" dirty="0"/>
          </a:p>
          <a:p>
            <a:pPr marL="800100" lvl="1" indent="-342900">
              <a:buFont typeface="Wingdings" charset="2"/>
              <a:buChar char="ü"/>
            </a:pPr>
            <a:r>
              <a:rPr lang="zh-CN" altLang="en-US" sz="2400" b="1" dirty="0"/>
              <a:t>人工智能问题不是数学问题，甚至未必是依靠数学能够解决的问题。人工智能中许多事情的难处，往往在于我们不知道困难的本质在哪里，不知道「问题」在哪里。一旦「问题」清楚了，解决起来可能并不困难。</a:t>
            </a:r>
            <a:endParaRPr lang="en-US" altLang="zh-CN" sz="2400" dirty="0">
              <a:solidFill>
                <a:srgbClr val="C00000"/>
              </a:solidFill>
              <a:latin typeface="Microsoft YaHei" charset="-122"/>
            </a:endParaRPr>
          </a:p>
        </p:txBody>
      </p:sp>
    </p:spTree>
    <p:extLst>
      <p:ext uri="{BB962C8B-B14F-4D97-AF65-F5344CB8AC3E}">
        <p14:creationId xmlns:p14="http://schemas.microsoft.com/office/powerpoint/2010/main" val="1119515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机器学习两大学派</a:t>
            </a:r>
          </a:p>
        </p:txBody>
      </p:sp>
      <p:sp>
        <p:nvSpPr>
          <p:cNvPr id="4" name="矩形 3"/>
          <p:cNvSpPr/>
          <p:nvPr/>
        </p:nvSpPr>
        <p:spPr>
          <a:xfrm>
            <a:off x="260350" y="990600"/>
            <a:ext cx="8731250" cy="5355312"/>
          </a:xfrm>
          <a:prstGeom prst="rect">
            <a:avLst/>
          </a:prstGeom>
        </p:spPr>
        <p:txBody>
          <a:bodyPr wrap="square">
            <a:spAutoFit/>
          </a:bodyPr>
          <a:lstStyle/>
          <a:p>
            <a:pPr marL="285750" indent="-285750">
              <a:buFont typeface="Wingdings" charset="2"/>
              <a:buChar char="l"/>
            </a:pPr>
            <a:r>
              <a:rPr lang="zh-CN" altLang="en-US" sz="2400" dirty="0"/>
              <a:t>第二个 </a:t>
            </a:r>
            <a:r>
              <a:rPr lang="en-US" altLang="zh-CN" sz="2400" dirty="0"/>
              <a:t>community</a:t>
            </a:r>
            <a:r>
              <a:rPr lang="zh-CN" altLang="en-US" sz="2400" dirty="0"/>
              <a:t>，是把机器学习看作「</a:t>
            </a:r>
            <a:r>
              <a:rPr lang="zh-CN" altLang="en-US" sz="2400" dirty="0">
                <a:solidFill>
                  <a:srgbClr val="0D1DFF"/>
                </a:solidFill>
              </a:rPr>
              <a:t>应用统计学</a:t>
            </a:r>
            <a:r>
              <a:rPr lang="zh-CN" altLang="en-US" sz="2400" dirty="0"/>
              <a:t>」的一个群体，这群人的主体是</a:t>
            </a:r>
            <a:r>
              <a:rPr lang="zh-CN" altLang="en-US" sz="2400" dirty="0">
                <a:solidFill>
                  <a:srgbClr val="0D1DFF"/>
                </a:solidFill>
              </a:rPr>
              <a:t>统计学家</a:t>
            </a:r>
            <a:r>
              <a:rPr lang="zh-CN" altLang="en-US" sz="2400" dirty="0"/>
              <a:t>。</a:t>
            </a:r>
            <a:endParaRPr lang="en-US" altLang="zh-CN" sz="2400" dirty="0"/>
          </a:p>
          <a:p>
            <a:pPr marL="800100" lvl="1" indent="-342900">
              <a:buFont typeface="Wingdings" charset="2"/>
              <a:buChar char="ü"/>
            </a:pPr>
            <a:r>
              <a:rPr lang="zh-CN" altLang="en-US" sz="2400" dirty="0">
                <a:solidFill>
                  <a:srgbClr val="C00000"/>
                </a:solidFill>
              </a:rPr>
              <a:t>「</a:t>
            </a:r>
            <a:r>
              <a:rPr lang="en-US" altLang="zh-CN" sz="2400" dirty="0">
                <a:solidFill>
                  <a:srgbClr val="C00000"/>
                </a:solidFill>
              </a:rPr>
              <a:t>I do not have interest in AI.</a:t>
            </a:r>
            <a:r>
              <a:rPr lang="zh-CN" altLang="en-US" sz="2400" dirty="0">
                <a:solidFill>
                  <a:srgbClr val="C00000"/>
                </a:solidFill>
              </a:rPr>
              <a:t>」</a:t>
            </a:r>
            <a:endParaRPr lang="en-US" altLang="zh-CN" sz="2400" dirty="0">
              <a:solidFill>
                <a:srgbClr val="C00000"/>
              </a:solidFill>
            </a:endParaRPr>
          </a:p>
          <a:p>
            <a:pPr marL="800100" lvl="1" indent="-342900">
              <a:buFont typeface="Wingdings" charset="2"/>
              <a:buChar char="ü"/>
            </a:pPr>
            <a:r>
              <a:rPr lang="zh-CN" altLang="en-US" dirty="0"/>
              <a:t>把机器学习看作「应用统计学」的一个群体，这群人的主体是统计学家。</a:t>
            </a:r>
            <a:r>
              <a:rPr lang="en-US" altLang="zh-CN" dirty="0"/>
              <a:t>(</a:t>
            </a:r>
            <a:r>
              <a:rPr lang="zh-CN" altLang="en-US" dirty="0"/>
              <a:t>和纯数学相比，统计学不太「干净」，不少数学家甚至拒绝承认统计学是数学</a:t>
            </a:r>
            <a:r>
              <a:rPr lang="en-US" altLang="zh-CN" dirty="0"/>
              <a:t>)</a:t>
            </a:r>
            <a:r>
              <a:rPr lang="zh-CN" altLang="en-US" dirty="0"/>
              <a:t>。</a:t>
            </a:r>
            <a:endParaRPr lang="en-US" altLang="zh-CN" dirty="0"/>
          </a:p>
          <a:p>
            <a:pPr marL="800100" lvl="1" indent="-342900">
              <a:buFont typeface="Wingdings" charset="2"/>
              <a:buChar char="ü"/>
            </a:pPr>
            <a:r>
              <a:rPr lang="zh-CN" altLang="en-US" dirty="0"/>
              <a:t>研究的问题是清楚的，不像人工智能那样，连问题到底在哪里都不知道。</a:t>
            </a:r>
            <a:endParaRPr lang="en-US" altLang="zh-CN" dirty="0"/>
          </a:p>
          <a:p>
            <a:pPr marL="800100" lvl="1" indent="-342900">
              <a:buFont typeface="Wingdings" charset="2"/>
              <a:buChar char="ü"/>
            </a:pPr>
            <a:r>
              <a:rPr lang="zh-CN" altLang="en-US" dirty="0"/>
              <a:t>在相当长时间里，统计学家和机器学习一直保持着距离。慢慢地，不少统计学家逐渐意识到，统计学本来就该面向应用，而机器学习天生就是一个很好的切入点。</a:t>
            </a:r>
            <a:endParaRPr lang="en-US" altLang="zh-CN" dirty="0"/>
          </a:p>
          <a:p>
            <a:pPr marL="800100" lvl="1" indent="-342900">
              <a:buFont typeface="Wingdings" charset="2"/>
              <a:buChar char="ü"/>
            </a:pPr>
            <a:r>
              <a:rPr lang="zh-CN" altLang="en-US" b="1" dirty="0"/>
              <a:t>因为机器学习虽然用到各种各样的数学，但要分析大量数据中蕴涵的规律，统计学是必不可少的。统计学出身的机器学习研究者，绝大部分是把机器学习当作应用统计学。他们关注的是如何把统计学中的理论和方法变成可以在计算机上有效实现的算法，至于这样的算法对人工智能中的什么问题有用，他们并不 </a:t>
            </a:r>
            <a:r>
              <a:rPr lang="en-US" altLang="zh-CN" b="1" dirty="0"/>
              <a:t>care</a:t>
            </a:r>
            <a:r>
              <a:rPr lang="zh-CN" altLang="en-US" b="1" dirty="0"/>
              <a:t>。</a:t>
            </a:r>
            <a:endParaRPr lang="en-US" altLang="zh-CN" dirty="0"/>
          </a:p>
          <a:p>
            <a:pPr marL="800100" lvl="1" indent="-342900">
              <a:buFont typeface="Wingdings" charset="2"/>
              <a:buChar char="ü"/>
            </a:pPr>
            <a:r>
              <a:rPr lang="zh-CN" altLang="en-US" dirty="0"/>
              <a:t>这群人可能对人工智能毫无兴趣，在他们眼中，</a:t>
            </a:r>
            <a:r>
              <a:rPr lang="zh-CN" altLang="en-US" dirty="0">
                <a:solidFill>
                  <a:srgbClr val="0D1DFF"/>
                </a:solidFill>
              </a:rPr>
              <a:t>机器学习就是统计学习</a:t>
            </a:r>
            <a:r>
              <a:rPr lang="zh-CN" altLang="en-US" dirty="0"/>
              <a:t>，是统计学比较</a:t>
            </a:r>
            <a:r>
              <a:rPr lang="zh-CN" altLang="en-US" dirty="0">
                <a:solidFill>
                  <a:srgbClr val="0D1DFF"/>
                </a:solidFill>
              </a:rPr>
              <a:t>偏向应用的一个分支</a:t>
            </a:r>
            <a:r>
              <a:rPr lang="zh-CN" altLang="en-US" dirty="0"/>
              <a:t>，充其量是统计学与计算机科学的交叉。这群人对统计学习之外的学习手段往往是排斥的，这很自然，基于代数的、逻辑的、几何的学习，很难纳入统计学的范畴。</a:t>
            </a:r>
          </a:p>
        </p:txBody>
      </p:sp>
    </p:spTree>
    <p:extLst>
      <p:ext uri="{BB962C8B-B14F-4D97-AF65-F5344CB8AC3E}">
        <p14:creationId xmlns:p14="http://schemas.microsoft.com/office/powerpoint/2010/main" val="1972211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a:t>
            </a:r>
          </a:p>
        </p:txBody>
      </p:sp>
      <p:pic>
        <p:nvPicPr>
          <p:cNvPr id="4" name="图片 3"/>
          <p:cNvPicPr>
            <a:picLocks noChangeAspect="1"/>
          </p:cNvPicPr>
          <p:nvPr/>
        </p:nvPicPr>
        <p:blipFill>
          <a:blip r:embed="rId2"/>
          <a:stretch>
            <a:fillRect/>
          </a:stretch>
        </p:blipFill>
        <p:spPr>
          <a:xfrm>
            <a:off x="1295400" y="1752601"/>
            <a:ext cx="6019800" cy="4514850"/>
          </a:xfrm>
          <a:prstGeom prst="rect">
            <a:avLst/>
          </a:prstGeom>
        </p:spPr>
      </p:pic>
      <p:sp>
        <p:nvSpPr>
          <p:cNvPr id="30" name="矩形 29"/>
          <p:cNvSpPr/>
          <p:nvPr/>
        </p:nvSpPr>
        <p:spPr>
          <a:xfrm>
            <a:off x="253598" y="1059212"/>
            <a:ext cx="8537856" cy="461665"/>
          </a:xfrm>
          <a:prstGeom prst="rect">
            <a:avLst/>
          </a:prstGeom>
        </p:spPr>
        <p:txBody>
          <a:bodyPr wrap="square">
            <a:spAutoFit/>
          </a:bodyPr>
          <a:lstStyle/>
          <a:p>
            <a:r>
              <a:rPr lang="pl-PL" altLang="zh-CN" sz="2400" dirty="0" err="1">
                <a:solidFill>
                  <a:srgbClr val="333333"/>
                </a:solidFill>
                <a:latin typeface="Microsoft YaHei" charset="-122"/>
              </a:rPr>
              <a:t>Geoff</a:t>
            </a:r>
            <a:r>
              <a:rPr lang="pl-PL" altLang="zh-CN" sz="2400" dirty="0">
                <a:solidFill>
                  <a:srgbClr val="333333"/>
                </a:solidFill>
                <a:latin typeface="Microsoft YaHei" charset="-122"/>
              </a:rPr>
              <a:t> </a:t>
            </a:r>
            <a:r>
              <a:rPr lang="pl-PL" altLang="zh-CN" sz="2400" dirty="0" err="1">
                <a:solidFill>
                  <a:srgbClr val="333333"/>
                </a:solidFill>
                <a:latin typeface="Microsoft YaHei" charset="-122"/>
              </a:rPr>
              <a:t>Hinton</a:t>
            </a:r>
            <a:r>
              <a:rPr lang="zh-CN" altLang="pl-PL" sz="2400" dirty="0">
                <a:solidFill>
                  <a:srgbClr val="333333"/>
                </a:solidFill>
                <a:latin typeface="Microsoft YaHei" charset="-122"/>
              </a:rPr>
              <a:t>、</a:t>
            </a:r>
            <a:r>
              <a:rPr lang="pl-PL" altLang="zh-CN" sz="2400" dirty="0" err="1">
                <a:solidFill>
                  <a:srgbClr val="333333"/>
                </a:solidFill>
                <a:latin typeface="Microsoft YaHei" charset="-122"/>
              </a:rPr>
              <a:t>Yann</a:t>
            </a:r>
            <a:r>
              <a:rPr lang="pl-PL" altLang="zh-CN" sz="2400" dirty="0">
                <a:solidFill>
                  <a:srgbClr val="333333"/>
                </a:solidFill>
                <a:latin typeface="Microsoft YaHei" charset="-122"/>
              </a:rPr>
              <a:t> </a:t>
            </a:r>
            <a:r>
              <a:rPr lang="pl-PL" altLang="zh-CN" sz="2400" dirty="0" err="1">
                <a:solidFill>
                  <a:srgbClr val="333333"/>
                </a:solidFill>
                <a:latin typeface="Microsoft YaHei" charset="-122"/>
              </a:rPr>
              <a:t>Lecun</a:t>
            </a:r>
            <a:r>
              <a:rPr lang="zh-CN" altLang="pl-PL" sz="2400" dirty="0">
                <a:solidFill>
                  <a:srgbClr val="333333"/>
                </a:solidFill>
                <a:latin typeface="Microsoft YaHei" charset="-122"/>
              </a:rPr>
              <a:t>、</a:t>
            </a:r>
            <a:r>
              <a:rPr lang="pl-PL" altLang="zh-CN" sz="2400" dirty="0" err="1">
                <a:solidFill>
                  <a:srgbClr val="333333"/>
                </a:solidFill>
                <a:latin typeface="Microsoft YaHei" charset="-122"/>
              </a:rPr>
              <a:t>Yoshua</a:t>
            </a:r>
            <a:r>
              <a:rPr lang="pl-PL" altLang="zh-CN" sz="2400" dirty="0">
                <a:solidFill>
                  <a:srgbClr val="333333"/>
                </a:solidFill>
                <a:latin typeface="Microsoft YaHei" charset="-122"/>
              </a:rPr>
              <a:t> </a:t>
            </a:r>
            <a:r>
              <a:rPr lang="pl-PL" altLang="zh-CN" sz="2400" dirty="0" err="1">
                <a:solidFill>
                  <a:srgbClr val="333333"/>
                </a:solidFill>
                <a:latin typeface="Microsoft YaHei" charset="-122"/>
              </a:rPr>
              <a:t>Bengio</a:t>
            </a:r>
            <a:r>
              <a:rPr lang="zh-CN" altLang="pl-PL" sz="2400" dirty="0">
                <a:solidFill>
                  <a:srgbClr val="333333"/>
                </a:solidFill>
                <a:latin typeface="Microsoft YaHei" charset="-122"/>
              </a:rPr>
              <a:t>、</a:t>
            </a:r>
            <a:r>
              <a:rPr lang="pl-PL" altLang="zh-CN" sz="2400" dirty="0">
                <a:solidFill>
                  <a:srgbClr val="333333"/>
                </a:solidFill>
                <a:latin typeface="Microsoft YaHei" charset="-122"/>
              </a:rPr>
              <a:t>Andrew </a:t>
            </a:r>
            <a:r>
              <a:rPr lang="pl-PL" altLang="zh-CN" sz="2400" dirty="0" err="1">
                <a:solidFill>
                  <a:srgbClr val="333333"/>
                </a:solidFill>
                <a:latin typeface="Microsoft YaHei" charset="-122"/>
              </a:rPr>
              <a:t>Ng</a:t>
            </a:r>
            <a:endParaRPr lang="zh-CN" altLang="en-US" sz="2400" dirty="0"/>
          </a:p>
        </p:txBody>
      </p:sp>
    </p:spTree>
    <p:extLst>
      <p:ext uri="{BB962C8B-B14F-4D97-AF65-F5344CB8AC3E}">
        <p14:creationId xmlns:p14="http://schemas.microsoft.com/office/powerpoint/2010/main" val="1895185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57302"/>
            <a:ext cx="1447165" cy="432434"/>
          </a:xfrm>
          <a:prstGeom prst="rect">
            <a:avLst/>
          </a:prstGeom>
        </p:spPr>
        <p:txBody>
          <a:bodyPr vert="horz" wrap="square" lIns="0" tIns="0" rIns="0" bIns="0" rtlCol="0">
            <a:noAutofit/>
          </a:bodyPr>
          <a:lstStyle/>
          <a:p>
            <a:pPr marL="12700">
              <a:lnSpc>
                <a:spcPct val="100000"/>
              </a:lnSpc>
            </a:pPr>
            <a:r>
              <a:rPr sz="2800" spc="-25" dirty="0">
                <a:latin typeface="Arial Unicode MS"/>
                <a:cs typeface="Arial Unicode MS"/>
              </a:rPr>
              <a:t>机</a:t>
            </a:r>
            <a:r>
              <a:rPr sz="2800" spc="-30" dirty="0">
                <a:latin typeface="Arial Unicode MS"/>
                <a:cs typeface="Arial Unicode MS"/>
              </a:rPr>
              <a:t>器学习</a:t>
            </a:r>
            <a:endParaRPr sz="2800">
              <a:latin typeface="Arial Unicode MS"/>
              <a:cs typeface="Arial Unicode MS"/>
            </a:endParaRPr>
          </a:p>
        </p:txBody>
      </p:sp>
      <p:sp>
        <p:nvSpPr>
          <p:cNvPr id="3" name="object 3"/>
          <p:cNvSpPr/>
          <p:nvPr/>
        </p:nvSpPr>
        <p:spPr>
          <a:xfrm>
            <a:off x="91439" y="1537716"/>
            <a:ext cx="9017508" cy="4753356"/>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222300" y="1048765"/>
            <a:ext cx="8608695" cy="327660"/>
          </a:xfrm>
          <a:prstGeom prst="rect">
            <a:avLst/>
          </a:prstGeom>
        </p:spPr>
        <p:txBody>
          <a:bodyPr vert="horz" wrap="square" lIns="0" tIns="0" rIns="0" bIns="0" rtlCol="0">
            <a:noAutofit/>
          </a:bodyPr>
          <a:lstStyle/>
          <a:p>
            <a:pPr marL="12700">
              <a:lnSpc>
                <a:spcPct val="100000"/>
              </a:lnSpc>
            </a:pPr>
            <a:r>
              <a:rPr sz="2100" spc="10" dirty="0">
                <a:solidFill>
                  <a:srgbClr val="FF0000"/>
                </a:solidFill>
                <a:latin typeface="Arial Unicode MS"/>
                <a:cs typeface="Arial Unicode MS"/>
              </a:rPr>
              <a:t>机器学习是从人工智能中产生的一个重要学科分支，是实现智能化的关键</a:t>
            </a:r>
            <a:endParaRPr sz="2100">
              <a:latin typeface="Arial Unicode MS"/>
              <a:cs typeface="Arial Unicode M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5" dirty="0">
                <a:latin typeface="Arial Unicode MS"/>
                <a:cs typeface="Arial Unicode MS"/>
              </a:rPr>
              <a:t>机</a:t>
            </a:r>
            <a:r>
              <a:rPr sz="2800" spc="-30" dirty="0">
                <a:latin typeface="Arial Unicode MS"/>
                <a:cs typeface="Arial Unicode MS"/>
              </a:rPr>
              <a:t>器学习</a:t>
            </a:r>
            <a:r>
              <a:rPr sz="2800" spc="-25" dirty="0">
                <a:latin typeface="Arial Unicode MS"/>
                <a:cs typeface="Arial Unicode MS"/>
              </a:rPr>
              <a:t>已</a:t>
            </a:r>
            <a:r>
              <a:rPr sz="2800" spc="409" dirty="0">
                <a:latin typeface="Arial Unicode MS"/>
                <a:cs typeface="Arial Unicode MS"/>
              </a:rPr>
              <a:t>经“无</a:t>
            </a:r>
            <a:r>
              <a:rPr sz="2800" spc="535" dirty="0">
                <a:latin typeface="Arial Unicode MS"/>
                <a:cs typeface="Arial Unicode MS"/>
              </a:rPr>
              <a:t>处</a:t>
            </a:r>
            <a:r>
              <a:rPr sz="2800" spc="605" dirty="0">
                <a:latin typeface="Arial Unicode MS"/>
                <a:cs typeface="Arial Unicode MS"/>
              </a:rPr>
              <a:t>不在”</a:t>
            </a:r>
            <a:endParaRPr sz="2800">
              <a:latin typeface="Arial Unicode MS"/>
              <a:cs typeface="Arial Unicode MS"/>
            </a:endParaRPr>
          </a:p>
        </p:txBody>
      </p:sp>
      <p:sp>
        <p:nvSpPr>
          <p:cNvPr id="3" name="object 3"/>
          <p:cNvSpPr/>
          <p:nvPr/>
        </p:nvSpPr>
        <p:spPr>
          <a:xfrm>
            <a:off x="6263640" y="188976"/>
            <a:ext cx="2737104" cy="2365248"/>
          </a:xfrm>
          <a:custGeom>
            <a:avLst/>
            <a:gdLst/>
            <a:ahLst/>
            <a:cxnLst/>
            <a:rect l="l" t="t" r="r" b="b"/>
            <a:pathLst>
              <a:path w="2737104" h="2365248">
                <a:moveTo>
                  <a:pt x="0" y="2365248"/>
                </a:moveTo>
                <a:lnTo>
                  <a:pt x="2737104" y="2365248"/>
                </a:lnTo>
                <a:lnTo>
                  <a:pt x="2737104" y="0"/>
                </a:lnTo>
                <a:lnTo>
                  <a:pt x="0" y="0"/>
                </a:lnTo>
                <a:lnTo>
                  <a:pt x="0" y="2365248"/>
                </a:lnTo>
                <a:close/>
              </a:path>
            </a:pathLst>
          </a:custGeom>
          <a:solidFill>
            <a:srgbClr val="FFFFFF"/>
          </a:solidFill>
        </p:spPr>
        <p:txBody>
          <a:bodyPr wrap="square" lIns="0" tIns="0" rIns="0" bIns="0" rtlCol="0">
            <a:noAutofit/>
          </a:bodyPr>
          <a:lstStyle/>
          <a:p>
            <a:endParaRPr/>
          </a:p>
        </p:txBody>
      </p:sp>
      <p:sp>
        <p:nvSpPr>
          <p:cNvPr id="4" name="object 4"/>
          <p:cNvSpPr/>
          <p:nvPr/>
        </p:nvSpPr>
        <p:spPr>
          <a:xfrm>
            <a:off x="6310968" y="236252"/>
            <a:ext cx="2531960" cy="2270328"/>
          </a:xfrm>
          <a:custGeom>
            <a:avLst/>
            <a:gdLst/>
            <a:ahLst/>
            <a:cxnLst/>
            <a:rect l="l" t="t" r="r" b="b"/>
            <a:pathLst>
              <a:path w="2531960" h="2270328">
                <a:moveTo>
                  <a:pt x="1680000" y="1655451"/>
                </a:moveTo>
                <a:lnTo>
                  <a:pt x="970171" y="1655451"/>
                </a:lnTo>
                <a:lnTo>
                  <a:pt x="946507" y="2270328"/>
                </a:lnTo>
                <a:lnTo>
                  <a:pt x="1325098" y="1750041"/>
                </a:lnTo>
                <a:lnTo>
                  <a:pt x="1683657" y="1750041"/>
                </a:lnTo>
                <a:lnTo>
                  <a:pt x="1680000" y="1655451"/>
                </a:lnTo>
                <a:close/>
              </a:path>
              <a:path w="2531960" h="2270328">
                <a:moveTo>
                  <a:pt x="1683657" y="1750041"/>
                </a:moveTo>
                <a:lnTo>
                  <a:pt x="1325098" y="1750041"/>
                </a:lnTo>
                <a:lnTo>
                  <a:pt x="1703774" y="2270328"/>
                </a:lnTo>
                <a:lnTo>
                  <a:pt x="1683657" y="1750041"/>
                </a:lnTo>
                <a:close/>
              </a:path>
              <a:path w="2531960" h="2270328">
                <a:moveTo>
                  <a:pt x="118308" y="685853"/>
                </a:moveTo>
                <a:lnTo>
                  <a:pt x="662561" y="1087875"/>
                </a:lnTo>
                <a:lnTo>
                  <a:pt x="0" y="1324356"/>
                </a:lnTo>
                <a:lnTo>
                  <a:pt x="709877" y="1395307"/>
                </a:lnTo>
                <a:lnTo>
                  <a:pt x="307610" y="1915583"/>
                </a:lnTo>
                <a:lnTo>
                  <a:pt x="970171" y="1655451"/>
                </a:lnTo>
                <a:lnTo>
                  <a:pt x="2141463" y="1655451"/>
                </a:lnTo>
                <a:lnTo>
                  <a:pt x="1940294" y="1395307"/>
                </a:lnTo>
                <a:lnTo>
                  <a:pt x="2650220" y="1324356"/>
                </a:lnTo>
                <a:lnTo>
                  <a:pt x="1987720" y="1087875"/>
                </a:lnTo>
                <a:lnTo>
                  <a:pt x="2403991" y="780382"/>
                </a:lnTo>
                <a:lnTo>
                  <a:pt x="828198" y="780382"/>
                </a:lnTo>
                <a:lnTo>
                  <a:pt x="118308" y="685853"/>
                </a:lnTo>
                <a:close/>
              </a:path>
              <a:path w="2531960" h="2270328">
                <a:moveTo>
                  <a:pt x="2141463" y="1655451"/>
                </a:moveTo>
                <a:lnTo>
                  <a:pt x="1680000" y="1655451"/>
                </a:lnTo>
                <a:lnTo>
                  <a:pt x="2342622" y="1915583"/>
                </a:lnTo>
                <a:lnTo>
                  <a:pt x="2141463" y="1655451"/>
                </a:lnTo>
                <a:close/>
              </a:path>
              <a:path w="2531960" h="2270328">
                <a:moveTo>
                  <a:pt x="591568" y="189179"/>
                </a:moveTo>
                <a:lnTo>
                  <a:pt x="828198" y="780382"/>
                </a:lnTo>
                <a:lnTo>
                  <a:pt x="1822034" y="780382"/>
                </a:lnTo>
                <a:lnTo>
                  <a:pt x="1897757" y="591202"/>
                </a:lnTo>
                <a:lnTo>
                  <a:pt x="1135808" y="591202"/>
                </a:lnTo>
                <a:lnTo>
                  <a:pt x="591568" y="189179"/>
                </a:lnTo>
                <a:close/>
              </a:path>
              <a:path w="2531960" h="2270328">
                <a:moveTo>
                  <a:pt x="2531960" y="685853"/>
                </a:moveTo>
                <a:lnTo>
                  <a:pt x="1822034" y="780382"/>
                </a:lnTo>
                <a:lnTo>
                  <a:pt x="2403991" y="780382"/>
                </a:lnTo>
                <a:lnTo>
                  <a:pt x="2531960" y="685853"/>
                </a:lnTo>
                <a:close/>
              </a:path>
              <a:path w="2531960" h="2270328">
                <a:moveTo>
                  <a:pt x="1325098" y="0"/>
                </a:moveTo>
                <a:lnTo>
                  <a:pt x="1135808" y="591202"/>
                </a:lnTo>
                <a:lnTo>
                  <a:pt x="1514436" y="591202"/>
                </a:lnTo>
                <a:lnTo>
                  <a:pt x="1325098" y="0"/>
                </a:lnTo>
                <a:close/>
              </a:path>
              <a:path w="2531960" h="2270328">
                <a:moveTo>
                  <a:pt x="2058676" y="189179"/>
                </a:moveTo>
                <a:lnTo>
                  <a:pt x="1514436" y="591202"/>
                </a:lnTo>
                <a:lnTo>
                  <a:pt x="1897757" y="591202"/>
                </a:lnTo>
                <a:lnTo>
                  <a:pt x="2058676" y="189179"/>
                </a:lnTo>
                <a:close/>
              </a:path>
            </a:pathLst>
          </a:custGeom>
          <a:solidFill>
            <a:srgbClr val="E14600"/>
          </a:solidFill>
        </p:spPr>
        <p:txBody>
          <a:bodyPr wrap="square" lIns="0" tIns="0" rIns="0" bIns="0" rtlCol="0">
            <a:noAutofit/>
          </a:bodyPr>
          <a:lstStyle/>
          <a:p>
            <a:endParaRPr/>
          </a:p>
        </p:txBody>
      </p:sp>
      <p:sp>
        <p:nvSpPr>
          <p:cNvPr id="5" name="object 5"/>
          <p:cNvSpPr/>
          <p:nvPr/>
        </p:nvSpPr>
        <p:spPr>
          <a:xfrm>
            <a:off x="6358284" y="259915"/>
            <a:ext cx="2460992" cy="2199364"/>
          </a:xfrm>
          <a:custGeom>
            <a:avLst/>
            <a:gdLst/>
            <a:ahLst/>
            <a:cxnLst/>
            <a:rect l="l" t="t" r="r" b="b"/>
            <a:pathLst>
              <a:path w="2460992" h="2199364">
                <a:moveTo>
                  <a:pt x="1632684" y="1608138"/>
                </a:moveTo>
                <a:lnTo>
                  <a:pt x="922855" y="1608138"/>
                </a:lnTo>
                <a:lnTo>
                  <a:pt x="899191" y="2199364"/>
                </a:lnTo>
                <a:lnTo>
                  <a:pt x="1277782" y="1702728"/>
                </a:lnTo>
                <a:lnTo>
                  <a:pt x="1632684" y="1702728"/>
                </a:lnTo>
                <a:lnTo>
                  <a:pt x="1632684" y="1608138"/>
                </a:lnTo>
                <a:close/>
              </a:path>
              <a:path w="2460992" h="2199364">
                <a:moveTo>
                  <a:pt x="1632684" y="1702728"/>
                </a:moveTo>
                <a:lnTo>
                  <a:pt x="1277782" y="1702728"/>
                </a:lnTo>
                <a:lnTo>
                  <a:pt x="1632684" y="2199364"/>
                </a:lnTo>
                <a:lnTo>
                  <a:pt x="1632684" y="1702728"/>
                </a:lnTo>
                <a:close/>
              </a:path>
              <a:path w="2460992" h="2199364">
                <a:moveTo>
                  <a:pt x="94656" y="662190"/>
                </a:moveTo>
                <a:lnTo>
                  <a:pt x="638897" y="1064212"/>
                </a:lnTo>
                <a:lnTo>
                  <a:pt x="0" y="1300693"/>
                </a:lnTo>
                <a:lnTo>
                  <a:pt x="686225" y="1371645"/>
                </a:lnTo>
                <a:lnTo>
                  <a:pt x="307622" y="1868281"/>
                </a:lnTo>
                <a:lnTo>
                  <a:pt x="922855" y="1608138"/>
                </a:lnTo>
                <a:lnTo>
                  <a:pt x="2049647" y="1608138"/>
                </a:lnTo>
                <a:lnTo>
                  <a:pt x="1869326" y="1371645"/>
                </a:lnTo>
                <a:lnTo>
                  <a:pt x="2555600" y="1300693"/>
                </a:lnTo>
                <a:lnTo>
                  <a:pt x="1916752" y="1064212"/>
                </a:lnTo>
                <a:lnTo>
                  <a:pt x="2333023" y="756719"/>
                </a:lnTo>
                <a:lnTo>
                  <a:pt x="780882" y="756719"/>
                </a:lnTo>
                <a:lnTo>
                  <a:pt x="94656" y="662190"/>
                </a:lnTo>
                <a:close/>
              </a:path>
              <a:path w="2460992" h="2199364">
                <a:moveTo>
                  <a:pt x="2049647" y="1608138"/>
                </a:moveTo>
                <a:lnTo>
                  <a:pt x="1632684" y="1608138"/>
                </a:lnTo>
                <a:lnTo>
                  <a:pt x="2248002" y="1868281"/>
                </a:lnTo>
                <a:lnTo>
                  <a:pt x="2049647" y="1608138"/>
                </a:lnTo>
                <a:close/>
              </a:path>
              <a:path w="2460992" h="2199364">
                <a:moveTo>
                  <a:pt x="567916" y="189179"/>
                </a:moveTo>
                <a:lnTo>
                  <a:pt x="780882" y="756719"/>
                </a:lnTo>
                <a:lnTo>
                  <a:pt x="1774718" y="756719"/>
                </a:lnTo>
                <a:lnTo>
                  <a:pt x="1836834" y="591202"/>
                </a:lnTo>
                <a:lnTo>
                  <a:pt x="1088492" y="591202"/>
                </a:lnTo>
                <a:lnTo>
                  <a:pt x="567916" y="189179"/>
                </a:lnTo>
                <a:close/>
              </a:path>
              <a:path w="2460992" h="2199364">
                <a:moveTo>
                  <a:pt x="2460992" y="662190"/>
                </a:moveTo>
                <a:lnTo>
                  <a:pt x="1774718" y="756719"/>
                </a:lnTo>
                <a:lnTo>
                  <a:pt x="2333023" y="756719"/>
                </a:lnTo>
                <a:lnTo>
                  <a:pt x="2460992" y="662190"/>
                </a:lnTo>
                <a:close/>
              </a:path>
              <a:path w="2460992" h="2199364">
                <a:moveTo>
                  <a:pt x="1277782" y="0"/>
                </a:moveTo>
                <a:lnTo>
                  <a:pt x="1088492" y="591202"/>
                </a:lnTo>
                <a:lnTo>
                  <a:pt x="1467120" y="591202"/>
                </a:lnTo>
                <a:lnTo>
                  <a:pt x="1277782" y="0"/>
                </a:lnTo>
                <a:close/>
              </a:path>
              <a:path w="2460992" h="2199364">
                <a:moveTo>
                  <a:pt x="1987708" y="189179"/>
                </a:moveTo>
                <a:lnTo>
                  <a:pt x="1467120" y="591202"/>
                </a:lnTo>
                <a:lnTo>
                  <a:pt x="1836834" y="591202"/>
                </a:lnTo>
                <a:lnTo>
                  <a:pt x="1987708" y="189179"/>
                </a:lnTo>
                <a:close/>
              </a:path>
            </a:pathLst>
          </a:custGeom>
          <a:solidFill>
            <a:srgbClr val="E45500"/>
          </a:solidFill>
        </p:spPr>
        <p:txBody>
          <a:bodyPr wrap="square" lIns="0" tIns="0" rIns="0" bIns="0" rtlCol="0">
            <a:noAutofit/>
          </a:bodyPr>
          <a:lstStyle/>
          <a:p>
            <a:endParaRPr/>
          </a:p>
        </p:txBody>
      </p:sp>
      <p:sp>
        <p:nvSpPr>
          <p:cNvPr id="6" name="object 6"/>
          <p:cNvSpPr/>
          <p:nvPr/>
        </p:nvSpPr>
        <p:spPr>
          <a:xfrm>
            <a:off x="6381948" y="307240"/>
            <a:ext cx="2389902" cy="2128388"/>
          </a:xfrm>
          <a:custGeom>
            <a:avLst/>
            <a:gdLst/>
            <a:ahLst/>
            <a:cxnLst/>
            <a:rect l="l" t="t" r="r" b="b"/>
            <a:pathLst>
              <a:path w="2389902" h="2128388">
                <a:moveTo>
                  <a:pt x="1585367" y="1537162"/>
                </a:moveTo>
                <a:lnTo>
                  <a:pt x="922855" y="1537162"/>
                </a:lnTo>
                <a:lnTo>
                  <a:pt x="899191" y="2128388"/>
                </a:lnTo>
                <a:lnTo>
                  <a:pt x="1254117" y="1631752"/>
                </a:lnTo>
                <a:lnTo>
                  <a:pt x="1589152" y="1631752"/>
                </a:lnTo>
                <a:lnTo>
                  <a:pt x="1585367" y="1537162"/>
                </a:lnTo>
                <a:close/>
              </a:path>
              <a:path w="2389902" h="2128388">
                <a:moveTo>
                  <a:pt x="1589152" y="1631752"/>
                </a:moveTo>
                <a:lnTo>
                  <a:pt x="1254117" y="1631752"/>
                </a:lnTo>
                <a:lnTo>
                  <a:pt x="1609019" y="2128388"/>
                </a:lnTo>
                <a:lnTo>
                  <a:pt x="1589152" y="1631752"/>
                </a:lnTo>
                <a:close/>
              </a:path>
              <a:path w="2389902" h="2128388">
                <a:moveTo>
                  <a:pt x="118321" y="638527"/>
                </a:moveTo>
                <a:lnTo>
                  <a:pt x="638897" y="1016887"/>
                </a:lnTo>
                <a:lnTo>
                  <a:pt x="0" y="1229717"/>
                </a:lnTo>
                <a:lnTo>
                  <a:pt x="686225" y="1300669"/>
                </a:lnTo>
                <a:lnTo>
                  <a:pt x="307622" y="1797305"/>
                </a:lnTo>
                <a:lnTo>
                  <a:pt x="922855" y="1537162"/>
                </a:lnTo>
                <a:lnTo>
                  <a:pt x="2002331" y="1537162"/>
                </a:lnTo>
                <a:lnTo>
                  <a:pt x="1822010" y="1300669"/>
                </a:lnTo>
                <a:lnTo>
                  <a:pt x="2484632" y="1229717"/>
                </a:lnTo>
                <a:lnTo>
                  <a:pt x="1869314" y="1016887"/>
                </a:lnTo>
                <a:lnTo>
                  <a:pt x="2259839" y="733056"/>
                </a:lnTo>
                <a:lnTo>
                  <a:pt x="780882" y="733056"/>
                </a:lnTo>
                <a:lnTo>
                  <a:pt x="118321" y="638527"/>
                </a:lnTo>
                <a:close/>
              </a:path>
              <a:path w="2389902" h="2128388">
                <a:moveTo>
                  <a:pt x="2002331" y="1537162"/>
                </a:moveTo>
                <a:lnTo>
                  <a:pt x="1585367" y="1537162"/>
                </a:lnTo>
                <a:lnTo>
                  <a:pt x="2200686" y="1797305"/>
                </a:lnTo>
                <a:lnTo>
                  <a:pt x="2002331" y="1537162"/>
                </a:lnTo>
                <a:close/>
              </a:path>
              <a:path w="2389902" h="2128388">
                <a:moveTo>
                  <a:pt x="567916" y="165517"/>
                </a:moveTo>
                <a:lnTo>
                  <a:pt x="780882" y="733056"/>
                </a:lnTo>
                <a:lnTo>
                  <a:pt x="1727401" y="733056"/>
                </a:lnTo>
                <a:lnTo>
                  <a:pt x="1789518" y="567539"/>
                </a:lnTo>
                <a:lnTo>
                  <a:pt x="1088492" y="567539"/>
                </a:lnTo>
                <a:lnTo>
                  <a:pt x="567916" y="165517"/>
                </a:lnTo>
                <a:close/>
              </a:path>
              <a:path w="2389902" h="2128388">
                <a:moveTo>
                  <a:pt x="2389902" y="638527"/>
                </a:moveTo>
                <a:lnTo>
                  <a:pt x="1727401" y="733056"/>
                </a:lnTo>
                <a:lnTo>
                  <a:pt x="2259839" y="733056"/>
                </a:lnTo>
                <a:lnTo>
                  <a:pt x="2389902" y="638527"/>
                </a:lnTo>
                <a:close/>
              </a:path>
              <a:path w="2389902" h="2128388">
                <a:moveTo>
                  <a:pt x="1254117" y="0"/>
                </a:moveTo>
                <a:lnTo>
                  <a:pt x="1088492" y="567539"/>
                </a:lnTo>
                <a:lnTo>
                  <a:pt x="1419803" y="567539"/>
                </a:lnTo>
                <a:lnTo>
                  <a:pt x="1254117" y="0"/>
                </a:lnTo>
                <a:close/>
              </a:path>
              <a:path w="2389902" h="2128388">
                <a:moveTo>
                  <a:pt x="1940392" y="165517"/>
                </a:moveTo>
                <a:lnTo>
                  <a:pt x="1419803" y="567539"/>
                </a:lnTo>
                <a:lnTo>
                  <a:pt x="1789518" y="567539"/>
                </a:lnTo>
                <a:lnTo>
                  <a:pt x="1940392" y="165517"/>
                </a:lnTo>
                <a:close/>
              </a:path>
            </a:pathLst>
          </a:custGeom>
          <a:solidFill>
            <a:srgbClr val="E86200"/>
          </a:solidFill>
        </p:spPr>
        <p:txBody>
          <a:bodyPr wrap="square" lIns="0" tIns="0" rIns="0" bIns="0" rtlCol="0">
            <a:noAutofit/>
          </a:bodyPr>
          <a:lstStyle/>
          <a:p>
            <a:endParaRPr/>
          </a:p>
        </p:txBody>
      </p:sp>
      <p:sp>
        <p:nvSpPr>
          <p:cNvPr id="7" name="object 7"/>
          <p:cNvSpPr/>
          <p:nvPr/>
        </p:nvSpPr>
        <p:spPr>
          <a:xfrm>
            <a:off x="6429277" y="330903"/>
            <a:ext cx="2318921" cy="2057425"/>
          </a:xfrm>
          <a:custGeom>
            <a:avLst/>
            <a:gdLst/>
            <a:ahLst/>
            <a:cxnLst/>
            <a:rect l="l" t="t" r="r" b="b"/>
            <a:pathLst>
              <a:path w="2318921" h="2057425">
                <a:moveTo>
                  <a:pt x="1538039" y="1513499"/>
                </a:moveTo>
                <a:lnTo>
                  <a:pt x="875527" y="1513499"/>
                </a:lnTo>
                <a:lnTo>
                  <a:pt x="851862" y="2057425"/>
                </a:lnTo>
                <a:lnTo>
                  <a:pt x="1206789" y="1584439"/>
                </a:lnTo>
                <a:lnTo>
                  <a:pt x="1538039" y="1584439"/>
                </a:lnTo>
                <a:lnTo>
                  <a:pt x="1538039" y="1513499"/>
                </a:lnTo>
                <a:close/>
              </a:path>
              <a:path w="2318921" h="2057425">
                <a:moveTo>
                  <a:pt x="1538039" y="1584439"/>
                </a:moveTo>
                <a:lnTo>
                  <a:pt x="1206789" y="1584439"/>
                </a:lnTo>
                <a:lnTo>
                  <a:pt x="1538039" y="2057425"/>
                </a:lnTo>
                <a:lnTo>
                  <a:pt x="1538039" y="1584439"/>
                </a:lnTo>
                <a:close/>
              </a:path>
              <a:path w="2318921" h="2057425">
                <a:moveTo>
                  <a:pt x="94656" y="614864"/>
                </a:moveTo>
                <a:lnTo>
                  <a:pt x="591568" y="993224"/>
                </a:lnTo>
                <a:lnTo>
                  <a:pt x="0" y="1206054"/>
                </a:lnTo>
                <a:lnTo>
                  <a:pt x="662561" y="1277006"/>
                </a:lnTo>
                <a:lnTo>
                  <a:pt x="283958" y="1749992"/>
                </a:lnTo>
                <a:lnTo>
                  <a:pt x="875527" y="1513499"/>
                </a:lnTo>
                <a:lnTo>
                  <a:pt x="1940367" y="1513499"/>
                </a:lnTo>
                <a:lnTo>
                  <a:pt x="1751029" y="1277006"/>
                </a:lnTo>
                <a:lnTo>
                  <a:pt x="2413651" y="1206054"/>
                </a:lnTo>
                <a:lnTo>
                  <a:pt x="1798333" y="993224"/>
                </a:lnTo>
                <a:lnTo>
                  <a:pt x="2188858" y="709393"/>
                </a:lnTo>
                <a:lnTo>
                  <a:pt x="757218" y="709393"/>
                </a:lnTo>
                <a:lnTo>
                  <a:pt x="94656" y="614864"/>
                </a:lnTo>
                <a:close/>
              </a:path>
              <a:path w="2318921" h="2057425">
                <a:moveTo>
                  <a:pt x="1940367" y="1513499"/>
                </a:moveTo>
                <a:lnTo>
                  <a:pt x="1538039" y="1513499"/>
                </a:lnTo>
                <a:lnTo>
                  <a:pt x="2129705" y="1749992"/>
                </a:lnTo>
                <a:lnTo>
                  <a:pt x="1940367" y="1513499"/>
                </a:lnTo>
                <a:close/>
              </a:path>
              <a:path w="2318921" h="2057425">
                <a:moveTo>
                  <a:pt x="544252" y="189179"/>
                </a:moveTo>
                <a:lnTo>
                  <a:pt x="757218" y="709393"/>
                </a:lnTo>
                <a:lnTo>
                  <a:pt x="1656421" y="709393"/>
                </a:lnTo>
                <a:lnTo>
                  <a:pt x="1714500" y="567539"/>
                </a:lnTo>
                <a:lnTo>
                  <a:pt x="1041164" y="567539"/>
                </a:lnTo>
                <a:lnTo>
                  <a:pt x="544252" y="189179"/>
                </a:lnTo>
                <a:close/>
              </a:path>
              <a:path w="2318921" h="2057425">
                <a:moveTo>
                  <a:pt x="2318921" y="614864"/>
                </a:moveTo>
                <a:lnTo>
                  <a:pt x="1656421" y="709393"/>
                </a:lnTo>
                <a:lnTo>
                  <a:pt x="2188858" y="709393"/>
                </a:lnTo>
                <a:lnTo>
                  <a:pt x="2318921" y="614864"/>
                </a:lnTo>
                <a:close/>
              </a:path>
              <a:path w="2318921" h="2057425">
                <a:moveTo>
                  <a:pt x="1206789" y="0"/>
                </a:moveTo>
                <a:lnTo>
                  <a:pt x="1041164" y="567539"/>
                </a:lnTo>
                <a:lnTo>
                  <a:pt x="1372475" y="567539"/>
                </a:lnTo>
                <a:lnTo>
                  <a:pt x="1206789" y="0"/>
                </a:lnTo>
                <a:close/>
              </a:path>
              <a:path w="2318921" h="2057425">
                <a:moveTo>
                  <a:pt x="1869411" y="189179"/>
                </a:moveTo>
                <a:lnTo>
                  <a:pt x="1372475" y="567539"/>
                </a:lnTo>
                <a:lnTo>
                  <a:pt x="1714500" y="567539"/>
                </a:lnTo>
                <a:lnTo>
                  <a:pt x="1869411" y="189179"/>
                </a:lnTo>
                <a:close/>
              </a:path>
            </a:pathLst>
          </a:custGeom>
          <a:solidFill>
            <a:srgbClr val="E86F00"/>
          </a:solidFill>
        </p:spPr>
        <p:txBody>
          <a:bodyPr wrap="square" lIns="0" tIns="0" rIns="0" bIns="0" rtlCol="0">
            <a:noAutofit/>
          </a:bodyPr>
          <a:lstStyle/>
          <a:p>
            <a:endParaRPr/>
          </a:p>
        </p:txBody>
      </p:sp>
      <p:sp>
        <p:nvSpPr>
          <p:cNvPr id="8" name="object 8"/>
          <p:cNvSpPr/>
          <p:nvPr/>
        </p:nvSpPr>
        <p:spPr>
          <a:xfrm>
            <a:off x="6476605" y="378107"/>
            <a:ext cx="2224289" cy="1986571"/>
          </a:xfrm>
          <a:custGeom>
            <a:avLst/>
            <a:gdLst/>
            <a:ahLst/>
            <a:cxnLst/>
            <a:rect l="l" t="t" r="r" b="b"/>
            <a:pathLst>
              <a:path w="2224289" h="1986571">
                <a:moveTo>
                  <a:pt x="1467059" y="1442645"/>
                </a:moveTo>
                <a:lnTo>
                  <a:pt x="828198" y="1442645"/>
                </a:lnTo>
                <a:lnTo>
                  <a:pt x="828198" y="1986571"/>
                </a:lnTo>
                <a:lnTo>
                  <a:pt x="1159460" y="1513597"/>
                </a:lnTo>
                <a:lnTo>
                  <a:pt x="1470144" y="1513597"/>
                </a:lnTo>
                <a:lnTo>
                  <a:pt x="1467059" y="1442645"/>
                </a:lnTo>
                <a:close/>
              </a:path>
              <a:path w="2224289" h="1986571">
                <a:moveTo>
                  <a:pt x="1470144" y="1513597"/>
                </a:moveTo>
                <a:lnTo>
                  <a:pt x="1159460" y="1513597"/>
                </a:lnTo>
                <a:lnTo>
                  <a:pt x="1490711" y="1986571"/>
                </a:lnTo>
                <a:lnTo>
                  <a:pt x="1470144" y="1513597"/>
                </a:lnTo>
                <a:close/>
              </a:path>
              <a:path w="2224289" h="1986571">
                <a:moveTo>
                  <a:pt x="94656" y="591324"/>
                </a:moveTo>
                <a:lnTo>
                  <a:pt x="567904" y="946021"/>
                </a:lnTo>
                <a:lnTo>
                  <a:pt x="0" y="1158851"/>
                </a:lnTo>
                <a:lnTo>
                  <a:pt x="615232" y="1229803"/>
                </a:lnTo>
                <a:lnTo>
                  <a:pt x="260294" y="1679138"/>
                </a:lnTo>
                <a:lnTo>
                  <a:pt x="828198" y="1442645"/>
                </a:lnTo>
                <a:lnTo>
                  <a:pt x="1848160" y="1442645"/>
                </a:lnTo>
                <a:lnTo>
                  <a:pt x="1680049" y="1229803"/>
                </a:lnTo>
                <a:lnTo>
                  <a:pt x="2318897" y="1158851"/>
                </a:lnTo>
                <a:lnTo>
                  <a:pt x="1727353" y="946021"/>
                </a:lnTo>
                <a:lnTo>
                  <a:pt x="2091852" y="685853"/>
                </a:lnTo>
                <a:lnTo>
                  <a:pt x="709889" y="685853"/>
                </a:lnTo>
                <a:lnTo>
                  <a:pt x="94656" y="591324"/>
                </a:lnTo>
                <a:close/>
              </a:path>
              <a:path w="2224289" h="1986571">
                <a:moveTo>
                  <a:pt x="1848160" y="1442645"/>
                </a:moveTo>
                <a:lnTo>
                  <a:pt x="1467059" y="1442645"/>
                </a:lnTo>
                <a:lnTo>
                  <a:pt x="2034951" y="1679138"/>
                </a:lnTo>
                <a:lnTo>
                  <a:pt x="1848160" y="1442645"/>
                </a:lnTo>
                <a:close/>
              </a:path>
              <a:path w="2224289" h="1986571">
                <a:moveTo>
                  <a:pt x="520576" y="165639"/>
                </a:moveTo>
                <a:lnTo>
                  <a:pt x="709889" y="685853"/>
                </a:lnTo>
                <a:lnTo>
                  <a:pt x="1585441" y="685853"/>
                </a:lnTo>
                <a:lnTo>
                  <a:pt x="1653208" y="520336"/>
                </a:lnTo>
                <a:lnTo>
                  <a:pt x="993835" y="520336"/>
                </a:lnTo>
                <a:lnTo>
                  <a:pt x="520576" y="165639"/>
                </a:lnTo>
                <a:close/>
              </a:path>
              <a:path w="2224289" h="1986571">
                <a:moveTo>
                  <a:pt x="2224289" y="591324"/>
                </a:moveTo>
                <a:lnTo>
                  <a:pt x="1585441" y="685853"/>
                </a:lnTo>
                <a:lnTo>
                  <a:pt x="2091852" y="685853"/>
                </a:lnTo>
                <a:lnTo>
                  <a:pt x="2224289" y="591324"/>
                </a:lnTo>
                <a:close/>
              </a:path>
              <a:path w="2224289" h="1986571">
                <a:moveTo>
                  <a:pt x="1159460" y="0"/>
                </a:moveTo>
                <a:lnTo>
                  <a:pt x="993835" y="520336"/>
                </a:lnTo>
                <a:lnTo>
                  <a:pt x="1325146" y="520336"/>
                </a:lnTo>
                <a:lnTo>
                  <a:pt x="1159460" y="0"/>
                </a:lnTo>
                <a:close/>
              </a:path>
              <a:path w="2224289" h="1986571">
                <a:moveTo>
                  <a:pt x="1798431" y="165639"/>
                </a:moveTo>
                <a:lnTo>
                  <a:pt x="1325146" y="520336"/>
                </a:lnTo>
                <a:lnTo>
                  <a:pt x="1653208" y="520336"/>
                </a:lnTo>
                <a:lnTo>
                  <a:pt x="1798431" y="165639"/>
                </a:lnTo>
                <a:close/>
              </a:path>
            </a:pathLst>
          </a:custGeom>
          <a:solidFill>
            <a:srgbClr val="EC8202"/>
          </a:solidFill>
        </p:spPr>
        <p:txBody>
          <a:bodyPr wrap="square" lIns="0" tIns="0" rIns="0" bIns="0" rtlCol="0">
            <a:noAutofit/>
          </a:bodyPr>
          <a:lstStyle/>
          <a:p>
            <a:endParaRPr/>
          </a:p>
        </p:txBody>
      </p:sp>
      <p:sp>
        <p:nvSpPr>
          <p:cNvPr id="9" name="object 9"/>
          <p:cNvSpPr/>
          <p:nvPr/>
        </p:nvSpPr>
        <p:spPr>
          <a:xfrm>
            <a:off x="6500269" y="401769"/>
            <a:ext cx="2153321" cy="1915619"/>
          </a:xfrm>
          <a:custGeom>
            <a:avLst/>
            <a:gdLst/>
            <a:ahLst/>
            <a:cxnLst/>
            <a:rect l="l" t="t" r="r" b="b"/>
            <a:pathLst>
              <a:path w="2153321" h="1915619">
                <a:moveTo>
                  <a:pt x="1443394" y="1395332"/>
                </a:moveTo>
                <a:lnTo>
                  <a:pt x="828198" y="1395332"/>
                </a:lnTo>
                <a:lnTo>
                  <a:pt x="804534" y="1915619"/>
                </a:lnTo>
                <a:lnTo>
                  <a:pt x="1135796" y="1466283"/>
                </a:lnTo>
                <a:lnTo>
                  <a:pt x="1443394" y="1466283"/>
                </a:lnTo>
                <a:lnTo>
                  <a:pt x="1443394" y="1395332"/>
                </a:lnTo>
                <a:close/>
              </a:path>
              <a:path w="2153321" h="1915619">
                <a:moveTo>
                  <a:pt x="1443394" y="1466283"/>
                </a:moveTo>
                <a:lnTo>
                  <a:pt x="1135796" y="1466283"/>
                </a:lnTo>
                <a:lnTo>
                  <a:pt x="1443394" y="1915619"/>
                </a:lnTo>
                <a:lnTo>
                  <a:pt x="1443394" y="1466283"/>
                </a:lnTo>
                <a:close/>
              </a:path>
              <a:path w="2153321" h="1915619">
                <a:moveTo>
                  <a:pt x="94644" y="591202"/>
                </a:moveTo>
                <a:lnTo>
                  <a:pt x="567904" y="922358"/>
                </a:lnTo>
                <a:lnTo>
                  <a:pt x="0" y="1135188"/>
                </a:lnTo>
                <a:lnTo>
                  <a:pt x="615232" y="1182489"/>
                </a:lnTo>
                <a:lnTo>
                  <a:pt x="283958" y="1631825"/>
                </a:lnTo>
                <a:lnTo>
                  <a:pt x="828198" y="1395332"/>
                </a:lnTo>
                <a:lnTo>
                  <a:pt x="1813292" y="1395332"/>
                </a:lnTo>
                <a:lnTo>
                  <a:pt x="1656384" y="1182489"/>
                </a:lnTo>
                <a:lnTo>
                  <a:pt x="2247929" y="1135188"/>
                </a:lnTo>
                <a:lnTo>
                  <a:pt x="1680037" y="922358"/>
                </a:lnTo>
                <a:lnTo>
                  <a:pt x="2051865" y="662190"/>
                </a:lnTo>
                <a:lnTo>
                  <a:pt x="709877" y="662190"/>
                </a:lnTo>
                <a:lnTo>
                  <a:pt x="94644" y="591202"/>
                </a:lnTo>
                <a:close/>
              </a:path>
              <a:path w="2153321" h="1915619">
                <a:moveTo>
                  <a:pt x="1813292" y="1395332"/>
                </a:moveTo>
                <a:lnTo>
                  <a:pt x="1443394" y="1395332"/>
                </a:lnTo>
                <a:lnTo>
                  <a:pt x="1987635" y="1631825"/>
                </a:lnTo>
                <a:lnTo>
                  <a:pt x="1813292" y="1395332"/>
                </a:lnTo>
                <a:close/>
              </a:path>
              <a:path w="2153321" h="1915619">
                <a:moveTo>
                  <a:pt x="520576" y="165517"/>
                </a:moveTo>
                <a:lnTo>
                  <a:pt x="709877" y="662190"/>
                </a:lnTo>
                <a:lnTo>
                  <a:pt x="1561776" y="662190"/>
                </a:lnTo>
                <a:lnTo>
                  <a:pt x="1615818" y="520336"/>
                </a:lnTo>
                <a:lnTo>
                  <a:pt x="970171" y="520336"/>
                </a:lnTo>
                <a:lnTo>
                  <a:pt x="520576" y="165517"/>
                </a:lnTo>
                <a:close/>
              </a:path>
              <a:path w="2153321" h="1915619">
                <a:moveTo>
                  <a:pt x="2153321" y="591202"/>
                </a:moveTo>
                <a:lnTo>
                  <a:pt x="1561776" y="662190"/>
                </a:lnTo>
                <a:lnTo>
                  <a:pt x="2051865" y="662190"/>
                </a:lnTo>
                <a:lnTo>
                  <a:pt x="2153321" y="591202"/>
                </a:lnTo>
                <a:close/>
              </a:path>
              <a:path w="2153321" h="1915619">
                <a:moveTo>
                  <a:pt x="1135796" y="0"/>
                </a:moveTo>
                <a:lnTo>
                  <a:pt x="970171" y="520336"/>
                </a:lnTo>
                <a:lnTo>
                  <a:pt x="1301482" y="520336"/>
                </a:lnTo>
                <a:lnTo>
                  <a:pt x="1135796" y="0"/>
                </a:lnTo>
                <a:close/>
              </a:path>
              <a:path w="2153321" h="1915619">
                <a:moveTo>
                  <a:pt x="1750993" y="165517"/>
                </a:moveTo>
                <a:lnTo>
                  <a:pt x="1301482" y="520336"/>
                </a:lnTo>
                <a:lnTo>
                  <a:pt x="1615818" y="520336"/>
                </a:lnTo>
                <a:lnTo>
                  <a:pt x="1750993" y="165517"/>
                </a:lnTo>
                <a:close/>
              </a:path>
            </a:pathLst>
          </a:custGeom>
          <a:solidFill>
            <a:srgbClr val="EC8B06"/>
          </a:solidFill>
        </p:spPr>
        <p:txBody>
          <a:bodyPr wrap="square" lIns="0" tIns="0" rIns="0" bIns="0" rtlCol="0">
            <a:noAutofit/>
          </a:bodyPr>
          <a:lstStyle/>
          <a:p>
            <a:endParaRPr/>
          </a:p>
        </p:txBody>
      </p:sp>
      <p:sp>
        <p:nvSpPr>
          <p:cNvPr id="10" name="object 10"/>
          <p:cNvSpPr/>
          <p:nvPr/>
        </p:nvSpPr>
        <p:spPr>
          <a:xfrm>
            <a:off x="6547598" y="449095"/>
            <a:ext cx="2082340" cy="1844643"/>
          </a:xfrm>
          <a:custGeom>
            <a:avLst/>
            <a:gdLst/>
            <a:ahLst/>
            <a:cxnLst/>
            <a:rect l="l" t="t" r="r" b="b"/>
            <a:pathLst>
              <a:path w="2082340" h="1844643">
                <a:moveTo>
                  <a:pt x="1372414" y="1324356"/>
                </a:moveTo>
                <a:lnTo>
                  <a:pt x="780870" y="1324356"/>
                </a:lnTo>
                <a:lnTo>
                  <a:pt x="780870" y="1844643"/>
                </a:lnTo>
                <a:lnTo>
                  <a:pt x="1088468" y="1418958"/>
                </a:lnTo>
                <a:lnTo>
                  <a:pt x="1376715" y="1418958"/>
                </a:lnTo>
                <a:lnTo>
                  <a:pt x="1372414" y="1324356"/>
                </a:lnTo>
                <a:close/>
              </a:path>
              <a:path w="2082340" h="1844643">
                <a:moveTo>
                  <a:pt x="1376715" y="1418958"/>
                </a:moveTo>
                <a:lnTo>
                  <a:pt x="1088468" y="1418958"/>
                </a:lnTo>
                <a:lnTo>
                  <a:pt x="1396066" y="1844643"/>
                </a:lnTo>
                <a:lnTo>
                  <a:pt x="1376715" y="1418958"/>
                </a:lnTo>
                <a:close/>
              </a:path>
              <a:path w="2082340" h="1844643">
                <a:moveTo>
                  <a:pt x="94644" y="543876"/>
                </a:moveTo>
                <a:lnTo>
                  <a:pt x="544240" y="875032"/>
                </a:lnTo>
                <a:lnTo>
                  <a:pt x="0" y="1064212"/>
                </a:lnTo>
                <a:lnTo>
                  <a:pt x="591568" y="1135164"/>
                </a:lnTo>
                <a:lnTo>
                  <a:pt x="260281" y="1560849"/>
                </a:lnTo>
                <a:lnTo>
                  <a:pt x="780870" y="1324356"/>
                </a:lnTo>
                <a:lnTo>
                  <a:pt x="1732625" y="1324356"/>
                </a:lnTo>
                <a:lnTo>
                  <a:pt x="1585404" y="1135164"/>
                </a:lnTo>
                <a:lnTo>
                  <a:pt x="2153296" y="1064212"/>
                </a:lnTo>
                <a:lnTo>
                  <a:pt x="1609056" y="875032"/>
                </a:lnTo>
                <a:lnTo>
                  <a:pt x="1947066" y="638527"/>
                </a:lnTo>
                <a:lnTo>
                  <a:pt x="662549" y="638527"/>
                </a:lnTo>
                <a:lnTo>
                  <a:pt x="94644" y="543876"/>
                </a:lnTo>
                <a:close/>
              </a:path>
              <a:path w="2082340" h="1844643">
                <a:moveTo>
                  <a:pt x="1732625" y="1324356"/>
                </a:moveTo>
                <a:lnTo>
                  <a:pt x="1372414" y="1324356"/>
                </a:lnTo>
                <a:lnTo>
                  <a:pt x="1916654" y="1560849"/>
                </a:lnTo>
                <a:lnTo>
                  <a:pt x="1732625" y="1324356"/>
                </a:lnTo>
                <a:close/>
              </a:path>
              <a:path w="2082340" h="1844643">
                <a:moveTo>
                  <a:pt x="496911" y="141854"/>
                </a:moveTo>
                <a:lnTo>
                  <a:pt x="662549" y="638527"/>
                </a:lnTo>
                <a:lnTo>
                  <a:pt x="1490796" y="638527"/>
                </a:lnTo>
                <a:lnTo>
                  <a:pt x="1544838" y="496673"/>
                </a:lnTo>
                <a:lnTo>
                  <a:pt x="922843" y="496673"/>
                </a:lnTo>
                <a:lnTo>
                  <a:pt x="496911" y="141854"/>
                </a:lnTo>
                <a:close/>
              </a:path>
              <a:path w="2082340" h="1844643">
                <a:moveTo>
                  <a:pt x="2082340" y="543876"/>
                </a:moveTo>
                <a:lnTo>
                  <a:pt x="1490796" y="638527"/>
                </a:lnTo>
                <a:lnTo>
                  <a:pt x="1947066" y="638527"/>
                </a:lnTo>
                <a:lnTo>
                  <a:pt x="2082340" y="543876"/>
                </a:lnTo>
                <a:close/>
              </a:path>
              <a:path w="2082340" h="1844643">
                <a:moveTo>
                  <a:pt x="1088468" y="0"/>
                </a:moveTo>
                <a:lnTo>
                  <a:pt x="922843" y="496673"/>
                </a:lnTo>
                <a:lnTo>
                  <a:pt x="1230502" y="496673"/>
                </a:lnTo>
                <a:lnTo>
                  <a:pt x="1088468" y="0"/>
                </a:lnTo>
                <a:close/>
              </a:path>
              <a:path w="2082340" h="1844643">
                <a:moveTo>
                  <a:pt x="1680012" y="141854"/>
                </a:moveTo>
                <a:lnTo>
                  <a:pt x="1230502" y="496673"/>
                </a:lnTo>
                <a:lnTo>
                  <a:pt x="1544838" y="496673"/>
                </a:lnTo>
                <a:lnTo>
                  <a:pt x="1680012" y="141854"/>
                </a:lnTo>
                <a:close/>
              </a:path>
            </a:pathLst>
          </a:custGeom>
          <a:solidFill>
            <a:srgbClr val="EE9B0B"/>
          </a:solidFill>
        </p:spPr>
        <p:txBody>
          <a:bodyPr wrap="square" lIns="0" tIns="0" rIns="0" bIns="0" rtlCol="0">
            <a:noAutofit/>
          </a:bodyPr>
          <a:lstStyle/>
          <a:p>
            <a:endParaRPr/>
          </a:p>
        </p:txBody>
      </p:sp>
      <p:sp>
        <p:nvSpPr>
          <p:cNvPr id="11" name="object 11"/>
          <p:cNvSpPr/>
          <p:nvPr/>
        </p:nvSpPr>
        <p:spPr>
          <a:xfrm>
            <a:off x="6594914" y="472757"/>
            <a:ext cx="1987720" cy="1773679"/>
          </a:xfrm>
          <a:custGeom>
            <a:avLst/>
            <a:gdLst/>
            <a:ahLst/>
            <a:cxnLst/>
            <a:rect l="l" t="t" r="r" b="b"/>
            <a:pathLst>
              <a:path w="1987720" h="1773679">
                <a:moveTo>
                  <a:pt x="1325098" y="1300693"/>
                </a:moveTo>
                <a:lnTo>
                  <a:pt x="757218" y="1300693"/>
                </a:lnTo>
                <a:lnTo>
                  <a:pt x="733553" y="1773679"/>
                </a:lnTo>
                <a:lnTo>
                  <a:pt x="1041152" y="1371645"/>
                </a:lnTo>
                <a:lnTo>
                  <a:pt x="1325098" y="1371645"/>
                </a:lnTo>
                <a:lnTo>
                  <a:pt x="1325098" y="1300693"/>
                </a:lnTo>
                <a:close/>
              </a:path>
              <a:path w="1987720" h="1773679">
                <a:moveTo>
                  <a:pt x="1325098" y="1371645"/>
                </a:moveTo>
                <a:lnTo>
                  <a:pt x="1041152" y="1371645"/>
                </a:lnTo>
                <a:lnTo>
                  <a:pt x="1325098" y="1773679"/>
                </a:lnTo>
                <a:lnTo>
                  <a:pt x="1325098" y="1371645"/>
                </a:lnTo>
                <a:close/>
              </a:path>
              <a:path w="1987720" h="1773679">
                <a:moveTo>
                  <a:pt x="70992" y="543876"/>
                </a:moveTo>
                <a:lnTo>
                  <a:pt x="520588" y="851370"/>
                </a:lnTo>
                <a:lnTo>
                  <a:pt x="0" y="1040550"/>
                </a:lnTo>
                <a:lnTo>
                  <a:pt x="567916" y="1111501"/>
                </a:lnTo>
                <a:lnTo>
                  <a:pt x="236629" y="1513536"/>
                </a:lnTo>
                <a:lnTo>
                  <a:pt x="757218" y="1300693"/>
                </a:lnTo>
                <a:lnTo>
                  <a:pt x="1659187" y="1300693"/>
                </a:lnTo>
                <a:lnTo>
                  <a:pt x="1514436" y="1111501"/>
                </a:lnTo>
                <a:lnTo>
                  <a:pt x="2058676" y="1040550"/>
                </a:lnTo>
                <a:lnTo>
                  <a:pt x="1561740" y="851370"/>
                </a:lnTo>
                <a:lnTo>
                  <a:pt x="1889378" y="614864"/>
                </a:lnTo>
                <a:lnTo>
                  <a:pt x="638897" y="614864"/>
                </a:lnTo>
                <a:lnTo>
                  <a:pt x="70992" y="543876"/>
                </a:lnTo>
                <a:close/>
              </a:path>
              <a:path w="1987720" h="1773679">
                <a:moveTo>
                  <a:pt x="1659187" y="1300693"/>
                </a:moveTo>
                <a:lnTo>
                  <a:pt x="1325098" y="1300693"/>
                </a:lnTo>
                <a:lnTo>
                  <a:pt x="1822034" y="1513536"/>
                </a:lnTo>
                <a:lnTo>
                  <a:pt x="1659187" y="1300693"/>
                </a:lnTo>
                <a:close/>
              </a:path>
              <a:path w="1987720" h="1773679">
                <a:moveTo>
                  <a:pt x="473259" y="141854"/>
                </a:moveTo>
                <a:lnTo>
                  <a:pt x="638897" y="614864"/>
                </a:lnTo>
                <a:lnTo>
                  <a:pt x="1419828" y="614864"/>
                </a:lnTo>
                <a:lnTo>
                  <a:pt x="1476573" y="473010"/>
                </a:lnTo>
                <a:lnTo>
                  <a:pt x="899239" y="473010"/>
                </a:lnTo>
                <a:lnTo>
                  <a:pt x="473259" y="141854"/>
                </a:lnTo>
                <a:close/>
              </a:path>
              <a:path w="1987720" h="1773679">
                <a:moveTo>
                  <a:pt x="1987720" y="543876"/>
                </a:moveTo>
                <a:lnTo>
                  <a:pt x="1419828" y="614864"/>
                </a:lnTo>
                <a:lnTo>
                  <a:pt x="1889378" y="614864"/>
                </a:lnTo>
                <a:lnTo>
                  <a:pt x="1987720" y="543876"/>
                </a:lnTo>
                <a:close/>
              </a:path>
              <a:path w="1987720" h="1773679">
                <a:moveTo>
                  <a:pt x="1041152" y="0"/>
                </a:moveTo>
                <a:lnTo>
                  <a:pt x="899239" y="473010"/>
                </a:lnTo>
                <a:lnTo>
                  <a:pt x="1183186" y="473010"/>
                </a:lnTo>
                <a:lnTo>
                  <a:pt x="1041152" y="0"/>
                </a:lnTo>
                <a:close/>
              </a:path>
              <a:path w="1987720" h="1773679">
                <a:moveTo>
                  <a:pt x="1609044" y="141854"/>
                </a:moveTo>
                <a:lnTo>
                  <a:pt x="1183186" y="473010"/>
                </a:lnTo>
                <a:lnTo>
                  <a:pt x="1476573" y="473010"/>
                </a:lnTo>
                <a:lnTo>
                  <a:pt x="1609044" y="141854"/>
                </a:lnTo>
                <a:close/>
              </a:path>
            </a:pathLst>
          </a:custGeom>
          <a:solidFill>
            <a:srgbClr val="F1AA13"/>
          </a:solidFill>
        </p:spPr>
        <p:txBody>
          <a:bodyPr wrap="square" lIns="0" tIns="0" rIns="0" bIns="0" rtlCol="0">
            <a:noAutofit/>
          </a:bodyPr>
          <a:lstStyle/>
          <a:p>
            <a:endParaRPr/>
          </a:p>
        </p:txBody>
      </p:sp>
      <p:sp>
        <p:nvSpPr>
          <p:cNvPr id="12" name="object 12"/>
          <p:cNvSpPr/>
          <p:nvPr/>
        </p:nvSpPr>
        <p:spPr>
          <a:xfrm>
            <a:off x="6399515" y="513986"/>
            <a:ext cx="2402085" cy="1714898"/>
          </a:xfrm>
          <a:prstGeom prst="rect">
            <a:avLst/>
          </a:prstGeom>
          <a:blipFill>
            <a:blip r:embed="rId2" cstate="print"/>
            <a:stretch>
              <a:fillRect/>
            </a:stretch>
          </a:blipFill>
        </p:spPr>
        <p:txBody>
          <a:bodyPr wrap="square" lIns="0" tIns="0" rIns="0" bIns="0" rtlCol="0">
            <a:noAutofit/>
          </a:bodyPr>
          <a:lstStyle/>
          <a:p>
            <a:endParaRPr/>
          </a:p>
        </p:txBody>
      </p:sp>
      <p:sp>
        <p:nvSpPr>
          <p:cNvPr id="13" name="object 13"/>
          <p:cNvSpPr/>
          <p:nvPr/>
        </p:nvSpPr>
        <p:spPr>
          <a:xfrm>
            <a:off x="3678935" y="1520952"/>
            <a:ext cx="2476500" cy="1459991"/>
          </a:xfrm>
          <a:prstGeom prst="rect">
            <a:avLst/>
          </a:prstGeom>
          <a:blipFill>
            <a:blip r:embed="rId3" cstate="print"/>
            <a:stretch>
              <a:fillRect/>
            </a:stretch>
          </a:blipFill>
        </p:spPr>
        <p:txBody>
          <a:bodyPr wrap="square" lIns="0" tIns="0" rIns="0" bIns="0" rtlCol="0">
            <a:noAutofit/>
          </a:bodyPr>
          <a:lstStyle/>
          <a:p>
            <a:endParaRPr/>
          </a:p>
        </p:txBody>
      </p:sp>
      <p:sp>
        <p:nvSpPr>
          <p:cNvPr id="14" name="object 14"/>
          <p:cNvSpPr/>
          <p:nvPr/>
        </p:nvSpPr>
        <p:spPr>
          <a:xfrm>
            <a:off x="178307" y="1196339"/>
            <a:ext cx="3227832" cy="2421636"/>
          </a:xfrm>
          <a:prstGeom prst="rect">
            <a:avLst/>
          </a:prstGeom>
          <a:blipFill>
            <a:blip r:embed="rId4" cstate="print"/>
            <a:stretch>
              <a:fillRect/>
            </a:stretch>
          </a:blipFill>
        </p:spPr>
        <p:txBody>
          <a:bodyPr wrap="square" lIns="0" tIns="0" rIns="0" bIns="0" rtlCol="0">
            <a:noAutofit/>
          </a:bodyPr>
          <a:lstStyle/>
          <a:p>
            <a:endParaRPr/>
          </a:p>
        </p:txBody>
      </p:sp>
      <p:sp>
        <p:nvSpPr>
          <p:cNvPr id="15" name="object 15"/>
          <p:cNvSpPr txBox="1"/>
          <p:nvPr/>
        </p:nvSpPr>
        <p:spPr>
          <a:xfrm>
            <a:off x="1289685" y="2524125"/>
            <a:ext cx="6756400" cy="1311275"/>
          </a:xfrm>
          <a:prstGeom prst="rect">
            <a:avLst/>
          </a:prstGeom>
        </p:spPr>
        <p:txBody>
          <a:bodyPr vert="horz" wrap="square" lIns="0" tIns="0" rIns="0" bIns="0" rtlCol="0">
            <a:noAutofit/>
          </a:bodyPr>
          <a:lstStyle/>
          <a:p>
            <a:pPr marR="12700" algn="r">
              <a:lnSpc>
                <a:spcPct val="100000"/>
              </a:lnSpc>
            </a:pPr>
            <a:r>
              <a:rPr sz="1600" spc="-10" dirty="0">
                <a:latin typeface="Arial Unicode MS"/>
                <a:cs typeface="Arial Unicode MS"/>
              </a:rPr>
              <a:t>入</a:t>
            </a:r>
            <a:r>
              <a:rPr sz="1600" spc="-20" dirty="0">
                <a:latin typeface="Arial Unicode MS"/>
                <a:cs typeface="Arial Unicode MS"/>
              </a:rPr>
              <a:t>侵检测</a:t>
            </a:r>
            <a:endParaRPr sz="1600">
              <a:latin typeface="Arial Unicode MS"/>
              <a:cs typeface="Arial Unicode MS"/>
            </a:endParaRPr>
          </a:p>
          <a:p>
            <a:pPr marL="12700" marR="2760980" indent="3134360">
              <a:lnSpc>
                <a:spcPct val="206800"/>
              </a:lnSpc>
              <a:spcBef>
                <a:spcPts val="395"/>
              </a:spcBef>
            </a:pPr>
            <a:r>
              <a:rPr sz="1600" spc="-90" dirty="0">
                <a:latin typeface="Verdana"/>
                <a:cs typeface="Verdana"/>
              </a:rPr>
              <a:t>W</a:t>
            </a:r>
            <a:r>
              <a:rPr sz="1600" spc="-10" dirty="0">
                <a:latin typeface="Verdana"/>
                <a:cs typeface="Verdana"/>
              </a:rPr>
              <a:t>e</a:t>
            </a:r>
            <a:r>
              <a:rPr sz="1600" spc="-15" dirty="0">
                <a:latin typeface="Verdana"/>
                <a:cs typeface="Verdana"/>
              </a:rPr>
              <a:t>b</a:t>
            </a:r>
            <a:r>
              <a:rPr sz="1600" spc="-10" dirty="0">
                <a:latin typeface="Arial Unicode MS"/>
                <a:cs typeface="Arial Unicode MS"/>
              </a:rPr>
              <a:t>搜索</a:t>
            </a:r>
            <a:r>
              <a:rPr sz="1600" spc="5" dirty="0">
                <a:latin typeface="Arial Unicode MS"/>
                <a:cs typeface="Arial Unicode MS"/>
              </a:rPr>
              <a:t> </a:t>
            </a:r>
            <a:r>
              <a:rPr sz="1600" spc="-10" dirty="0">
                <a:latin typeface="Arial Unicode MS"/>
                <a:cs typeface="Arial Unicode MS"/>
              </a:rPr>
              <a:t>生</a:t>
            </a:r>
            <a:r>
              <a:rPr sz="1600" spc="-20" dirty="0">
                <a:latin typeface="Arial Unicode MS"/>
                <a:cs typeface="Arial Unicode MS"/>
              </a:rPr>
              <a:t>物信</a:t>
            </a:r>
            <a:r>
              <a:rPr sz="1600" spc="-10" dirty="0">
                <a:latin typeface="Arial Unicode MS"/>
                <a:cs typeface="Arial Unicode MS"/>
              </a:rPr>
              <a:t>息</a:t>
            </a:r>
            <a:r>
              <a:rPr sz="1600" spc="-20" dirty="0">
                <a:latin typeface="Arial Unicode MS"/>
                <a:cs typeface="Arial Unicode MS"/>
              </a:rPr>
              <a:t>学</a:t>
            </a:r>
            <a:endParaRPr sz="1600">
              <a:latin typeface="Arial Unicode MS"/>
              <a:cs typeface="Arial Unicode MS"/>
            </a:endParaRPr>
          </a:p>
        </p:txBody>
      </p:sp>
      <p:sp>
        <p:nvSpPr>
          <p:cNvPr id="16" name="object 16"/>
          <p:cNvSpPr/>
          <p:nvPr/>
        </p:nvSpPr>
        <p:spPr>
          <a:xfrm>
            <a:off x="281940" y="3896867"/>
            <a:ext cx="3058668" cy="1990344"/>
          </a:xfrm>
          <a:prstGeom prst="rect">
            <a:avLst/>
          </a:prstGeom>
          <a:blipFill>
            <a:blip r:embed="rId5" cstate="print"/>
            <a:stretch>
              <a:fillRect/>
            </a:stretch>
          </a:blipFill>
        </p:spPr>
        <p:txBody>
          <a:bodyPr wrap="square" lIns="0" tIns="0" rIns="0" bIns="0" rtlCol="0">
            <a:noAutofit/>
          </a:bodyPr>
          <a:lstStyle/>
          <a:p>
            <a:endParaRPr/>
          </a:p>
        </p:txBody>
      </p:sp>
      <p:sp>
        <p:nvSpPr>
          <p:cNvPr id="17" name="object 17"/>
          <p:cNvSpPr txBox="1"/>
          <p:nvPr/>
        </p:nvSpPr>
        <p:spPr>
          <a:xfrm>
            <a:off x="450291" y="5887618"/>
            <a:ext cx="2662555" cy="494030"/>
          </a:xfrm>
          <a:prstGeom prst="rect">
            <a:avLst/>
          </a:prstGeom>
        </p:spPr>
        <p:txBody>
          <a:bodyPr vert="horz" wrap="square" lIns="0" tIns="0" rIns="0" bIns="0" rtlCol="0">
            <a:noAutofit/>
          </a:bodyPr>
          <a:lstStyle/>
          <a:p>
            <a:pPr marL="1905" algn="ctr">
              <a:lnSpc>
                <a:spcPct val="100000"/>
              </a:lnSpc>
            </a:pPr>
            <a:r>
              <a:rPr sz="1600" spc="-15" dirty="0">
                <a:latin typeface="Arial Unicode MS"/>
                <a:cs typeface="Arial Unicode MS"/>
              </a:rPr>
              <a:t>汽车自动驾驶</a:t>
            </a:r>
            <a:endParaRPr sz="1600">
              <a:latin typeface="Arial Unicode MS"/>
              <a:cs typeface="Arial Unicode MS"/>
            </a:endParaRPr>
          </a:p>
          <a:p>
            <a:pPr algn="ctr">
              <a:lnSpc>
                <a:spcPts val="1910"/>
              </a:lnSpc>
            </a:pPr>
            <a:r>
              <a:rPr sz="1600" spc="-10" dirty="0">
                <a:latin typeface="Verdana"/>
                <a:cs typeface="Verdana"/>
              </a:rPr>
              <a:t>(</a:t>
            </a:r>
            <a:r>
              <a:rPr sz="1600" spc="-30" dirty="0">
                <a:latin typeface="Verdana"/>
                <a:cs typeface="Verdana"/>
              </a:rPr>
              <a:t>D</a:t>
            </a:r>
            <a:r>
              <a:rPr sz="1600" spc="-15" dirty="0">
                <a:latin typeface="Verdana"/>
                <a:cs typeface="Verdana"/>
              </a:rPr>
              <a:t>A</a:t>
            </a:r>
            <a:r>
              <a:rPr sz="1600" spc="-20" dirty="0">
                <a:latin typeface="Verdana"/>
                <a:cs typeface="Verdana"/>
              </a:rPr>
              <a:t>R</a:t>
            </a:r>
            <a:r>
              <a:rPr sz="1600" spc="-50" dirty="0">
                <a:latin typeface="Verdana"/>
                <a:cs typeface="Verdana"/>
              </a:rPr>
              <a:t>P</a:t>
            </a:r>
            <a:r>
              <a:rPr sz="1600" spc="-15" dirty="0">
                <a:latin typeface="Verdana"/>
                <a:cs typeface="Verdana"/>
              </a:rPr>
              <a:t>A</a:t>
            </a:r>
            <a:r>
              <a:rPr sz="1600" spc="35" dirty="0">
                <a:latin typeface="Verdana"/>
                <a:cs typeface="Verdana"/>
              </a:rPr>
              <a:t> </a:t>
            </a:r>
            <a:r>
              <a:rPr sz="1600" spc="-15" dirty="0">
                <a:latin typeface="Verdana"/>
                <a:cs typeface="Verdana"/>
              </a:rPr>
              <a:t>G</a:t>
            </a:r>
            <a:r>
              <a:rPr sz="1600" spc="-35" dirty="0">
                <a:latin typeface="Verdana"/>
                <a:cs typeface="Verdana"/>
              </a:rPr>
              <a:t>r</a:t>
            </a:r>
            <a:r>
              <a:rPr sz="1600" spc="-10" dirty="0">
                <a:latin typeface="Verdana"/>
                <a:cs typeface="Verdana"/>
              </a:rPr>
              <a:t>and</a:t>
            </a:r>
            <a:r>
              <a:rPr sz="1600" spc="10" dirty="0">
                <a:latin typeface="Verdana"/>
                <a:cs typeface="Verdana"/>
              </a:rPr>
              <a:t> </a:t>
            </a:r>
            <a:r>
              <a:rPr sz="1600" spc="-10" dirty="0">
                <a:latin typeface="Verdana"/>
                <a:cs typeface="Verdana"/>
              </a:rPr>
              <a:t>Chall</a:t>
            </a:r>
            <a:r>
              <a:rPr sz="1600" spc="-25" dirty="0">
                <a:latin typeface="Verdana"/>
                <a:cs typeface="Verdana"/>
              </a:rPr>
              <a:t>e</a:t>
            </a:r>
            <a:r>
              <a:rPr sz="1600" spc="-10" dirty="0">
                <a:latin typeface="Verdana"/>
                <a:cs typeface="Verdana"/>
              </a:rPr>
              <a:t>nge)</a:t>
            </a:r>
            <a:endParaRPr sz="1600">
              <a:latin typeface="Verdana"/>
              <a:cs typeface="Verdana"/>
            </a:endParaRPr>
          </a:p>
        </p:txBody>
      </p:sp>
      <p:sp>
        <p:nvSpPr>
          <p:cNvPr id="18" name="object 18"/>
          <p:cNvSpPr/>
          <p:nvPr/>
        </p:nvSpPr>
        <p:spPr>
          <a:xfrm>
            <a:off x="6063996" y="3212592"/>
            <a:ext cx="2936748" cy="2186939"/>
          </a:xfrm>
          <a:prstGeom prst="rect">
            <a:avLst/>
          </a:prstGeom>
          <a:blipFill>
            <a:blip r:embed="rId6" cstate="print"/>
            <a:stretch>
              <a:fillRect/>
            </a:stretch>
          </a:blipFill>
        </p:spPr>
        <p:txBody>
          <a:bodyPr wrap="square" lIns="0" tIns="0" rIns="0" bIns="0" rtlCol="0">
            <a:noAutofit/>
          </a:bodyPr>
          <a:lstStyle/>
          <a:p>
            <a:endParaRPr/>
          </a:p>
        </p:txBody>
      </p:sp>
      <p:sp>
        <p:nvSpPr>
          <p:cNvPr id="19" name="object 19"/>
          <p:cNvSpPr txBox="1"/>
          <p:nvPr/>
        </p:nvSpPr>
        <p:spPr>
          <a:xfrm>
            <a:off x="6634733" y="5477052"/>
            <a:ext cx="1721485" cy="252729"/>
          </a:xfrm>
          <a:prstGeom prst="rect">
            <a:avLst/>
          </a:prstGeom>
        </p:spPr>
        <p:txBody>
          <a:bodyPr vert="horz" wrap="square" lIns="0" tIns="0" rIns="0" bIns="0" rtlCol="0">
            <a:noAutofit/>
          </a:bodyPr>
          <a:lstStyle/>
          <a:p>
            <a:pPr marL="12700">
              <a:lnSpc>
                <a:spcPct val="100000"/>
              </a:lnSpc>
            </a:pPr>
            <a:r>
              <a:rPr sz="1600" spc="-10" dirty="0">
                <a:latin typeface="Arial Unicode MS"/>
                <a:cs typeface="Arial Unicode MS"/>
              </a:rPr>
              <a:t>决策助手</a:t>
            </a:r>
            <a:r>
              <a:rPr sz="1600" spc="-10" dirty="0">
                <a:latin typeface="Verdana"/>
                <a:cs typeface="Verdana"/>
              </a:rPr>
              <a:t>(</a:t>
            </a:r>
            <a:r>
              <a:rPr sz="1600" spc="-30" dirty="0">
                <a:latin typeface="Verdana"/>
                <a:cs typeface="Verdana"/>
              </a:rPr>
              <a:t>D</a:t>
            </a:r>
            <a:r>
              <a:rPr sz="1600" spc="-15" dirty="0">
                <a:latin typeface="Verdana"/>
                <a:cs typeface="Verdana"/>
              </a:rPr>
              <a:t>A</a:t>
            </a:r>
            <a:r>
              <a:rPr sz="1600" spc="-20" dirty="0">
                <a:latin typeface="Verdana"/>
                <a:cs typeface="Verdana"/>
              </a:rPr>
              <a:t>R</a:t>
            </a:r>
            <a:r>
              <a:rPr sz="1600" spc="-10" dirty="0">
                <a:latin typeface="Verdana"/>
                <a:cs typeface="Verdana"/>
              </a:rPr>
              <a:t>PA)</a:t>
            </a:r>
            <a:endParaRPr sz="1600" dirty="0">
              <a:latin typeface="Verdana"/>
              <a:cs typeface="Verdana"/>
            </a:endParaRPr>
          </a:p>
        </p:txBody>
      </p:sp>
      <p:sp>
        <p:nvSpPr>
          <p:cNvPr id="20" name="object 20"/>
          <p:cNvSpPr/>
          <p:nvPr/>
        </p:nvSpPr>
        <p:spPr>
          <a:xfrm>
            <a:off x="3456432" y="3707891"/>
            <a:ext cx="2484119" cy="1988820"/>
          </a:xfrm>
          <a:prstGeom prst="rect">
            <a:avLst/>
          </a:prstGeom>
          <a:blipFill>
            <a:blip r:embed="rId7" cstate="print"/>
            <a:stretch>
              <a:fillRect/>
            </a:stretch>
          </a:blipFill>
        </p:spPr>
        <p:txBody>
          <a:bodyPr wrap="square" lIns="0" tIns="0" rIns="0" bIns="0" rtlCol="0">
            <a:noAutofit/>
          </a:bodyPr>
          <a:lstStyle/>
          <a:p>
            <a:endParaRPr/>
          </a:p>
        </p:txBody>
      </p:sp>
      <p:sp>
        <p:nvSpPr>
          <p:cNvPr id="21" name="object 21"/>
          <p:cNvSpPr txBox="1"/>
          <p:nvPr/>
        </p:nvSpPr>
        <p:spPr>
          <a:xfrm>
            <a:off x="3874770" y="5784900"/>
            <a:ext cx="1624330" cy="252729"/>
          </a:xfrm>
          <a:prstGeom prst="rect">
            <a:avLst/>
          </a:prstGeom>
        </p:spPr>
        <p:txBody>
          <a:bodyPr vert="horz" wrap="square" lIns="0" tIns="0" rIns="0" bIns="0" rtlCol="0">
            <a:noAutofit/>
          </a:bodyPr>
          <a:lstStyle/>
          <a:p>
            <a:pPr marL="12700">
              <a:lnSpc>
                <a:spcPct val="100000"/>
              </a:lnSpc>
            </a:pPr>
            <a:r>
              <a:rPr sz="1600" spc="-10" dirty="0">
                <a:latin typeface="Arial Unicode MS"/>
                <a:cs typeface="Arial Unicode MS"/>
              </a:rPr>
              <a:t>火星机器</a:t>
            </a:r>
            <a:r>
              <a:rPr sz="1600" spc="-20" dirty="0">
                <a:latin typeface="Arial Unicode MS"/>
                <a:cs typeface="Arial Unicode MS"/>
              </a:rPr>
              <a:t>人</a:t>
            </a:r>
            <a:r>
              <a:rPr sz="1600" spc="95" dirty="0">
                <a:latin typeface="Arial Unicode MS"/>
                <a:cs typeface="Arial Unicode MS"/>
              </a:rPr>
              <a:t> </a:t>
            </a:r>
            <a:r>
              <a:rPr sz="1600" spc="-10" dirty="0">
                <a:latin typeface="Verdana"/>
                <a:cs typeface="Verdana"/>
              </a:rPr>
              <a:t>(</a:t>
            </a:r>
            <a:r>
              <a:rPr sz="1600" spc="-25" dirty="0">
                <a:latin typeface="Verdana"/>
                <a:cs typeface="Verdana"/>
              </a:rPr>
              <a:t>J</a:t>
            </a:r>
            <a:r>
              <a:rPr sz="1600" spc="-10" dirty="0">
                <a:latin typeface="Verdana"/>
                <a:cs typeface="Verdana"/>
              </a:rPr>
              <a:t>PL)</a:t>
            </a:r>
            <a:endParaRPr sz="1600">
              <a:latin typeface="Verdana"/>
              <a:cs typeface="Verdan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3255" y="464819"/>
            <a:ext cx="2421636" cy="1199388"/>
          </a:xfrm>
          <a:custGeom>
            <a:avLst/>
            <a:gdLst/>
            <a:ahLst/>
            <a:cxnLst/>
            <a:rect l="l" t="t" r="r" b="b"/>
            <a:pathLst>
              <a:path w="2421636" h="1199388">
                <a:moveTo>
                  <a:pt x="0" y="1199388"/>
                </a:moveTo>
                <a:lnTo>
                  <a:pt x="2421636" y="1199388"/>
                </a:lnTo>
                <a:lnTo>
                  <a:pt x="2421636" y="0"/>
                </a:lnTo>
                <a:lnTo>
                  <a:pt x="0" y="0"/>
                </a:lnTo>
                <a:lnTo>
                  <a:pt x="0" y="1199388"/>
                </a:lnTo>
                <a:close/>
              </a:path>
            </a:pathLst>
          </a:custGeom>
          <a:solidFill>
            <a:srgbClr val="FFFFFF"/>
          </a:solidFill>
        </p:spPr>
        <p:txBody>
          <a:bodyPr wrap="square" lIns="0" tIns="0" rIns="0" bIns="0" rtlCol="0">
            <a:noAutofit/>
          </a:bodyPr>
          <a:lstStyle/>
          <a:p>
            <a:endParaRPr/>
          </a:p>
        </p:txBody>
      </p:sp>
      <p:sp>
        <p:nvSpPr>
          <p:cNvPr id="3" name="object 3"/>
          <p:cNvSpPr txBox="1"/>
          <p:nvPr/>
        </p:nvSpPr>
        <p:spPr>
          <a:xfrm>
            <a:off x="222300" y="519429"/>
            <a:ext cx="2159000" cy="1104265"/>
          </a:xfrm>
          <a:prstGeom prst="rect">
            <a:avLst/>
          </a:prstGeom>
        </p:spPr>
        <p:txBody>
          <a:bodyPr vert="horz" wrap="square" lIns="0" tIns="0" rIns="0" bIns="0" rtlCol="0">
            <a:noAutofit/>
          </a:bodyPr>
          <a:lstStyle/>
          <a:p>
            <a:pPr marL="12700" marR="12700" algn="just">
              <a:lnSpc>
                <a:spcPct val="100000"/>
              </a:lnSpc>
            </a:pPr>
            <a:r>
              <a:rPr sz="2400" spc="210" dirty="0">
                <a:solidFill>
                  <a:srgbClr val="FF0000"/>
                </a:solidFill>
                <a:latin typeface="Arial Unicode MS"/>
                <a:cs typeface="Arial Unicode MS"/>
              </a:rPr>
              <a:t>今天的“机器学</a:t>
            </a:r>
            <a:r>
              <a:rPr sz="2400" spc="60" dirty="0">
                <a:solidFill>
                  <a:srgbClr val="FF0000"/>
                </a:solidFill>
                <a:latin typeface="Arial Unicode MS"/>
                <a:cs typeface="Arial Unicode MS"/>
              </a:rPr>
              <a:t> </a:t>
            </a:r>
            <a:r>
              <a:rPr sz="2400" spc="215" dirty="0">
                <a:solidFill>
                  <a:srgbClr val="FF0000"/>
                </a:solidFill>
                <a:latin typeface="Arial Unicode MS"/>
                <a:cs typeface="Arial Unicode MS"/>
              </a:rPr>
              <a:t>习”已经是一个</a:t>
            </a:r>
            <a:r>
              <a:rPr sz="2400" spc="65" dirty="0">
                <a:solidFill>
                  <a:srgbClr val="FF0000"/>
                </a:solidFill>
                <a:latin typeface="Arial Unicode MS"/>
                <a:cs typeface="Arial Unicode MS"/>
              </a:rPr>
              <a:t> 广袤的学科领域</a:t>
            </a:r>
            <a:endParaRPr sz="2400">
              <a:latin typeface="Arial Unicode MS"/>
              <a:cs typeface="Arial Unicode MS"/>
            </a:endParaRPr>
          </a:p>
        </p:txBody>
      </p:sp>
      <p:sp>
        <p:nvSpPr>
          <p:cNvPr id="4" name="object 4"/>
          <p:cNvSpPr txBox="1"/>
          <p:nvPr/>
        </p:nvSpPr>
        <p:spPr>
          <a:xfrm>
            <a:off x="117359" y="2519076"/>
            <a:ext cx="2368881" cy="972059"/>
          </a:xfrm>
          <a:prstGeom prst="rect">
            <a:avLst/>
          </a:prstGeom>
        </p:spPr>
        <p:txBody>
          <a:bodyPr vert="horz" wrap="square" lIns="0" tIns="0" rIns="0" bIns="0" rtlCol="0">
            <a:noAutofit/>
          </a:bodyPr>
          <a:lstStyle/>
          <a:p>
            <a:pPr marL="12700" marR="12700" indent="-1270">
              <a:lnSpc>
                <a:spcPct val="100000"/>
              </a:lnSpc>
            </a:pPr>
            <a:r>
              <a:rPr sz="2000" dirty="0">
                <a:latin typeface="Arial Unicode MS"/>
                <a:cs typeface="Arial Unicode MS"/>
              </a:rPr>
              <a:t>例如</a:t>
            </a:r>
            <a:r>
              <a:rPr sz="2000" spc="5" dirty="0">
                <a:latin typeface="Arial Unicode MS"/>
                <a:cs typeface="Arial Unicode MS"/>
              </a:rPr>
              <a:t>，</a:t>
            </a:r>
            <a:r>
              <a:rPr lang="en-US" altLang="zh-CN" sz="2000" spc="0" dirty="0">
                <a:latin typeface="Arial Unicode MS"/>
                <a:cs typeface="Arial Unicode MS"/>
              </a:rPr>
              <a:t>2015</a:t>
            </a:r>
            <a:r>
              <a:rPr lang="zh-CN" altLang="en-US" sz="2000" spc="0" dirty="0">
                <a:latin typeface="Arial Unicode MS"/>
                <a:cs typeface="Arial Unicode MS"/>
              </a:rPr>
              <a:t>年</a:t>
            </a:r>
            <a:r>
              <a:rPr sz="2000" spc="-20" dirty="0">
                <a:latin typeface="Arial Unicode MS"/>
                <a:cs typeface="Arial Unicode MS"/>
              </a:rPr>
              <a:t>第</a:t>
            </a:r>
            <a:r>
              <a:rPr sz="2000" spc="-200" dirty="0">
                <a:latin typeface="Courier"/>
                <a:cs typeface="Courier"/>
              </a:rPr>
              <a:t>3</a:t>
            </a:r>
            <a:r>
              <a:rPr sz="2000" spc="-215" dirty="0">
                <a:latin typeface="Courier"/>
                <a:cs typeface="Courier"/>
              </a:rPr>
              <a:t>2</a:t>
            </a:r>
            <a:r>
              <a:rPr sz="2000" spc="0" dirty="0">
                <a:latin typeface="Arial Unicode MS"/>
                <a:cs typeface="Arial Unicode MS"/>
              </a:rPr>
              <a:t>届 </a:t>
            </a:r>
            <a:r>
              <a:rPr sz="2000" spc="0" dirty="0" err="1">
                <a:latin typeface="Arial Unicode MS"/>
                <a:cs typeface="Arial Unicode MS"/>
              </a:rPr>
              <a:t>国际</a:t>
            </a:r>
            <a:r>
              <a:rPr sz="2000" spc="5" dirty="0" err="1">
                <a:latin typeface="Arial Unicode MS"/>
                <a:cs typeface="Arial Unicode MS"/>
              </a:rPr>
              <a:t>机</a:t>
            </a:r>
            <a:r>
              <a:rPr sz="2000" spc="-10" dirty="0" err="1">
                <a:latin typeface="Arial Unicode MS"/>
                <a:cs typeface="Arial Unicode MS"/>
              </a:rPr>
              <a:t>器</a:t>
            </a:r>
            <a:r>
              <a:rPr sz="2000" spc="0" dirty="0" err="1">
                <a:latin typeface="Arial Unicode MS"/>
                <a:cs typeface="Arial Unicode MS"/>
              </a:rPr>
              <a:t>学</a:t>
            </a:r>
            <a:r>
              <a:rPr sz="2000" spc="-10" dirty="0" err="1">
                <a:latin typeface="Arial Unicode MS"/>
                <a:cs typeface="Arial Unicode MS"/>
              </a:rPr>
              <a:t>习</a:t>
            </a:r>
            <a:r>
              <a:rPr sz="2000" spc="0" dirty="0" err="1">
                <a:latin typeface="Arial Unicode MS"/>
                <a:cs typeface="Arial Unicode MS"/>
              </a:rPr>
              <a:t>大会</a:t>
            </a:r>
            <a:r>
              <a:rPr lang="en-US" altLang="zh-CN" sz="2000" dirty="0">
                <a:latin typeface="Arial Unicode MS"/>
                <a:cs typeface="Arial Unicode MS"/>
              </a:rPr>
              <a:t>(ICML)</a:t>
            </a:r>
            <a:r>
              <a:rPr sz="2000" spc="310" dirty="0" err="1">
                <a:latin typeface="Arial Unicode MS"/>
                <a:cs typeface="Arial Unicode MS"/>
              </a:rPr>
              <a:t>的“主</a:t>
            </a:r>
            <a:r>
              <a:rPr sz="2000" spc="385" dirty="0" err="1">
                <a:latin typeface="Arial Unicode MS"/>
                <a:cs typeface="Arial Unicode MS"/>
              </a:rPr>
              <a:t>题</a:t>
            </a:r>
            <a:r>
              <a:rPr sz="2000" spc="0" dirty="0" err="1">
                <a:latin typeface="Arial Unicode MS"/>
                <a:cs typeface="Arial Unicode MS"/>
              </a:rPr>
              <a:t>领</a:t>
            </a:r>
            <a:r>
              <a:rPr sz="2000" spc="-15" dirty="0" err="1">
                <a:latin typeface="Arial Unicode MS"/>
                <a:cs typeface="Arial Unicode MS"/>
              </a:rPr>
              <a:t>域</a:t>
            </a:r>
            <a:r>
              <a:rPr sz="2000" spc="1330" dirty="0">
                <a:latin typeface="Arial Unicode MS"/>
                <a:cs typeface="Arial Unicode MS"/>
              </a:rPr>
              <a:t>”</a:t>
            </a:r>
            <a:endParaRPr sz="2000" dirty="0">
              <a:latin typeface="Arial Unicode MS"/>
              <a:cs typeface="Arial Unicode MS"/>
            </a:endParaRPr>
          </a:p>
        </p:txBody>
      </p:sp>
      <p:sp>
        <p:nvSpPr>
          <p:cNvPr id="5" name="object 5"/>
          <p:cNvSpPr/>
          <p:nvPr/>
        </p:nvSpPr>
        <p:spPr>
          <a:xfrm>
            <a:off x="2555748" y="347472"/>
            <a:ext cx="6434328" cy="5782056"/>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p:nvPr/>
        </p:nvSpPr>
        <p:spPr>
          <a:xfrm>
            <a:off x="2551176" y="342900"/>
            <a:ext cx="6443472" cy="5791200"/>
          </a:xfrm>
          <a:custGeom>
            <a:avLst/>
            <a:gdLst/>
            <a:ahLst/>
            <a:cxnLst/>
            <a:rect l="l" t="t" r="r" b="b"/>
            <a:pathLst>
              <a:path w="6443472" h="5791200">
                <a:moveTo>
                  <a:pt x="0" y="5791200"/>
                </a:moveTo>
                <a:lnTo>
                  <a:pt x="6443472" y="5791200"/>
                </a:lnTo>
                <a:lnTo>
                  <a:pt x="6443472" y="0"/>
                </a:lnTo>
                <a:lnTo>
                  <a:pt x="0" y="0"/>
                </a:lnTo>
                <a:lnTo>
                  <a:pt x="0" y="5791200"/>
                </a:lnTo>
                <a:close/>
              </a:path>
            </a:pathLst>
          </a:custGeom>
          <a:ln w="9144">
            <a:solidFill>
              <a:srgbClr val="000000"/>
            </a:solidFill>
          </a:ln>
        </p:spPr>
        <p:txBody>
          <a:bodyPr wrap="square" lIns="0" tIns="0" rIns="0" bIns="0" rtlCol="0">
            <a:noAutofit/>
          </a:bodyPr>
          <a:lstStyle/>
          <a:p>
            <a:endParaRPr/>
          </a:p>
        </p:txBody>
      </p:sp>
      <p:sp>
        <p:nvSpPr>
          <p:cNvPr id="7" name="object 7"/>
          <p:cNvSpPr/>
          <p:nvPr/>
        </p:nvSpPr>
        <p:spPr>
          <a:xfrm>
            <a:off x="7648956" y="621791"/>
            <a:ext cx="1083563" cy="399288"/>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7704581" y="657605"/>
            <a:ext cx="972312" cy="288035"/>
          </a:xfrm>
          <a:custGeom>
            <a:avLst/>
            <a:gdLst/>
            <a:ahLst/>
            <a:cxnLst/>
            <a:rect l="l" t="t" r="r" b="b"/>
            <a:pathLst>
              <a:path w="972312" h="288035">
                <a:moveTo>
                  <a:pt x="0" y="144017"/>
                </a:moveTo>
                <a:lnTo>
                  <a:pt x="24786" y="98511"/>
                </a:lnTo>
                <a:lnTo>
                  <a:pt x="72841" y="68171"/>
                </a:lnTo>
                <a:lnTo>
                  <a:pt x="117032" y="50307"/>
                </a:lnTo>
                <a:lnTo>
                  <a:pt x="169778" y="34680"/>
                </a:lnTo>
                <a:lnTo>
                  <a:pt x="230077" y="21586"/>
                </a:lnTo>
                <a:lnTo>
                  <a:pt x="296929" y="11322"/>
                </a:lnTo>
                <a:lnTo>
                  <a:pt x="369333" y="4187"/>
                </a:lnTo>
                <a:lnTo>
                  <a:pt x="446286" y="477"/>
                </a:lnTo>
                <a:lnTo>
                  <a:pt x="486156" y="0"/>
                </a:lnTo>
                <a:lnTo>
                  <a:pt x="526025" y="477"/>
                </a:lnTo>
                <a:lnTo>
                  <a:pt x="565008" y="1885"/>
                </a:lnTo>
                <a:lnTo>
                  <a:pt x="639811" y="7345"/>
                </a:lnTo>
                <a:lnTo>
                  <a:pt x="709564" y="16082"/>
                </a:lnTo>
                <a:lnTo>
                  <a:pt x="773265" y="27797"/>
                </a:lnTo>
                <a:lnTo>
                  <a:pt x="829913" y="42195"/>
                </a:lnTo>
                <a:lnTo>
                  <a:pt x="878506" y="58978"/>
                </a:lnTo>
                <a:lnTo>
                  <a:pt x="918044" y="77849"/>
                </a:lnTo>
                <a:lnTo>
                  <a:pt x="958181" y="109420"/>
                </a:lnTo>
                <a:lnTo>
                  <a:pt x="972312" y="144017"/>
                </a:lnTo>
                <a:lnTo>
                  <a:pt x="970700" y="155824"/>
                </a:lnTo>
                <a:lnTo>
                  <a:pt x="947525" y="189524"/>
                </a:lnTo>
                <a:lnTo>
                  <a:pt x="899470" y="219864"/>
                </a:lnTo>
                <a:lnTo>
                  <a:pt x="855279" y="237728"/>
                </a:lnTo>
                <a:lnTo>
                  <a:pt x="802533" y="253355"/>
                </a:lnTo>
                <a:lnTo>
                  <a:pt x="742234" y="266449"/>
                </a:lnTo>
                <a:lnTo>
                  <a:pt x="675382" y="276713"/>
                </a:lnTo>
                <a:lnTo>
                  <a:pt x="602978" y="283848"/>
                </a:lnTo>
                <a:lnTo>
                  <a:pt x="526025" y="287558"/>
                </a:lnTo>
                <a:lnTo>
                  <a:pt x="486156" y="288035"/>
                </a:lnTo>
                <a:lnTo>
                  <a:pt x="446286" y="287558"/>
                </a:lnTo>
                <a:lnTo>
                  <a:pt x="407303" y="286150"/>
                </a:lnTo>
                <a:lnTo>
                  <a:pt x="332500" y="280690"/>
                </a:lnTo>
                <a:lnTo>
                  <a:pt x="262747" y="271953"/>
                </a:lnTo>
                <a:lnTo>
                  <a:pt x="199046" y="260238"/>
                </a:lnTo>
                <a:lnTo>
                  <a:pt x="142398" y="245840"/>
                </a:lnTo>
                <a:lnTo>
                  <a:pt x="93805" y="229057"/>
                </a:lnTo>
                <a:lnTo>
                  <a:pt x="54267" y="210186"/>
                </a:lnTo>
                <a:lnTo>
                  <a:pt x="14130" y="178615"/>
                </a:lnTo>
                <a:lnTo>
                  <a:pt x="0" y="144017"/>
                </a:lnTo>
                <a:close/>
              </a:path>
            </a:pathLst>
          </a:custGeom>
          <a:ln w="25907">
            <a:solidFill>
              <a:srgbClr val="FF1A1A"/>
            </a:solidFill>
          </a:ln>
        </p:spPr>
        <p:txBody>
          <a:bodyPr wrap="square" lIns="0" tIns="0" rIns="0" bIns="0" rtlCol="0">
            <a:noAutofit/>
          </a:bodyPr>
          <a:lstStyle/>
          <a:p>
            <a:endParaRPr/>
          </a:p>
        </p:txBody>
      </p:sp>
      <p:sp>
        <p:nvSpPr>
          <p:cNvPr id="9" name="object 9"/>
          <p:cNvSpPr/>
          <p:nvPr/>
        </p:nvSpPr>
        <p:spPr>
          <a:xfrm>
            <a:off x="5210555" y="1016508"/>
            <a:ext cx="3599688" cy="1016508"/>
          </a:xfrm>
          <a:custGeom>
            <a:avLst/>
            <a:gdLst/>
            <a:ahLst/>
            <a:cxnLst/>
            <a:rect l="l" t="t" r="r" b="b"/>
            <a:pathLst>
              <a:path w="3599688" h="1016508">
                <a:moveTo>
                  <a:pt x="0" y="1016508"/>
                </a:moveTo>
                <a:lnTo>
                  <a:pt x="3599688" y="1016508"/>
                </a:lnTo>
                <a:lnTo>
                  <a:pt x="3599688" y="0"/>
                </a:lnTo>
                <a:lnTo>
                  <a:pt x="0" y="0"/>
                </a:lnTo>
                <a:lnTo>
                  <a:pt x="0" y="1016508"/>
                </a:lnTo>
                <a:close/>
              </a:path>
            </a:pathLst>
          </a:custGeom>
          <a:solidFill>
            <a:srgbClr val="FFFFB3"/>
          </a:solidFill>
        </p:spPr>
        <p:txBody>
          <a:bodyPr wrap="square" lIns="0" tIns="0" rIns="0" bIns="0" rtlCol="0">
            <a:noAutofit/>
          </a:bodyPr>
          <a:lstStyle/>
          <a:p>
            <a:endParaRPr/>
          </a:p>
        </p:txBody>
      </p:sp>
      <p:sp>
        <p:nvSpPr>
          <p:cNvPr id="10" name="object 10"/>
          <p:cNvSpPr txBox="1"/>
          <p:nvPr/>
        </p:nvSpPr>
        <p:spPr>
          <a:xfrm>
            <a:off x="5474970" y="1070990"/>
            <a:ext cx="3075305" cy="922019"/>
          </a:xfrm>
          <a:prstGeom prst="rect">
            <a:avLst/>
          </a:prstGeom>
        </p:spPr>
        <p:txBody>
          <a:bodyPr vert="horz" wrap="square" lIns="0" tIns="0" rIns="0" bIns="0" rtlCol="0">
            <a:noAutofit/>
          </a:bodyPr>
          <a:lstStyle/>
          <a:p>
            <a:pPr marL="12700" marR="12700" algn="ctr">
              <a:lnSpc>
                <a:spcPct val="100000"/>
              </a:lnSpc>
            </a:pPr>
            <a:r>
              <a:rPr sz="2000" dirty="0">
                <a:latin typeface="Arial Unicode MS"/>
                <a:cs typeface="Arial Unicode MS"/>
              </a:rPr>
              <a:t>经常被</a:t>
            </a:r>
            <a:r>
              <a:rPr sz="2000" spc="-15" dirty="0">
                <a:latin typeface="Arial Unicode MS"/>
                <a:cs typeface="Arial Unicode MS"/>
              </a:rPr>
              <a:t>谈</a:t>
            </a:r>
            <a:r>
              <a:rPr sz="2000" spc="0" dirty="0">
                <a:latin typeface="Arial Unicode MS"/>
                <a:cs typeface="Arial Unicode MS"/>
              </a:rPr>
              <a:t>到</a:t>
            </a:r>
            <a:r>
              <a:rPr sz="2000" spc="-15" dirty="0">
                <a:latin typeface="Arial Unicode MS"/>
                <a:cs typeface="Arial Unicode MS"/>
              </a:rPr>
              <a:t>的</a:t>
            </a:r>
            <a:r>
              <a:rPr sz="2000" spc="310" dirty="0">
                <a:latin typeface="Arial Unicode MS"/>
                <a:cs typeface="Arial Unicode MS"/>
              </a:rPr>
              <a:t>“深度</a:t>
            </a:r>
            <a:r>
              <a:rPr sz="2000" spc="385" dirty="0">
                <a:latin typeface="Arial Unicode MS"/>
                <a:cs typeface="Arial Unicode MS"/>
              </a:rPr>
              <a:t>学</a:t>
            </a:r>
            <a:r>
              <a:rPr sz="2000" spc="665" dirty="0">
                <a:latin typeface="Arial Unicode MS"/>
                <a:cs typeface="Arial Unicode MS"/>
              </a:rPr>
              <a:t>习”</a:t>
            </a:r>
            <a:r>
              <a:rPr sz="2000" spc="275" dirty="0">
                <a:latin typeface="Arial Unicode MS"/>
                <a:cs typeface="Arial Unicode MS"/>
              </a:rPr>
              <a:t> </a:t>
            </a:r>
            <a:r>
              <a:rPr sz="2000" spc="275" dirty="0">
                <a:latin typeface="Verdana"/>
                <a:cs typeface="Verdana"/>
              </a:rPr>
              <a:t>(De</a:t>
            </a:r>
            <a:r>
              <a:rPr sz="2000" spc="-10" dirty="0">
                <a:latin typeface="Verdana"/>
                <a:cs typeface="Verdana"/>
              </a:rPr>
              <a:t>e</a:t>
            </a:r>
            <a:r>
              <a:rPr sz="2000" spc="0" dirty="0">
                <a:latin typeface="Verdana"/>
                <a:cs typeface="Verdana"/>
              </a:rPr>
              <a:t>p</a:t>
            </a:r>
            <a:r>
              <a:rPr sz="2000" spc="-10" dirty="0">
                <a:latin typeface="Verdana"/>
                <a:cs typeface="Verdana"/>
              </a:rPr>
              <a:t> </a:t>
            </a:r>
            <a:r>
              <a:rPr sz="2000" spc="0" dirty="0">
                <a:latin typeface="Verdana"/>
                <a:cs typeface="Verdana"/>
              </a:rPr>
              <a:t>L</a:t>
            </a:r>
            <a:r>
              <a:rPr sz="2000" spc="-5" dirty="0">
                <a:latin typeface="Verdana"/>
                <a:cs typeface="Verdana"/>
              </a:rPr>
              <a:t>e</a:t>
            </a:r>
            <a:r>
              <a:rPr sz="2000" spc="0" dirty="0">
                <a:latin typeface="Verdana"/>
                <a:cs typeface="Verdana"/>
              </a:rPr>
              <a:t>a</a:t>
            </a:r>
            <a:r>
              <a:rPr sz="2000" spc="-10" dirty="0">
                <a:latin typeface="Verdana"/>
                <a:cs typeface="Verdana"/>
              </a:rPr>
              <a:t>r</a:t>
            </a:r>
            <a:r>
              <a:rPr sz="2000" spc="0" dirty="0">
                <a:latin typeface="Verdana"/>
                <a:cs typeface="Verdana"/>
              </a:rPr>
              <a:t>ning)</a:t>
            </a:r>
            <a:r>
              <a:rPr sz="2000" spc="10" dirty="0">
                <a:latin typeface="Arial Unicode MS"/>
                <a:cs typeface="Arial Unicode MS"/>
              </a:rPr>
              <a:t>仅是 </a:t>
            </a:r>
            <a:r>
              <a:rPr sz="2000" spc="0" dirty="0">
                <a:latin typeface="Arial Unicode MS"/>
                <a:cs typeface="Arial Unicode MS"/>
              </a:rPr>
              <a:t>机器学</a:t>
            </a:r>
            <a:r>
              <a:rPr sz="2000" spc="-15" dirty="0">
                <a:latin typeface="Arial Unicode MS"/>
                <a:cs typeface="Arial Unicode MS"/>
              </a:rPr>
              <a:t>习</a:t>
            </a:r>
            <a:r>
              <a:rPr sz="2000" spc="0" dirty="0">
                <a:latin typeface="Arial Unicode MS"/>
                <a:cs typeface="Arial Unicode MS"/>
              </a:rPr>
              <a:t>中</a:t>
            </a:r>
            <a:r>
              <a:rPr sz="2000" spc="-15" dirty="0">
                <a:latin typeface="Arial Unicode MS"/>
                <a:cs typeface="Arial Unicode MS"/>
              </a:rPr>
              <a:t>的</a:t>
            </a:r>
            <a:r>
              <a:rPr sz="2000" spc="0" dirty="0">
                <a:latin typeface="Arial Unicode MS"/>
                <a:cs typeface="Arial Unicode MS"/>
              </a:rPr>
              <a:t>一个小</a:t>
            </a:r>
            <a:r>
              <a:rPr sz="2000" spc="-15" dirty="0">
                <a:latin typeface="Arial Unicode MS"/>
                <a:cs typeface="Arial Unicode MS"/>
              </a:rPr>
              <a:t>分</a:t>
            </a:r>
            <a:r>
              <a:rPr sz="2000" spc="0" dirty="0">
                <a:latin typeface="Arial Unicode MS"/>
                <a:cs typeface="Arial Unicode MS"/>
              </a:rPr>
              <a:t>支</a:t>
            </a:r>
            <a:endParaRPr sz="2000">
              <a:latin typeface="Arial Unicode MS"/>
              <a:cs typeface="Arial Unicode MS"/>
            </a:endParaRPr>
          </a:p>
        </p:txBody>
      </p:sp>
      <p:sp>
        <p:nvSpPr>
          <p:cNvPr id="11" name="object 11"/>
          <p:cNvSpPr txBox="1"/>
          <p:nvPr/>
        </p:nvSpPr>
        <p:spPr>
          <a:xfrm>
            <a:off x="76201" y="4383481"/>
            <a:ext cx="2435936" cy="923290"/>
          </a:xfrm>
          <a:prstGeom prst="rect">
            <a:avLst/>
          </a:prstGeom>
        </p:spPr>
        <p:txBody>
          <a:bodyPr vert="horz" wrap="square" lIns="0" tIns="0" rIns="0" bIns="0" rtlCol="0">
            <a:noAutofit/>
          </a:bodyPr>
          <a:lstStyle/>
          <a:p>
            <a:pPr marL="12700" marR="12700" indent="-12700">
              <a:lnSpc>
                <a:spcPct val="100099"/>
              </a:lnSpc>
            </a:pPr>
            <a:r>
              <a:rPr sz="2000" spc="-204" dirty="0">
                <a:solidFill>
                  <a:srgbClr val="0000FF"/>
                </a:solidFill>
                <a:latin typeface="Courier"/>
                <a:cs typeface="Courier"/>
              </a:rPr>
              <a:t>200</a:t>
            </a:r>
            <a:r>
              <a:rPr sz="2000" spc="-215" dirty="0">
                <a:solidFill>
                  <a:srgbClr val="0000FF"/>
                </a:solidFill>
                <a:latin typeface="Courier"/>
                <a:cs typeface="Courier"/>
              </a:rPr>
              <a:t>6</a:t>
            </a:r>
            <a:r>
              <a:rPr sz="2000" spc="0" dirty="0">
                <a:solidFill>
                  <a:srgbClr val="0000FF"/>
                </a:solidFill>
                <a:latin typeface="Arial Unicode MS"/>
                <a:cs typeface="Arial Unicode MS"/>
              </a:rPr>
              <a:t>年</a:t>
            </a:r>
            <a:r>
              <a:rPr lang="zh-CN" altLang="en-US" sz="2000" spc="0" dirty="0">
                <a:solidFill>
                  <a:srgbClr val="0000FF"/>
                </a:solidFill>
                <a:latin typeface="Arial Unicode MS"/>
                <a:cs typeface="Arial Unicode MS"/>
              </a:rPr>
              <a:t>，</a:t>
            </a:r>
            <a:r>
              <a:rPr sz="2000" spc="0" dirty="0" err="1">
                <a:solidFill>
                  <a:srgbClr val="0000FF"/>
                </a:solidFill>
                <a:latin typeface="Arial Unicode MS"/>
                <a:cs typeface="Arial Unicode MS"/>
              </a:rPr>
              <a:t>美</a:t>
            </a:r>
            <a:r>
              <a:rPr sz="2000" spc="-15" dirty="0" err="1">
                <a:solidFill>
                  <a:srgbClr val="0000FF"/>
                </a:solidFill>
                <a:latin typeface="Arial Unicode MS"/>
                <a:cs typeface="Arial Unicode MS"/>
              </a:rPr>
              <a:t>国</a:t>
            </a:r>
            <a:r>
              <a:rPr sz="2000" spc="-204" dirty="0" err="1">
                <a:solidFill>
                  <a:srgbClr val="0000FF"/>
                </a:solidFill>
                <a:latin typeface="Courier"/>
                <a:cs typeface="Courier"/>
              </a:rPr>
              <a:t>CMU</a:t>
            </a:r>
            <a:r>
              <a:rPr sz="2000" spc="-204" dirty="0">
                <a:solidFill>
                  <a:srgbClr val="0000FF"/>
                </a:solidFill>
                <a:latin typeface="Courier"/>
                <a:cs typeface="Courier"/>
              </a:rPr>
              <a:t> </a:t>
            </a:r>
            <a:r>
              <a:rPr sz="2000" spc="-215" dirty="0">
                <a:solidFill>
                  <a:srgbClr val="0000FF"/>
                </a:solidFill>
                <a:latin typeface="Courier"/>
                <a:cs typeface="Courier"/>
              </a:rPr>
              <a:t>(</a:t>
            </a:r>
            <a:r>
              <a:rPr sz="2000" spc="0" dirty="0">
                <a:solidFill>
                  <a:srgbClr val="0000FF"/>
                </a:solidFill>
                <a:latin typeface="Arial Unicode MS"/>
                <a:cs typeface="Arial Unicode MS"/>
              </a:rPr>
              <a:t>卡内</a:t>
            </a:r>
            <a:r>
              <a:rPr sz="2000" spc="-10" dirty="0">
                <a:solidFill>
                  <a:srgbClr val="0000FF"/>
                </a:solidFill>
                <a:latin typeface="Arial Unicode MS"/>
                <a:cs typeface="Arial Unicode MS"/>
              </a:rPr>
              <a:t>基</a:t>
            </a:r>
            <a:r>
              <a:rPr sz="2000" spc="0" dirty="0">
                <a:solidFill>
                  <a:srgbClr val="0000FF"/>
                </a:solidFill>
                <a:latin typeface="Arial Unicode MS"/>
                <a:cs typeface="Arial Unicode MS"/>
              </a:rPr>
              <a:t>梅</a:t>
            </a:r>
            <a:r>
              <a:rPr sz="2000" spc="-20" dirty="0">
                <a:solidFill>
                  <a:srgbClr val="0000FF"/>
                </a:solidFill>
                <a:latin typeface="Arial Unicode MS"/>
                <a:cs typeface="Arial Unicode MS"/>
              </a:rPr>
              <a:t>隆</a:t>
            </a:r>
            <a:r>
              <a:rPr sz="2000" spc="0" dirty="0">
                <a:solidFill>
                  <a:srgbClr val="0000FF"/>
                </a:solidFill>
                <a:latin typeface="Arial Unicode MS"/>
                <a:cs typeface="Arial Unicode MS"/>
              </a:rPr>
              <a:t>大</a:t>
            </a:r>
            <a:r>
              <a:rPr sz="2000" spc="-5" dirty="0">
                <a:solidFill>
                  <a:srgbClr val="0000FF"/>
                </a:solidFill>
                <a:latin typeface="Arial Unicode MS"/>
                <a:cs typeface="Arial Unicode MS"/>
              </a:rPr>
              <a:t>学</a:t>
            </a:r>
            <a:r>
              <a:rPr sz="2000" spc="-204" dirty="0">
                <a:solidFill>
                  <a:srgbClr val="0000FF"/>
                </a:solidFill>
                <a:latin typeface="Courier"/>
                <a:cs typeface="Courier"/>
              </a:rPr>
              <a:t>) </a:t>
            </a:r>
            <a:r>
              <a:rPr sz="2000" spc="310" dirty="0">
                <a:solidFill>
                  <a:srgbClr val="0000FF"/>
                </a:solidFill>
                <a:latin typeface="Arial Unicode MS"/>
                <a:cs typeface="Arial Unicode MS"/>
              </a:rPr>
              <a:t>成立“</a:t>
            </a:r>
            <a:r>
              <a:rPr sz="2000" spc="385" dirty="0">
                <a:solidFill>
                  <a:srgbClr val="0000FF"/>
                </a:solidFill>
                <a:latin typeface="Arial Unicode MS"/>
                <a:cs typeface="Arial Unicode MS"/>
              </a:rPr>
              <a:t>机</a:t>
            </a:r>
            <a:r>
              <a:rPr sz="2000" spc="0" dirty="0">
                <a:solidFill>
                  <a:srgbClr val="0000FF"/>
                </a:solidFill>
                <a:latin typeface="Arial Unicode MS"/>
                <a:cs typeface="Arial Unicode MS"/>
              </a:rPr>
              <a:t>器</a:t>
            </a:r>
            <a:r>
              <a:rPr sz="2000" spc="-15" dirty="0">
                <a:solidFill>
                  <a:srgbClr val="0000FF"/>
                </a:solidFill>
                <a:latin typeface="Arial Unicode MS"/>
                <a:cs typeface="Arial Unicode MS"/>
              </a:rPr>
              <a:t>学</a:t>
            </a:r>
            <a:r>
              <a:rPr sz="2000" spc="434" dirty="0">
                <a:solidFill>
                  <a:srgbClr val="0000FF"/>
                </a:solidFill>
                <a:latin typeface="Arial Unicode MS"/>
                <a:cs typeface="Arial Unicode MS"/>
              </a:rPr>
              <a:t>习系”</a:t>
            </a:r>
            <a:endParaRPr sz="2000" dirty="0">
              <a:latin typeface="Arial Unicode MS"/>
              <a:cs typeface="Arial Unicode M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5" dirty="0">
                <a:latin typeface="Arial Unicode MS"/>
                <a:cs typeface="Arial Unicode MS"/>
              </a:rPr>
              <a:t>大</a:t>
            </a:r>
            <a:r>
              <a:rPr sz="2800" spc="-30" dirty="0">
                <a:latin typeface="Arial Unicode MS"/>
                <a:cs typeface="Arial Unicode MS"/>
              </a:rPr>
              <a:t>数据时</a:t>
            </a:r>
            <a:r>
              <a:rPr sz="2800" spc="-25" dirty="0">
                <a:latin typeface="Arial Unicode MS"/>
                <a:cs typeface="Arial Unicode MS"/>
              </a:rPr>
              <a:t>代</a:t>
            </a:r>
            <a:r>
              <a:rPr sz="2800" spc="-30" dirty="0">
                <a:latin typeface="Arial Unicode MS"/>
                <a:cs typeface="Arial Unicode MS"/>
              </a:rPr>
              <a:t>的关键</a:t>
            </a:r>
            <a:r>
              <a:rPr sz="2800" spc="-25" dirty="0">
                <a:latin typeface="Arial Unicode MS"/>
                <a:cs typeface="Arial Unicode MS"/>
              </a:rPr>
              <a:t>技</a:t>
            </a:r>
            <a:r>
              <a:rPr sz="2800" spc="-30" dirty="0">
                <a:latin typeface="Arial Unicode MS"/>
                <a:cs typeface="Arial Unicode MS"/>
              </a:rPr>
              <a:t>术</a:t>
            </a:r>
            <a:endParaRPr sz="2800">
              <a:latin typeface="Arial Unicode MS"/>
              <a:cs typeface="Arial Unicode MS"/>
            </a:endParaRPr>
          </a:p>
        </p:txBody>
      </p:sp>
      <p:sp>
        <p:nvSpPr>
          <p:cNvPr id="3" name="object 3"/>
          <p:cNvSpPr txBox="1">
            <a:spLocks noGrp="1"/>
          </p:cNvSpPr>
          <p:nvPr>
            <p:ph type="body" idx="1"/>
          </p:nvPr>
        </p:nvSpPr>
        <p:spPr>
          <a:prstGeom prst="rect">
            <a:avLst/>
          </a:prstGeom>
        </p:spPr>
        <p:txBody>
          <a:bodyPr vert="horz" wrap="square" lIns="0" tIns="0" rIns="0" bIns="0" rtlCol="0">
            <a:noAutofit/>
          </a:bodyPr>
          <a:lstStyle/>
          <a:p>
            <a:pPr marL="1962785" marR="12700">
              <a:lnSpc>
                <a:spcPct val="100000"/>
              </a:lnSpc>
            </a:pPr>
            <a:r>
              <a:rPr sz="2400" spc="195" dirty="0">
                <a:solidFill>
                  <a:srgbClr val="3333FF"/>
                </a:solidFill>
                <a:latin typeface="Arial Unicode MS"/>
                <a:cs typeface="Arial Unicode MS"/>
              </a:rPr>
              <a:t>奥巴马提出“大数据计划”后，美</a:t>
            </a:r>
            <a:r>
              <a:rPr sz="2400" spc="185" dirty="0">
                <a:solidFill>
                  <a:srgbClr val="3333FF"/>
                </a:solidFill>
                <a:latin typeface="Arial Unicode MS"/>
                <a:cs typeface="Arial Unicode MS"/>
              </a:rPr>
              <a:t>国</a:t>
            </a:r>
            <a:r>
              <a:rPr sz="2400" spc="0" dirty="0">
                <a:solidFill>
                  <a:srgbClr val="3333FF"/>
                </a:solidFill>
                <a:latin typeface="Verdana"/>
                <a:cs typeface="Verdana"/>
              </a:rPr>
              <a:t>NS</a:t>
            </a:r>
            <a:r>
              <a:rPr sz="2400" spc="5" dirty="0">
                <a:solidFill>
                  <a:srgbClr val="3333FF"/>
                </a:solidFill>
                <a:latin typeface="Verdana"/>
                <a:cs typeface="Verdana"/>
              </a:rPr>
              <a:t>F</a:t>
            </a:r>
            <a:r>
              <a:rPr sz="2400" spc="0" dirty="0">
                <a:solidFill>
                  <a:srgbClr val="3333FF"/>
                </a:solidFill>
                <a:latin typeface="Arial Unicode MS"/>
                <a:cs typeface="Arial Unicode MS"/>
              </a:rPr>
              <a:t>进一步 加强资</a:t>
            </a:r>
            <a:r>
              <a:rPr sz="2400" spc="-10" dirty="0">
                <a:solidFill>
                  <a:srgbClr val="3333FF"/>
                </a:solidFill>
                <a:latin typeface="Arial Unicode MS"/>
                <a:cs typeface="Arial Unicode MS"/>
              </a:rPr>
              <a:t>助</a:t>
            </a:r>
            <a:r>
              <a:rPr sz="2400" spc="0" dirty="0">
                <a:solidFill>
                  <a:srgbClr val="3333FF"/>
                </a:solidFill>
                <a:latin typeface="Verdana"/>
                <a:cs typeface="Verdana"/>
              </a:rPr>
              <a:t>UC</a:t>
            </a:r>
            <a:r>
              <a:rPr sz="2400" spc="5" dirty="0">
                <a:solidFill>
                  <a:srgbClr val="3333FF"/>
                </a:solidFill>
                <a:latin typeface="Verdana"/>
                <a:cs typeface="Verdana"/>
              </a:rPr>
              <a:t> </a:t>
            </a:r>
            <a:r>
              <a:rPr sz="2400" spc="0" dirty="0">
                <a:solidFill>
                  <a:srgbClr val="3333FF"/>
                </a:solidFill>
                <a:latin typeface="Verdana"/>
                <a:cs typeface="Verdana"/>
              </a:rPr>
              <a:t>Be</a:t>
            </a:r>
            <a:r>
              <a:rPr sz="2400" spc="-10" dirty="0">
                <a:solidFill>
                  <a:srgbClr val="3333FF"/>
                </a:solidFill>
                <a:latin typeface="Verdana"/>
                <a:cs typeface="Verdana"/>
              </a:rPr>
              <a:t>r</a:t>
            </a:r>
            <a:r>
              <a:rPr sz="2400" spc="-30" dirty="0">
                <a:solidFill>
                  <a:srgbClr val="3333FF"/>
                </a:solidFill>
                <a:latin typeface="Verdana"/>
                <a:cs typeface="Verdana"/>
              </a:rPr>
              <a:t>k</a:t>
            </a:r>
            <a:r>
              <a:rPr sz="2400" spc="0" dirty="0">
                <a:solidFill>
                  <a:srgbClr val="3333FF"/>
                </a:solidFill>
                <a:latin typeface="Verdana"/>
                <a:cs typeface="Verdana"/>
              </a:rPr>
              <a:t>e</a:t>
            </a:r>
            <a:r>
              <a:rPr sz="2400" spc="-15" dirty="0">
                <a:solidFill>
                  <a:srgbClr val="3333FF"/>
                </a:solidFill>
                <a:latin typeface="Verdana"/>
                <a:cs typeface="Verdana"/>
              </a:rPr>
              <a:t>l</a:t>
            </a:r>
            <a:r>
              <a:rPr sz="2400" spc="0" dirty="0">
                <a:solidFill>
                  <a:srgbClr val="3333FF"/>
                </a:solidFill>
                <a:latin typeface="Verdana"/>
                <a:cs typeface="Verdana"/>
              </a:rPr>
              <a:t>e</a:t>
            </a:r>
            <a:r>
              <a:rPr sz="2400" spc="-5" dirty="0">
                <a:solidFill>
                  <a:srgbClr val="3333FF"/>
                </a:solidFill>
                <a:latin typeface="Verdana"/>
                <a:cs typeface="Verdana"/>
              </a:rPr>
              <a:t>y</a:t>
            </a:r>
            <a:r>
              <a:rPr sz="2400" spc="0" dirty="0">
                <a:solidFill>
                  <a:srgbClr val="3333FF"/>
                </a:solidFill>
                <a:latin typeface="Arial Unicode MS"/>
                <a:cs typeface="Arial Unicode MS"/>
              </a:rPr>
              <a:t>研究如何整合将</a:t>
            </a:r>
            <a:r>
              <a:rPr sz="2400" spc="0" dirty="0">
                <a:solidFill>
                  <a:srgbClr val="3333FF"/>
                </a:solidFill>
                <a:latin typeface="Verdana"/>
                <a:cs typeface="Verdana"/>
              </a:rPr>
              <a:t>”</a:t>
            </a:r>
            <a:r>
              <a:rPr sz="2400" spc="0" dirty="0">
                <a:solidFill>
                  <a:srgbClr val="3333FF"/>
                </a:solidFill>
                <a:latin typeface="Arial Unicode MS"/>
                <a:cs typeface="Arial Unicode MS"/>
              </a:rPr>
              <a:t>数据</a:t>
            </a:r>
            <a:r>
              <a:rPr sz="2400" spc="0" dirty="0">
                <a:solidFill>
                  <a:srgbClr val="3333FF"/>
                </a:solidFill>
                <a:latin typeface="Verdana"/>
                <a:cs typeface="Verdana"/>
              </a:rPr>
              <a:t>”</a:t>
            </a:r>
            <a:r>
              <a:rPr sz="2400" spc="0" dirty="0">
                <a:solidFill>
                  <a:srgbClr val="3333FF"/>
                </a:solidFill>
                <a:latin typeface="Arial Unicode MS"/>
                <a:cs typeface="Arial Unicode MS"/>
              </a:rPr>
              <a:t>转变</a:t>
            </a:r>
            <a:r>
              <a:rPr sz="2400" spc="-5" dirty="0">
                <a:solidFill>
                  <a:srgbClr val="3333FF"/>
                </a:solidFill>
                <a:latin typeface="Arial Unicode MS"/>
                <a:cs typeface="Arial Unicode MS"/>
              </a:rPr>
              <a:t>为</a:t>
            </a:r>
            <a:r>
              <a:rPr sz="2400" spc="0" dirty="0">
                <a:solidFill>
                  <a:srgbClr val="3333FF"/>
                </a:solidFill>
                <a:latin typeface="Verdana"/>
                <a:cs typeface="Verdana"/>
              </a:rPr>
              <a:t>”</a:t>
            </a:r>
            <a:r>
              <a:rPr sz="2400" spc="0" dirty="0">
                <a:solidFill>
                  <a:srgbClr val="3333FF"/>
                </a:solidFill>
                <a:latin typeface="Arial Unicode MS"/>
                <a:cs typeface="Arial Unicode MS"/>
              </a:rPr>
              <a:t>信息</a:t>
            </a:r>
            <a:r>
              <a:rPr sz="2400" spc="-10" dirty="0">
                <a:solidFill>
                  <a:srgbClr val="3333FF"/>
                </a:solidFill>
                <a:latin typeface="Verdana"/>
                <a:cs typeface="Verdana"/>
              </a:rPr>
              <a:t>”</a:t>
            </a:r>
            <a:r>
              <a:rPr sz="2400" spc="0" dirty="0">
                <a:solidFill>
                  <a:srgbClr val="3333FF"/>
                </a:solidFill>
                <a:latin typeface="Arial Unicode MS"/>
                <a:cs typeface="Arial Unicode MS"/>
              </a:rPr>
              <a:t>的三大关键技术</a:t>
            </a:r>
            <a:r>
              <a:rPr sz="2400" spc="0" dirty="0">
                <a:solidFill>
                  <a:srgbClr val="3333FF"/>
                </a:solidFill>
                <a:latin typeface="Verdana"/>
                <a:cs typeface="Verdana"/>
              </a:rPr>
              <a:t>—</a:t>
            </a:r>
            <a:r>
              <a:rPr sz="2400" spc="-5" dirty="0">
                <a:solidFill>
                  <a:srgbClr val="3333FF"/>
                </a:solidFill>
                <a:latin typeface="Verdana"/>
                <a:cs typeface="Verdana"/>
              </a:rPr>
              <a:t>—</a:t>
            </a:r>
            <a:r>
              <a:rPr sz="2400" spc="0" dirty="0">
                <a:solidFill>
                  <a:srgbClr val="FF0000"/>
                </a:solidFill>
                <a:latin typeface="Arial Unicode MS"/>
                <a:cs typeface="Arial Unicode MS"/>
              </a:rPr>
              <a:t>机器学习、云计算、 众</a:t>
            </a:r>
            <a:r>
              <a:rPr sz="2400" spc="-5" dirty="0">
                <a:solidFill>
                  <a:srgbClr val="FF0000"/>
                </a:solidFill>
                <a:latin typeface="Arial Unicode MS"/>
                <a:cs typeface="Arial Unicode MS"/>
              </a:rPr>
              <a:t>包</a:t>
            </a:r>
            <a:r>
              <a:rPr sz="2400" spc="0" dirty="0">
                <a:solidFill>
                  <a:srgbClr val="FF0000"/>
                </a:solidFill>
                <a:latin typeface="Verdana"/>
                <a:cs typeface="Verdana"/>
              </a:rPr>
              <a:t>(c</a:t>
            </a:r>
            <a:r>
              <a:rPr sz="2400" spc="-10" dirty="0">
                <a:solidFill>
                  <a:srgbClr val="FF0000"/>
                </a:solidFill>
                <a:latin typeface="Verdana"/>
                <a:cs typeface="Verdana"/>
              </a:rPr>
              <a:t>r</a:t>
            </a:r>
            <a:r>
              <a:rPr sz="2400" spc="0" dirty="0">
                <a:solidFill>
                  <a:srgbClr val="FF0000"/>
                </a:solidFill>
                <a:latin typeface="Verdana"/>
                <a:cs typeface="Verdana"/>
              </a:rPr>
              <a:t>owd</a:t>
            </a:r>
            <a:r>
              <a:rPr sz="2400" spc="10" dirty="0">
                <a:solidFill>
                  <a:srgbClr val="FF0000"/>
                </a:solidFill>
                <a:latin typeface="Verdana"/>
                <a:cs typeface="Verdana"/>
              </a:rPr>
              <a:t> </a:t>
            </a:r>
            <a:r>
              <a:rPr sz="2400" spc="0" dirty="0">
                <a:solidFill>
                  <a:srgbClr val="FF0000"/>
                </a:solidFill>
                <a:latin typeface="Verdana"/>
                <a:cs typeface="Verdana"/>
              </a:rPr>
              <a:t>s</a:t>
            </a:r>
            <a:r>
              <a:rPr sz="2400" spc="-10" dirty="0">
                <a:solidFill>
                  <a:srgbClr val="FF0000"/>
                </a:solidFill>
                <a:latin typeface="Verdana"/>
                <a:cs typeface="Verdana"/>
              </a:rPr>
              <a:t>o</a:t>
            </a:r>
            <a:r>
              <a:rPr sz="2400" spc="0" dirty="0">
                <a:solidFill>
                  <a:srgbClr val="FF0000"/>
                </a:solidFill>
                <a:latin typeface="Verdana"/>
                <a:cs typeface="Verdana"/>
              </a:rPr>
              <a:t>urcing)</a:t>
            </a:r>
            <a:endParaRPr sz="2400" dirty="0">
              <a:latin typeface="Verdana"/>
              <a:cs typeface="Verdana"/>
            </a:endParaRPr>
          </a:p>
        </p:txBody>
      </p:sp>
      <p:sp>
        <p:nvSpPr>
          <p:cNvPr id="4" name="object 4"/>
          <p:cNvSpPr/>
          <p:nvPr/>
        </p:nvSpPr>
        <p:spPr>
          <a:xfrm>
            <a:off x="269747" y="1123188"/>
            <a:ext cx="1676400" cy="1495043"/>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377952" y="2866644"/>
            <a:ext cx="5689092" cy="3153155"/>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0287" y="3919728"/>
            <a:ext cx="6908292" cy="1046988"/>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882396" y="4021835"/>
            <a:ext cx="6660133" cy="842771"/>
          </a:xfrm>
          <a:prstGeom prst="rect">
            <a:avLst/>
          </a:prstGeom>
          <a:blipFill>
            <a:blip r:embed="rId5" cstate="print"/>
            <a:stretch>
              <a:fillRect/>
            </a:stretch>
          </a:blipFill>
        </p:spPr>
        <p:txBody>
          <a:bodyPr wrap="square" lIns="0" tIns="0" rIns="0" bIns="0" rtlCol="0">
            <a:noAutofit/>
          </a:bodyPr>
          <a:lstStyle/>
          <a:p>
            <a:endParaRPr/>
          </a:p>
        </p:txBody>
      </p:sp>
      <p:sp>
        <p:nvSpPr>
          <p:cNvPr id="8" name="object 8"/>
          <p:cNvSpPr/>
          <p:nvPr/>
        </p:nvSpPr>
        <p:spPr>
          <a:xfrm>
            <a:off x="880872" y="4020311"/>
            <a:ext cx="6707124" cy="845819"/>
          </a:xfrm>
          <a:prstGeom prst="rect">
            <a:avLst/>
          </a:prstGeom>
          <a:blipFill>
            <a:blip r:embed="rId6" cstate="print"/>
            <a:stretch>
              <a:fillRect/>
            </a:stretch>
          </a:blipFill>
        </p:spPr>
        <p:txBody>
          <a:bodyPr wrap="square" lIns="0" tIns="0" rIns="0" bIns="0" rtlCol="0">
            <a:noAutofit/>
          </a:bodyPr>
          <a:lstStyle/>
          <a:p>
            <a:endParaRPr/>
          </a:p>
        </p:txBody>
      </p:sp>
      <p:sp>
        <p:nvSpPr>
          <p:cNvPr id="9" name="object 9"/>
          <p:cNvSpPr/>
          <p:nvPr/>
        </p:nvSpPr>
        <p:spPr>
          <a:xfrm>
            <a:off x="877735" y="4017264"/>
            <a:ext cx="6713689" cy="852043"/>
          </a:xfrm>
          <a:custGeom>
            <a:avLst/>
            <a:gdLst/>
            <a:ahLst/>
            <a:cxnLst/>
            <a:rect l="l" t="t" r="r" b="b"/>
            <a:pathLst>
              <a:path w="6713689" h="852043">
                <a:moveTo>
                  <a:pt x="3357079" y="0"/>
                </a:moveTo>
                <a:lnTo>
                  <a:pt x="3529672" y="381"/>
                </a:lnTo>
                <a:lnTo>
                  <a:pt x="3699598" y="2032"/>
                </a:lnTo>
                <a:lnTo>
                  <a:pt x="3867492" y="4826"/>
                </a:lnTo>
                <a:lnTo>
                  <a:pt x="4032592" y="8763"/>
                </a:lnTo>
                <a:lnTo>
                  <a:pt x="4195025" y="13081"/>
                </a:lnTo>
                <a:lnTo>
                  <a:pt x="4353775" y="19050"/>
                </a:lnTo>
                <a:lnTo>
                  <a:pt x="4509858" y="25400"/>
                </a:lnTo>
                <a:lnTo>
                  <a:pt x="4661877" y="33401"/>
                </a:lnTo>
                <a:lnTo>
                  <a:pt x="4810340" y="41656"/>
                </a:lnTo>
                <a:lnTo>
                  <a:pt x="4955247" y="50800"/>
                </a:lnTo>
                <a:lnTo>
                  <a:pt x="5095328" y="61087"/>
                </a:lnTo>
                <a:lnTo>
                  <a:pt x="5231472" y="72263"/>
                </a:lnTo>
                <a:lnTo>
                  <a:pt x="5362917" y="83820"/>
                </a:lnTo>
                <a:lnTo>
                  <a:pt x="5489536" y="96520"/>
                </a:lnTo>
                <a:lnTo>
                  <a:pt x="5611456" y="109601"/>
                </a:lnTo>
                <a:lnTo>
                  <a:pt x="5727788" y="123444"/>
                </a:lnTo>
                <a:lnTo>
                  <a:pt x="5838913" y="138176"/>
                </a:lnTo>
                <a:lnTo>
                  <a:pt x="5944196" y="153670"/>
                </a:lnTo>
                <a:lnTo>
                  <a:pt x="6043891" y="169545"/>
                </a:lnTo>
                <a:lnTo>
                  <a:pt x="6137236" y="185801"/>
                </a:lnTo>
                <a:lnTo>
                  <a:pt x="6224612" y="203327"/>
                </a:lnTo>
                <a:lnTo>
                  <a:pt x="6305257" y="220726"/>
                </a:lnTo>
                <a:lnTo>
                  <a:pt x="6379679" y="239014"/>
                </a:lnTo>
                <a:lnTo>
                  <a:pt x="6446862" y="257810"/>
                </a:lnTo>
                <a:lnTo>
                  <a:pt x="6506933" y="276860"/>
                </a:lnTo>
                <a:lnTo>
                  <a:pt x="6560019" y="296418"/>
                </a:lnTo>
                <a:lnTo>
                  <a:pt x="6605485" y="316738"/>
                </a:lnTo>
                <a:lnTo>
                  <a:pt x="6643204" y="337185"/>
                </a:lnTo>
                <a:lnTo>
                  <a:pt x="6695274" y="379984"/>
                </a:lnTo>
                <a:lnTo>
                  <a:pt x="6713689" y="426084"/>
                </a:lnTo>
                <a:lnTo>
                  <a:pt x="6708990" y="449580"/>
                </a:lnTo>
                <a:lnTo>
                  <a:pt x="6673557" y="493903"/>
                </a:lnTo>
                <a:lnTo>
                  <a:pt x="6605485" y="535686"/>
                </a:lnTo>
                <a:lnTo>
                  <a:pt x="6560019" y="555752"/>
                </a:lnTo>
                <a:lnTo>
                  <a:pt x="6506933" y="575183"/>
                </a:lnTo>
                <a:lnTo>
                  <a:pt x="6446862" y="594741"/>
                </a:lnTo>
                <a:lnTo>
                  <a:pt x="6379679" y="613410"/>
                </a:lnTo>
                <a:lnTo>
                  <a:pt x="6305257" y="631317"/>
                </a:lnTo>
                <a:lnTo>
                  <a:pt x="6224612" y="649224"/>
                </a:lnTo>
                <a:lnTo>
                  <a:pt x="6137236" y="666242"/>
                </a:lnTo>
                <a:lnTo>
                  <a:pt x="6043891" y="683006"/>
                </a:lnTo>
                <a:lnTo>
                  <a:pt x="5944196" y="698881"/>
                </a:lnTo>
                <a:lnTo>
                  <a:pt x="5838913" y="713994"/>
                </a:lnTo>
                <a:lnTo>
                  <a:pt x="5727788" y="728599"/>
                </a:lnTo>
                <a:lnTo>
                  <a:pt x="5611456" y="742569"/>
                </a:lnTo>
                <a:lnTo>
                  <a:pt x="5489536" y="756031"/>
                </a:lnTo>
                <a:lnTo>
                  <a:pt x="5362917" y="768350"/>
                </a:lnTo>
                <a:lnTo>
                  <a:pt x="5231472" y="780288"/>
                </a:lnTo>
                <a:lnTo>
                  <a:pt x="5095328" y="790956"/>
                </a:lnTo>
                <a:lnTo>
                  <a:pt x="4955247" y="801243"/>
                </a:lnTo>
                <a:lnTo>
                  <a:pt x="4810340" y="810387"/>
                </a:lnTo>
                <a:lnTo>
                  <a:pt x="4661877" y="818769"/>
                </a:lnTo>
                <a:lnTo>
                  <a:pt x="4509858" y="826262"/>
                </a:lnTo>
                <a:lnTo>
                  <a:pt x="4353775" y="832993"/>
                </a:lnTo>
                <a:lnTo>
                  <a:pt x="4195025" y="838581"/>
                </a:lnTo>
                <a:lnTo>
                  <a:pt x="4032719" y="843407"/>
                </a:lnTo>
                <a:lnTo>
                  <a:pt x="3867492" y="847344"/>
                </a:lnTo>
                <a:lnTo>
                  <a:pt x="3699598" y="849757"/>
                </a:lnTo>
                <a:lnTo>
                  <a:pt x="3529672" y="851281"/>
                </a:lnTo>
                <a:lnTo>
                  <a:pt x="3357079" y="852043"/>
                </a:lnTo>
                <a:lnTo>
                  <a:pt x="3184359" y="851662"/>
                </a:lnTo>
                <a:lnTo>
                  <a:pt x="3014052" y="850138"/>
                </a:lnTo>
                <a:lnTo>
                  <a:pt x="2846539" y="847344"/>
                </a:lnTo>
                <a:lnTo>
                  <a:pt x="2681439" y="843407"/>
                </a:lnTo>
                <a:lnTo>
                  <a:pt x="2519133" y="838962"/>
                </a:lnTo>
                <a:lnTo>
                  <a:pt x="2359875" y="832993"/>
                </a:lnTo>
                <a:lnTo>
                  <a:pt x="2204300" y="826643"/>
                </a:lnTo>
                <a:lnTo>
                  <a:pt x="2051900" y="819150"/>
                </a:lnTo>
                <a:lnTo>
                  <a:pt x="1903437" y="810387"/>
                </a:lnTo>
                <a:lnTo>
                  <a:pt x="1758911" y="801243"/>
                </a:lnTo>
                <a:lnTo>
                  <a:pt x="1618449" y="790956"/>
                </a:lnTo>
                <a:lnTo>
                  <a:pt x="1482178" y="780288"/>
                </a:lnTo>
                <a:lnTo>
                  <a:pt x="1350860" y="768350"/>
                </a:lnTo>
                <a:lnTo>
                  <a:pt x="1224241" y="756031"/>
                </a:lnTo>
                <a:lnTo>
                  <a:pt x="1102321" y="742569"/>
                </a:lnTo>
                <a:lnTo>
                  <a:pt x="985989" y="728599"/>
                </a:lnTo>
                <a:lnTo>
                  <a:pt x="874737" y="713994"/>
                </a:lnTo>
                <a:lnTo>
                  <a:pt x="769581" y="698881"/>
                </a:lnTo>
                <a:lnTo>
                  <a:pt x="669886" y="683006"/>
                </a:lnTo>
                <a:lnTo>
                  <a:pt x="576541" y="666242"/>
                </a:lnTo>
                <a:lnTo>
                  <a:pt x="489165" y="649224"/>
                </a:lnTo>
                <a:lnTo>
                  <a:pt x="408012" y="631317"/>
                </a:lnTo>
                <a:lnTo>
                  <a:pt x="334098" y="613029"/>
                </a:lnTo>
                <a:lnTo>
                  <a:pt x="266890" y="594360"/>
                </a:lnTo>
                <a:lnTo>
                  <a:pt x="206375" y="575183"/>
                </a:lnTo>
                <a:lnTo>
                  <a:pt x="153746" y="555752"/>
                </a:lnTo>
                <a:lnTo>
                  <a:pt x="108216" y="535305"/>
                </a:lnTo>
                <a:lnTo>
                  <a:pt x="70116" y="514858"/>
                </a:lnTo>
                <a:lnTo>
                  <a:pt x="18084" y="471678"/>
                </a:lnTo>
                <a:lnTo>
                  <a:pt x="0" y="426084"/>
                </a:lnTo>
                <a:lnTo>
                  <a:pt x="4711" y="402463"/>
                </a:lnTo>
                <a:lnTo>
                  <a:pt x="40195" y="358267"/>
                </a:lnTo>
                <a:lnTo>
                  <a:pt x="108203" y="316738"/>
                </a:lnTo>
                <a:lnTo>
                  <a:pt x="153746" y="296418"/>
                </a:lnTo>
                <a:lnTo>
                  <a:pt x="206768" y="276860"/>
                </a:lnTo>
                <a:lnTo>
                  <a:pt x="266877" y="257810"/>
                </a:lnTo>
                <a:lnTo>
                  <a:pt x="334098" y="239014"/>
                </a:lnTo>
                <a:lnTo>
                  <a:pt x="408393" y="220726"/>
                </a:lnTo>
                <a:lnTo>
                  <a:pt x="489165" y="203327"/>
                </a:lnTo>
                <a:lnTo>
                  <a:pt x="576541" y="185801"/>
                </a:lnTo>
                <a:lnTo>
                  <a:pt x="669886" y="169545"/>
                </a:lnTo>
                <a:lnTo>
                  <a:pt x="769581" y="153670"/>
                </a:lnTo>
                <a:lnTo>
                  <a:pt x="874737" y="138176"/>
                </a:lnTo>
                <a:lnTo>
                  <a:pt x="985989" y="123444"/>
                </a:lnTo>
                <a:lnTo>
                  <a:pt x="1102321" y="109601"/>
                </a:lnTo>
                <a:lnTo>
                  <a:pt x="1224241" y="96520"/>
                </a:lnTo>
                <a:lnTo>
                  <a:pt x="1350860" y="83820"/>
                </a:lnTo>
                <a:lnTo>
                  <a:pt x="1482178" y="72263"/>
                </a:lnTo>
                <a:lnTo>
                  <a:pt x="1618449" y="61087"/>
                </a:lnTo>
                <a:lnTo>
                  <a:pt x="1758911" y="50800"/>
                </a:lnTo>
                <a:lnTo>
                  <a:pt x="1903437" y="41656"/>
                </a:lnTo>
                <a:lnTo>
                  <a:pt x="2051900" y="33401"/>
                </a:lnTo>
                <a:lnTo>
                  <a:pt x="2204300" y="25400"/>
                </a:lnTo>
                <a:lnTo>
                  <a:pt x="2359875" y="19050"/>
                </a:lnTo>
                <a:lnTo>
                  <a:pt x="2519133" y="13081"/>
                </a:lnTo>
                <a:lnTo>
                  <a:pt x="2681058" y="8763"/>
                </a:lnTo>
                <a:lnTo>
                  <a:pt x="2846158" y="4826"/>
                </a:lnTo>
                <a:lnTo>
                  <a:pt x="3014052" y="2032"/>
                </a:lnTo>
                <a:lnTo>
                  <a:pt x="3184359" y="381"/>
                </a:lnTo>
                <a:lnTo>
                  <a:pt x="3357079" y="0"/>
                </a:lnTo>
                <a:close/>
              </a:path>
            </a:pathLst>
          </a:custGeom>
          <a:ln w="9144">
            <a:solidFill>
              <a:srgbClr val="000000"/>
            </a:solidFill>
          </a:ln>
        </p:spPr>
        <p:txBody>
          <a:bodyPr wrap="square" lIns="0" tIns="0" rIns="0" bIns="0" rtlCol="0">
            <a:noAutofit/>
          </a:bodyPr>
          <a:lstStyle/>
          <a:p>
            <a:endParaRPr/>
          </a:p>
        </p:txBody>
      </p:sp>
      <p:sp>
        <p:nvSpPr>
          <p:cNvPr id="10" name="object 10"/>
          <p:cNvSpPr/>
          <p:nvPr/>
        </p:nvSpPr>
        <p:spPr>
          <a:xfrm>
            <a:off x="4606035" y="3259835"/>
            <a:ext cx="3230371" cy="979805"/>
          </a:xfrm>
          <a:custGeom>
            <a:avLst/>
            <a:gdLst/>
            <a:ahLst/>
            <a:cxnLst/>
            <a:rect l="l" t="t" r="r" b="b"/>
            <a:pathLst>
              <a:path w="3230371" h="979804">
                <a:moveTo>
                  <a:pt x="3157473" y="0"/>
                </a:moveTo>
                <a:lnTo>
                  <a:pt x="1423957" y="20"/>
                </a:lnTo>
                <a:lnTo>
                  <a:pt x="1384106" y="13025"/>
                </a:lnTo>
                <a:lnTo>
                  <a:pt x="1358373" y="44902"/>
                </a:lnTo>
                <a:lnTo>
                  <a:pt x="1352803" y="72898"/>
                </a:lnTo>
                <a:lnTo>
                  <a:pt x="1352824" y="366234"/>
                </a:lnTo>
                <a:lnTo>
                  <a:pt x="1365829" y="406085"/>
                </a:lnTo>
                <a:lnTo>
                  <a:pt x="1397706" y="431818"/>
                </a:lnTo>
                <a:lnTo>
                  <a:pt x="1425701" y="437388"/>
                </a:lnTo>
                <a:lnTo>
                  <a:pt x="1665731" y="437388"/>
                </a:lnTo>
                <a:lnTo>
                  <a:pt x="0" y="979805"/>
                </a:lnTo>
                <a:lnTo>
                  <a:pt x="2135123" y="437388"/>
                </a:lnTo>
                <a:lnTo>
                  <a:pt x="3159218" y="437367"/>
                </a:lnTo>
                <a:lnTo>
                  <a:pt x="3173603" y="435597"/>
                </a:lnTo>
                <a:lnTo>
                  <a:pt x="3209590" y="415459"/>
                </a:lnTo>
                <a:lnTo>
                  <a:pt x="3228932" y="378974"/>
                </a:lnTo>
                <a:lnTo>
                  <a:pt x="3230372" y="364490"/>
                </a:lnTo>
                <a:lnTo>
                  <a:pt x="3230351" y="71153"/>
                </a:lnTo>
                <a:lnTo>
                  <a:pt x="3217346" y="31302"/>
                </a:lnTo>
                <a:lnTo>
                  <a:pt x="3185469" y="5569"/>
                </a:lnTo>
                <a:lnTo>
                  <a:pt x="3171958" y="1439"/>
                </a:lnTo>
                <a:lnTo>
                  <a:pt x="3157473" y="0"/>
                </a:lnTo>
                <a:close/>
              </a:path>
            </a:pathLst>
          </a:custGeom>
          <a:solidFill>
            <a:srgbClr val="FFFFB3"/>
          </a:solidFill>
        </p:spPr>
        <p:txBody>
          <a:bodyPr wrap="square" lIns="0" tIns="0" rIns="0" bIns="0" rtlCol="0">
            <a:noAutofit/>
          </a:bodyPr>
          <a:lstStyle/>
          <a:p>
            <a:endParaRPr/>
          </a:p>
        </p:txBody>
      </p:sp>
      <p:sp>
        <p:nvSpPr>
          <p:cNvPr id="11" name="object 11"/>
          <p:cNvSpPr/>
          <p:nvPr/>
        </p:nvSpPr>
        <p:spPr>
          <a:xfrm>
            <a:off x="4606035" y="3259835"/>
            <a:ext cx="3230371" cy="979805"/>
          </a:xfrm>
          <a:custGeom>
            <a:avLst/>
            <a:gdLst/>
            <a:ahLst/>
            <a:cxnLst/>
            <a:rect l="l" t="t" r="r" b="b"/>
            <a:pathLst>
              <a:path w="3230371" h="979804">
                <a:moveTo>
                  <a:pt x="1352803" y="72898"/>
                </a:moveTo>
                <a:lnTo>
                  <a:pt x="1364914" y="32647"/>
                </a:lnTo>
                <a:lnTo>
                  <a:pt x="1396195" y="6219"/>
                </a:lnTo>
                <a:lnTo>
                  <a:pt x="1665731" y="0"/>
                </a:lnTo>
                <a:lnTo>
                  <a:pt x="2135123" y="0"/>
                </a:lnTo>
                <a:lnTo>
                  <a:pt x="3157473" y="0"/>
                </a:lnTo>
                <a:lnTo>
                  <a:pt x="3171958" y="1439"/>
                </a:lnTo>
                <a:lnTo>
                  <a:pt x="3208443" y="20781"/>
                </a:lnTo>
                <a:lnTo>
                  <a:pt x="3228581" y="56768"/>
                </a:lnTo>
                <a:lnTo>
                  <a:pt x="3230372" y="255143"/>
                </a:lnTo>
                <a:lnTo>
                  <a:pt x="3230372" y="364490"/>
                </a:lnTo>
                <a:lnTo>
                  <a:pt x="3228932" y="378974"/>
                </a:lnTo>
                <a:lnTo>
                  <a:pt x="3224802" y="392485"/>
                </a:lnTo>
                <a:lnTo>
                  <a:pt x="3199069" y="424362"/>
                </a:lnTo>
                <a:lnTo>
                  <a:pt x="3159218" y="437367"/>
                </a:lnTo>
                <a:lnTo>
                  <a:pt x="2135123" y="437388"/>
                </a:lnTo>
                <a:lnTo>
                  <a:pt x="0" y="979805"/>
                </a:lnTo>
                <a:lnTo>
                  <a:pt x="1665731" y="437388"/>
                </a:lnTo>
                <a:lnTo>
                  <a:pt x="1425701" y="437388"/>
                </a:lnTo>
                <a:lnTo>
                  <a:pt x="1411217" y="435948"/>
                </a:lnTo>
                <a:lnTo>
                  <a:pt x="1374732" y="416606"/>
                </a:lnTo>
                <a:lnTo>
                  <a:pt x="1354594" y="380619"/>
                </a:lnTo>
                <a:lnTo>
                  <a:pt x="1352803" y="364490"/>
                </a:lnTo>
                <a:lnTo>
                  <a:pt x="1352803" y="255143"/>
                </a:lnTo>
                <a:lnTo>
                  <a:pt x="1352803" y="72898"/>
                </a:lnTo>
                <a:close/>
              </a:path>
            </a:pathLst>
          </a:custGeom>
          <a:ln w="12192">
            <a:solidFill>
              <a:srgbClr val="000000"/>
            </a:solidFill>
          </a:ln>
        </p:spPr>
        <p:txBody>
          <a:bodyPr wrap="square" lIns="0" tIns="0" rIns="0" bIns="0" rtlCol="0">
            <a:noAutofit/>
          </a:bodyPr>
          <a:lstStyle/>
          <a:p>
            <a:endParaRPr/>
          </a:p>
        </p:txBody>
      </p:sp>
      <p:sp>
        <p:nvSpPr>
          <p:cNvPr id="12" name="object 12"/>
          <p:cNvSpPr txBox="1"/>
          <p:nvPr/>
        </p:nvSpPr>
        <p:spPr>
          <a:xfrm>
            <a:off x="6060185" y="3335273"/>
            <a:ext cx="1661160" cy="252729"/>
          </a:xfrm>
          <a:prstGeom prst="rect">
            <a:avLst/>
          </a:prstGeom>
        </p:spPr>
        <p:txBody>
          <a:bodyPr vert="horz" wrap="square" lIns="0" tIns="0" rIns="0" bIns="0" rtlCol="0">
            <a:noAutofit/>
          </a:bodyPr>
          <a:lstStyle/>
          <a:p>
            <a:pPr marL="12700">
              <a:lnSpc>
                <a:spcPct val="100000"/>
              </a:lnSpc>
            </a:pPr>
            <a:r>
              <a:rPr sz="1600" spc="0" dirty="0">
                <a:solidFill>
                  <a:srgbClr val="0000FF"/>
                </a:solidFill>
                <a:latin typeface="Arial Unicode MS"/>
                <a:cs typeface="Arial Unicode MS"/>
              </a:rPr>
              <a:t>整</a:t>
            </a:r>
            <a:r>
              <a:rPr sz="1600" spc="-10" dirty="0">
                <a:solidFill>
                  <a:srgbClr val="0000FF"/>
                </a:solidFill>
                <a:latin typeface="Arial Unicode MS"/>
                <a:cs typeface="Arial Unicode MS"/>
              </a:rPr>
              <a:t>合三</a:t>
            </a:r>
            <a:r>
              <a:rPr sz="1600" spc="0" dirty="0">
                <a:solidFill>
                  <a:srgbClr val="0000FF"/>
                </a:solidFill>
                <a:latin typeface="Arial Unicode MS"/>
                <a:cs typeface="Arial Unicode MS"/>
              </a:rPr>
              <a:t>大</a:t>
            </a:r>
            <a:r>
              <a:rPr sz="1600" spc="-10" dirty="0">
                <a:solidFill>
                  <a:srgbClr val="0000FF"/>
                </a:solidFill>
                <a:latin typeface="Arial Unicode MS"/>
                <a:cs typeface="Arial Unicode MS"/>
              </a:rPr>
              <a:t>关</a:t>
            </a:r>
            <a:r>
              <a:rPr sz="1600" spc="0" dirty="0">
                <a:solidFill>
                  <a:srgbClr val="0000FF"/>
                </a:solidFill>
                <a:latin typeface="Arial Unicode MS"/>
                <a:cs typeface="Arial Unicode MS"/>
              </a:rPr>
              <a:t>键</a:t>
            </a:r>
            <a:r>
              <a:rPr sz="1600" spc="-10" dirty="0">
                <a:solidFill>
                  <a:srgbClr val="0000FF"/>
                </a:solidFill>
                <a:latin typeface="Arial Unicode MS"/>
                <a:cs typeface="Arial Unicode MS"/>
              </a:rPr>
              <a:t>技</a:t>
            </a:r>
            <a:r>
              <a:rPr sz="1600" spc="-20" dirty="0">
                <a:solidFill>
                  <a:srgbClr val="0000FF"/>
                </a:solidFill>
                <a:latin typeface="Arial Unicode MS"/>
                <a:cs typeface="Arial Unicode MS"/>
              </a:rPr>
              <a:t>术</a:t>
            </a:r>
            <a:endParaRPr sz="1600">
              <a:latin typeface="Arial Unicode MS"/>
              <a:cs typeface="Arial Unicode M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5" dirty="0">
                <a:latin typeface="Arial Unicode MS"/>
                <a:cs typeface="Arial Unicode MS"/>
              </a:rPr>
              <a:t>大</a:t>
            </a:r>
            <a:r>
              <a:rPr sz="2800" spc="-30" dirty="0">
                <a:latin typeface="Arial Unicode MS"/>
                <a:cs typeface="Arial Unicode MS"/>
              </a:rPr>
              <a:t>数据时</a:t>
            </a:r>
            <a:r>
              <a:rPr sz="2800" spc="-25" dirty="0">
                <a:latin typeface="Arial Unicode MS"/>
                <a:cs typeface="Arial Unicode MS"/>
              </a:rPr>
              <a:t>代</a:t>
            </a:r>
            <a:r>
              <a:rPr sz="2800" spc="-30" dirty="0">
                <a:latin typeface="Arial Unicode MS"/>
                <a:cs typeface="Arial Unicode MS"/>
              </a:rPr>
              <a:t>，机器</a:t>
            </a:r>
            <a:r>
              <a:rPr sz="2800" spc="-25" dirty="0">
                <a:latin typeface="Arial Unicode MS"/>
                <a:cs typeface="Arial Unicode MS"/>
              </a:rPr>
              <a:t>学</a:t>
            </a:r>
            <a:r>
              <a:rPr sz="2800" spc="-30" dirty="0">
                <a:latin typeface="Arial Unicode MS"/>
                <a:cs typeface="Arial Unicode MS"/>
              </a:rPr>
              <a:t>习必不</a:t>
            </a:r>
            <a:r>
              <a:rPr sz="2800" spc="-25" dirty="0">
                <a:latin typeface="Arial Unicode MS"/>
                <a:cs typeface="Arial Unicode MS"/>
              </a:rPr>
              <a:t>可</a:t>
            </a:r>
            <a:r>
              <a:rPr sz="2800" spc="-30" dirty="0">
                <a:latin typeface="Arial Unicode MS"/>
                <a:cs typeface="Arial Unicode MS"/>
              </a:rPr>
              <a:t>少</a:t>
            </a:r>
            <a:endParaRPr sz="2800">
              <a:latin typeface="Arial Unicode MS"/>
              <a:cs typeface="Arial Unicode MS"/>
            </a:endParaRPr>
          </a:p>
        </p:txBody>
      </p:sp>
      <p:sp>
        <p:nvSpPr>
          <p:cNvPr id="3" name="object 3"/>
          <p:cNvSpPr txBox="1"/>
          <p:nvPr/>
        </p:nvSpPr>
        <p:spPr>
          <a:xfrm>
            <a:off x="893470" y="1630807"/>
            <a:ext cx="7645400" cy="3871595"/>
          </a:xfrm>
          <a:prstGeom prst="rect">
            <a:avLst/>
          </a:prstGeom>
        </p:spPr>
        <p:txBody>
          <a:bodyPr vert="horz" wrap="square" lIns="0" tIns="0" rIns="0" bIns="0" rtlCol="0">
            <a:noAutofit/>
          </a:bodyPr>
          <a:lstStyle/>
          <a:p>
            <a:pPr algn="ctr">
              <a:lnSpc>
                <a:spcPct val="100000"/>
              </a:lnSpc>
            </a:pPr>
            <a:r>
              <a:rPr sz="4000" spc="-35" dirty="0">
                <a:solidFill>
                  <a:srgbClr val="FF0000"/>
                </a:solidFill>
                <a:latin typeface="Arial Unicode MS"/>
                <a:cs typeface="Arial Unicode MS"/>
              </a:rPr>
              <a:t>收</a:t>
            </a:r>
            <a:r>
              <a:rPr sz="4000" spc="-40" dirty="0">
                <a:solidFill>
                  <a:srgbClr val="FF0000"/>
                </a:solidFill>
                <a:latin typeface="Arial Unicode MS"/>
                <a:cs typeface="Arial Unicode MS"/>
              </a:rPr>
              <a:t>集、</a:t>
            </a:r>
            <a:r>
              <a:rPr sz="4000" spc="-35" dirty="0">
                <a:solidFill>
                  <a:srgbClr val="FF0000"/>
                </a:solidFill>
                <a:latin typeface="Arial Unicode MS"/>
                <a:cs typeface="Arial Unicode MS"/>
              </a:rPr>
              <a:t>传</a:t>
            </a:r>
            <a:r>
              <a:rPr sz="4000" spc="-30" dirty="0">
                <a:solidFill>
                  <a:srgbClr val="FF0000"/>
                </a:solidFill>
                <a:latin typeface="Arial Unicode MS"/>
                <a:cs typeface="Arial Unicode MS"/>
              </a:rPr>
              <a:t>输</a:t>
            </a:r>
            <a:r>
              <a:rPr sz="4000" spc="-40" dirty="0">
                <a:solidFill>
                  <a:srgbClr val="FF0000"/>
                </a:solidFill>
                <a:latin typeface="Arial Unicode MS"/>
                <a:cs typeface="Arial Unicode MS"/>
              </a:rPr>
              <a:t>、</a:t>
            </a:r>
            <a:r>
              <a:rPr sz="4000" spc="-30" dirty="0">
                <a:solidFill>
                  <a:srgbClr val="FF0000"/>
                </a:solidFill>
                <a:latin typeface="Arial Unicode MS"/>
                <a:cs typeface="Arial Unicode MS"/>
              </a:rPr>
              <a:t>存</a:t>
            </a:r>
            <a:r>
              <a:rPr sz="4000" spc="-40" dirty="0">
                <a:solidFill>
                  <a:srgbClr val="FF0000"/>
                </a:solidFill>
                <a:latin typeface="Arial Unicode MS"/>
                <a:cs typeface="Arial Unicode MS"/>
              </a:rPr>
              <a:t>储</a:t>
            </a:r>
            <a:r>
              <a:rPr sz="4000" spc="-40" dirty="0">
                <a:latin typeface="Arial Unicode MS"/>
                <a:cs typeface="Arial Unicode MS"/>
              </a:rPr>
              <a:t>大</a:t>
            </a:r>
            <a:r>
              <a:rPr sz="4000" spc="-35" dirty="0">
                <a:latin typeface="Arial Unicode MS"/>
                <a:cs typeface="Arial Unicode MS"/>
              </a:rPr>
              <a:t>数</a:t>
            </a:r>
            <a:r>
              <a:rPr sz="4000" spc="-40" dirty="0">
                <a:latin typeface="Arial Unicode MS"/>
                <a:cs typeface="Arial Unicode MS"/>
              </a:rPr>
              <a:t>据的</a:t>
            </a:r>
            <a:r>
              <a:rPr sz="4000" spc="-35" dirty="0">
                <a:latin typeface="Arial Unicode MS"/>
                <a:cs typeface="Arial Unicode MS"/>
              </a:rPr>
              <a:t>目</a:t>
            </a:r>
            <a:r>
              <a:rPr sz="4000" spc="-40" dirty="0">
                <a:latin typeface="Arial Unicode MS"/>
                <a:cs typeface="Arial Unicode MS"/>
              </a:rPr>
              <a:t>的，</a:t>
            </a:r>
            <a:endParaRPr sz="4000" dirty="0">
              <a:latin typeface="Arial Unicode MS"/>
              <a:cs typeface="Arial Unicode MS"/>
            </a:endParaRPr>
          </a:p>
          <a:p>
            <a:pPr>
              <a:lnSpc>
                <a:spcPts val="1000"/>
              </a:lnSpc>
            </a:pPr>
            <a:endParaRPr sz="1000" dirty="0"/>
          </a:p>
          <a:p>
            <a:pPr>
              <a:lnSpc>
                <a:spcPts val="1400"/>
              </a:lnSpc>
            </a:pPr>
            <a:endParaRPr sz="1400" dirty="0"/>
          </a:p>
          <a:p>
            <a:pPr marR="100965" algn="ctr">
              <a:lnSpc>
                <a:spcPct val="100000"/>
              </a:lnSpc>
            </a:pPr>
            <a:r>
              <a:rPr sz="4000" spc="760" dirty="0">
                <a:latin typeface="Arial Unicode MS"/>
                <a:cs typeface="Arial Unicode MS"/>
              </a:rPr>
              <a:t>是为了</a:t>
            </a:r>
            <a:r>
              <a:rPr sz="4000" spc="260" dirty="0">
                <a:latin typeface="Arial Unicode MS"/>
                <a:cs typeface="Arial Unicode MS"/>
              </a:rPr>
              <a:t>“</a:t>
            </a:r>
            <a:r>
              <a:rPr sz="4000" spc="425" dirty="0">
                <a:latin typeface="Arial Unicode MS"/>
                <a:cs typeface="Arial Unicode MS"/>
              </a:rPr>
              <a:t>利用”大数据</a:t>
            </a:r>
            <a:endParaRPr sz="4000" dirty="0">
              <a:latin typeface="Arial Unicode MS"/>
              <a:cs typeface="Arial Unicode MS"/>
            </a:endParaRPr>
          </a:p>
          <a:p>
            <a:pPr>
              <a:lnSpc>
                <a:spcPts val="1000"/>
              </a:lnSpc>
            </a:pPr>
            <a:endParaRPr sz="1000" dirty="0"/>
          </a:p>
          <a:p>
            <a:pPr>
              <a:lnSpc>
                <a:spcPts val="1000"/>
              </a:lnSpc>
            </a:pPr>
            <a:endParaRPr sz="1000" dirty="0"/>
          </a:p>
          <a:p>
            <a:pPr>
              <a:lnSpc>
                <a:spcPts val="1000"/>
              </a:lnSpc>
            </a:pPr>
            <a:endParaRPr sz="1000" dirty="0"/>
          </a:p>
          <a:p>
            <a:pPr>
              <a:lnSpc>
                <a:spcPts val="1000"/>
              </a:lnSpc>
            </a:pPr>
            <a:endParaRPr sz="1000" dirty="0"/>
          </a:p>
          <a:p>
            <a:pPr>
              <a:lnSpc>
                <a:spcPts val="1000"/>
              </a:lnSpc>
            </a:pPr>
            <a:endParaRPr sz="1000" dirty="0"/>
          </a:p>
          <a:p>
            <a:pPr>
              <a:lnSpc>
                <a:spcPts val="1400"/>
              </a:lnSpc>
              <a:spcBef>
                <a:spcPts val="62"/>
              </a:spcBef>
            </a:pPr>
            <a:endParaRPr sz="1400" dirty="0"/>
          </a:p>
          <a:p>
            <a:pPr marR="249554" algn="ctr">
              <a:lnSpc>
                <a:spcPct val="100000"/>
              </a:lnSpc>
            </a:pPr>
            <a:r>
              <a:rPr sz="4000" spc="-35" dirty="0">
                <a:latin typeface="Arial Unicode MS"/>
                <a:cs typeface="Arial Unicode MS"/>
              </a:rPr>
              <a:t>没</a:t>
            </a:r>
            <a:r>
              <a:rPr sz="4000" spc="-40" dirty="0">
                <a:latin typeface="Arial Unicode MS"/>
                <a:cs typeface="Arial Unicode MS"/>
              </a:rPr>
              <a:t>有机</a:t>
            </a:r>
            <a:r>
              <a:rPr sz="4000" spc="-35" dirty="0">
                <a:latin typeface="Arial Unicode MS"/>
                <a:cs typeface="Arial Unicode MS"/>
              </a:rPr>
              <a:t>器</a:t>
            </a:r>
            <a:r>
              <a:rPr sz="4000" spc="-40" dirty="0">
                <a:latin typeface="Arial Unicode MS"/>
                <a:cs typeface="Arial Unicode MS"/>
              </a:rPr>
              <a:t>学习</a:t>
            </a:r>
            <a:r>
              <a:rPr sz="4000" spc="-35" dirty="0">
                <a:latin typeface="Arial Unicode MS"/>
                <a:cs typeface="Arial Unicode MS"/>
              </a:rPr>
              <a:t>技</a:t>
            </a:r>
            <a:r>
              <a:rPr sz="4000" spc="-25" dirty="0">
                <a:latin typeface="Arial Unicode MS"/>
                <a:cs typeface="Arial Unicode MS"/>
              </a:rPr>
              <a:t>术</a:t>
            </a:r>
            <a:r>
              <a:rPr sz="4000" spc="-40" dirty="0">
                <a:solidFill>
                  <a:srgbClr val="FF0000"/>
                </a:solidFill>
                <a:latin typeface="Arial Unicode MS"/>
                <a:cs typeface="Arial Unicode MS"/>
              </a:rPr>
              <a:t>分</a:t>
            </a:r>
            <a:r>
              <a:rPr sz="4000" spc="-30" dirty="0">
                <a:solidFill>
                  <a:srgbClr val="FF0000"/>
                </a:solidFill>
                <a:latin typeface="Arial Unicode MS"/>
                <a:cs typeface="Arial Unicode MS"/>
              </a:rPr>
              <a:t>析</a:t>
            </a:r>
            <a:r>
              <a:rPr sz="4000" spc="-40" dirty="0">
                <a:latin typeface="Arial Unicode MS"/>
                <a:cs typeface="Arial Unicode MS"/>
              </a:rPr>
              <a:t>大数</a:t>
            </a:r>
            <a:r>
              <a:rPr sz="4000" spc="-25" dirty="0">
                <a:latin typeface="Arial Unicode MS"/>
                <a:cs typeface="Arial Unicode MS"/>
              </a:rPr>
              <a:t>据</a:t>
            </a:r>
            <a:r>
              <a:rPr sz="4000" spc="-40" dirty="0">
                <a:latin typeface="Arial Unicode MS"/>
                <a:cs typeface="Arial Unicode MS"/>
              </a:rPr>
              <a:t>，</a:t>
            </a:r>
            <a:endParaRPr sz="4000" dirty="0">
              <a:latin typeface="Arial Unicode MS"/>
              <a:cs typeface="Arial Unicode MS"/>
            </a:endParaRPr>
          </a:p>
          <a:p>
            <a:pPr>
              <a:lnSpc>
                <a:spcPts val="1000"/>
              </a:lnSpc>
            </a:pPr>
            <a:endParaRPr sz="1000" dirty="0"/>
          </a:p>
          <a:p>
            <a:pPr>
              <a:lnSpc>
                <a:spcPts val="1400"/>
              </a:lnSpc>
              <a:spcBef>
                <a:spcPts val="0"/>
              </a:spcBef>
            </a:pPr>
            <a:endParaRPr sz="1400" dirty="0"/>
          </a:p>
          <a:p>
            <a:pPr marR="308610" algn="ctr">
              <a:lnSpc>
                <a:spcPct val="100000"/>
              </a:lnSpc>
            </a:pPr>
            <a:r>
              <a:rPr sz="4000" spc="1520" dirty="0">
                <a:latin typeface="Arial Unicode MS"/>
                <a:cs typeface="Arial Unicode MS"/>
              </a:rPr>
              <a:t>“利用</a:t>
            </a:r>
            <a:r>
              <a:rPr sz="4000" spc="660" dirty="0">
                <a:latin typeface="Arial Unicode MS"/>
                <a:cs typeface="Arial Unicode MS"/>
              </a:rPr>
              <a:t>”</a:t>
            </a:r>
            <a:r>
              <a:rPr sz="4000" spc="-40" dirty="0">
                <a:latin typeface="Arial Unicode MS"/>
                <a:cs typeface="Arial Unicode MS"/>
              </a:rPr>
              <a:t>无</a:t>
            </a:r>
            <a:r>
              <a:rPr sz="4000" spc="-45" dirty="0">
                <a:latin typeface="Arial Unicode MS"/>
                <a:cs typeface="Arial Unicode MS"/>
              </a:rPr>
              <a:t>从</a:t>
            </a:r>
            <a:r>
              <a:rPr sz="4000" spc="-30" dirty="0">
                <a:latin typeface="Arial Unicode MS"/>
                <a:cs typeface="Arial Unicode MS"/>
              </a:rPr>
              <a:t>谈起</a:t>
            </a:r>
            <a:endParaRPr sz="4000" dirty="0">
              <a:latin typeface="Arial Unicode MS"/>
              <a:cs typeface="Arial Unicode M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5" dirty="0">
                <a:latin typeface="Arial Unicode MS"/>
                <a:cs typeface="Arial Unicode MS"/>
              </a:rPr>
              <a:t>典</a:t>
            </a:r>
            <a:r>
              <a:rPr sz="2800" spc="-30" dirty="0">
                <a:latin typeface="Arial Unicode MS"/>
                <a:cs typeface="Arial Unicode MS"/>
              </a:rPr>
              <a:t>型的机</a:t>
            </a:r>
            <a:r>
              <a:rPr sz="2800" spc="-25" dirty="0">
                <a:latin typeface="Arial Unicode MS"/>
                <a:cs typeface="Arial Unicode MS"/>
              </a:rPr>
              <a:t>器</a:t>
            </a:r>
            <a:r>
              <a:rPr sz="2800" spc="-30" dirty="0">
                <a:latin typeface="Arial Unicode MS"/>
                <a:cs typeface="Arial Unicode MS"/>
              </a:rPr>
              <a:t>学习过程</a:t>
            </a:r>
            <a:endParaRPr sz="2800">
              <a:latin typeface="Arial Unicode MS"/>
              <a:cs typeface="Arial Unicode MS"/>
            </a:endParaRPr>
          </a:p>
        </p:txBody>
      </p:sp>
      <p:sp>
        <p:nvSpPr>
          <p:cNvPr id="3" name="object 3"/>
          <p:cNvSpPr/>
          <p:nvPr/>
        </p:nvSpPr>
        <p:spPr>
          <a:xfrm>
            <a:off x="6360286" y="3025267"/>
            <a:ext cx="800226" cy="1085723"/>
          </a:xfrm>
          <a:custGeom>
            <a:avLst/>
            <a:gdLst/>
            <a:ahLst/>
            <a:cxnLst/>
            <a:rect l="l" t="t" r="r" b="b"/>
            <a:pathLst>
              <a:path w="800226" h="1085723">
                <a:moveTo>
                  <a:pt x="745945" y="1030981"/>
                </a:moveTo>
                <a:lnTo>
                  <a:pt x="724407" y="1046734"/>
                </a:lnTo>
                <a:lnTo>
                  <a:pt x="800226" y="1085723"/>
                </a:lnTo>
                <a:lnTo>
                  <a:pt x="792628" y="1041272"/>
                </a:lnTo>
                <a:lnTo>
                  <a:pt x="753490" y="1041272"/>
                </a:lnTo>
                <a:lnTo>
                  <a:pt x="745945" y="1030981"/>
                </a:lnTo>
                <a:close/>
              </a:path>
              <a:path w="800226" h="1085723">
                <a:moveTo>
                  <a:pt x="764358" y="1017513"/>
                </a:moveTo>
                <a:lnTo>
                  <a:pt x="745945" y="1030981"/>
                </a:lnTo>
                <a:lnTo>
                  <a:pt x="753490" y="1041272"/>
                </a:lnTo>
                <a:lnTo>
                  <a:pt x="771905" y="1027811"/>
                </a:lnTo>
                <a:lnTo>
                  <a:pt x="764358" y="1017513"/>
                </a:lnTo>
                <a:close/>
              </a:path>
              <a:path w="800226" h="1085723">
                <a:moveTo>
                  <a:pt x="785875" y="1001776"/>
                </a:moveTo>
                <a:lnTo>
                  <a:pt x="764358" y="1017513"/>
                </a:lnTo>
                <a:lnTo>
                  <a:pt x="771905" y="1027811"/>
                </a:lnTo>
                <a:lnTo>
                  <a:pt x="753490" y="1041272"/>
                </a:lnTo>
                <a:lnTo>
                  <a:pt x="792628" y="1041272"/>
                </a:lnTo>
                <a:lnTo>
                  <a:pt x="785875" y="1001776"/>
                </a:lnTo>
                <a:close/>
              </a:path>
              <a:path w="800226" h="1085723">
                <a:moveTo>
                  <a:pt x="18541" y="0"/>
                </a:moveTo>
                <a:lnTo>
                  <a:pt x="0" y="13462"/>
                </a:lnTo>
                <a:lnTo>
                  <a:pt x="745945" y="1030981"/>
                </a:lnTo>
                <a:lnTo>
                  <a:pt x="764358" y="1017513"/>
                </a:lnTo>
                <a:lnTo>
                  <a:pt x="18541" y="0"/>
                </a:lnTo>
                <a:close/>
              </a:path>
            </a:pathLst>
          </a:custGeom>
          <a:solidFill>
            <a:srgbClr val="FF6600"/>
          </a:solidFill>
        </p:spPr>
        <p:txBody>
          <a:bodyPr wrap="square" lIns="0" tIns="0" rIns="0" bIns="0" rtlCol="0">
            <a:noAutofit/>
          </a:bodyPr>
          <a:lstStyle/>
          <a:p>
            <a:endParaRPr/>
          </a:p>
        </p:txBody>
      </p:sp>
      <p:sp>
        <p:nvSpPr>
          <p:cNvPr id="4" name="object 4"/>
          <p:cNvSpPr/>
          <p:nvPr/>
        </p:nvSpPr>
        <p:spPr>
          <a:xfrm>
            <a:off x="5351779" y="3031998"/>
            <a:ext cx="944626" cy="1159383"/>
          </a:xfrm>
          <a:custGeom>
            <a:avLst/>
            <a:gdLst/>
            <a:ahLst/>
            <a:cxnLst/>
            <a:rect l="l" t="t" r="r" b="b"/>
            <a:pathLst>
              <a:path w="944626" h="1159382">
                <a:moveTo>
                  <a:pt x="887689" y="51938"/>
                </a:moveTo>
                <a:lnTo>
                  <a:pt x="0" y="1144905"/>
                </a:lnTo>
                <a:lnTo>
                  <a:pt x="17779" y="1159383"/>
                </a:lnTo>
                <a:lnTo>
                  <a:pt x="905496" y="66382"/>
                </a:lnTo>
                <a:lnTo>
                  <a:pt x="887689" y="51938"/>
                </a:lnTo>
                <a:close/>
              </a:path>
              <a:path w="944626" h="1159382">
                <a:moveTo>
                  <a:pt x="935320" y="42036"/>
                </a:moveTo>
                <a:lnTo>
                  <a:pt x="895730" y="42036"/>
                </a:lnTo>
                <a:lnTo>
                  <a:pt x="913510" y="56514"/>
                </a:lnTo>
                <a:lnTo>
                  <a:pt x="905496" y="66382"/>
                </a:lnTo>
                <a:lnTo>
                  <a:pt x="926210" y="83184"/>
                </a:lnTo>
                <a:lnTo>
                  <a:pt x="935320" y="42036"/>
                </a:lnTo>
                <a:close/>
              </a:path>
              <a:path w="944626" h="1159382">
                <a:moveTo>
                  <a:pt x="895730" y="42036"/>
                </a:moveTo>
                <a:lnTo>
                  <a:pt x="887689" y="51938"/>
                </a:lnTo>
                <a:lnTo>
                  <a:pt x="905496" y="66382"/>
                </a:lnTo>
                <a:lnTo>
                  <a:pt x="913510" y="56514"/>
                </a:lnTo>
                <a:lnTo>
                  <a:pt x="895730" y="42036"/>
                </a:lnTo>
                <a:close/>
              </a:path>
              <a:path w="944626" h="1159382">
                <a:moveTo>
                  <a:pt x="944625" y="0"/>
                </a:moveTo>
                <a:lnTo>
                  <a:pt x="867028" y="35178"/>
                </a:lnTo>
                <a:lnTo>
                  <a:pt x="887689" y="51938"/>
                </a:lnTo>
                <a:lnTo>
                  <a:pt x="895730" y="42036"/>
                </a:lnTo>
                <a:lnTo>
                  <a:pt x="935320" y="42036"/>
                </a:lnTo>
                <a:lnTo>
                  <a:pt x="944625" y="0"/>
                </a:lnTo>
                <a:close/>
              </a:path>
            </a:pathLst>
          </a:custGeom>
          <a:solidFill>
            <a:srgbClr val="FF6600"/>
          </a:solidFill>
        </p:spPr>
        <p:txBody>
          <a:bodyPr wrap="square" lIns="0" tIns="0" rIns="0" bIns="0" rtlCol="0">
            <a:noAutofit/>
          </a:bodyPr>
          <a:lstStyle/>
          <a:p>
            <a:endParaRPr/>
          </a:p>
        </p:txBody>
      </p:sp>
      <p:sp>
        <p:nvSpPr>
          <p:cNvPr id="5" name="object 5"/>
          <p:cNvSpPr/>
          <p:nvPr/>
        </p:nvSpPr>
        <p:spPr>
          <a:xfrm>
            <a:off x="4785359" y="3171444"/>
            <a:ext cx="3276599" cy="586740"/>
          </a:xfrm>
          <a:custGeom>
            <a:avLst/>
            <a:gdLst/>
            <a:ahLst/>
            <a:cxnLst/>
            <a:rect l="l" t="t" r="r" b="b"/>
            <a:pathLst>
              <a:path w="3276600" h="586740">
                <a:moveTo>
                  <a:pt x="0" y="586740"/>
                </a:moveTo>
                <a:lnTo>
                  <a:pt x="3276599" y="586740"/>
                </a:lnTo>
                <a:lnTo>
                  <a:pt x="3276599" y="0"/>
                </a:lnTo>
                <a:lnTo>
                  <a:pt x="0" y="0"/>
                </a:lnTo>
                <a:lnTo>
                  <a:pt x="0" y="586740"/>
                </a:lnTo>
                <a:close/>
              </a:path>
            </a:pathLst>
          </a:custGeom>
          <a:solidFill>
            <a:srgbClr val="CCFFCC"/>
          </a:solidFill>
        </p:spPr>
        <p:txBody>
          <a:bodyPr wrap="square" lIns="0" tIns="0" rIns="0" bIns="0" rtlCol="0">
            <a:noAutofit/>
          </a:bodyPr>
          <a:lstStyle/>
          <a:p>
            <a:endParaRPr/>
          </a:p>
        </p:txBody>
      </p:sp>
      <p:sp>
        <p:nvSpPr>
          <p:cNvPr id="6" name="object 6"/>
          <p:cNvSpPr/>
          <p:nvPr/>
        </p:nvSpPr>
        <p:spPr>
          <a:xfrm>
            <a:off x="4785359" y="3171444"/>
            <a:ext cx="3276599" cy="586740"/>
          </a:xfrm>
          <a:custGeom>
            <a:avLst/>
            <a:gdLst/>
            <a:ahLst/>
            <a:cxnLst/>
            <a:rect l="l" t="t" r="r" b="b"/>
            <a:pathLst>
              <a:path w="3276600" h="586740">
                <a:moveTo>
                  <a:pt x="0" y="586740"/>
                </a:moveTo>
                <a:lnTo>
                  <a:pt x="3276599" y="586740"/>
                </a:lnTo>
                <a:lnTo>
                  <a:pt x="3276599" y="0"/>
                </a:lnTo>
                <a:lnTo>
                  <a:pt x="0" y="0"/>
                </a:lnTo>
                <a:lnTo>
                  <a:pt x="0" y="586740"/>
                </a:lnTo>
                <a:close/>
              </a:path>
            </a:pathLst>
          </a:custGeom>
          <a:ln w="12192">
            <a:solidFill>
              <a:srgbClr val="000000"/>
            </a:solidFill>
          </a:ln>
        </p:spPr>
        <p:txBody>
          <a:bodyPr wrap="square" lIns="0" tIns="0" rIns="0" bIns="0" rtlCol="0">
            <a:noAutofit/>
          </a:bodyPr>
          <a:lstStyle/>
          <a:p>
            <a:endParaRPr/>
          </a:p>
        </p:txBody>
      </p:sp>
      <p:sp>
        <p:nvSpPr>
          <p:cNvPr id="7" name="object 7"/>
          <p:cNvSpPr txBox="1"/>
          <p:nvPr/>
        </p:nvSpPr>
        <p:spPr>
          <a:xfrm>
            <a:off x="4887848" y="3228847"/>
            <a:ext cx="3071495" cy="499745"/>
          </a:xfrm>
          <a:prstGeom prst="rect">
            <a:avLst/>
          </a:prstGeom>
        </p:spPr>
        <p:txBody>
          <a:bodyPr vert="horz" wrap="square" lIns="0" tIns="0" rIns="0" bIns="0" rtlCol="0">
            <a:noAutofit/>
          </a:bodyPr>
          <a:lstStyle/>
          <a:p>
            <a:pPr algn="ctr">
              <a:lnSpc>
                <a:spcPct val="100000"/>
              </a:lnSpc>
            </a:pPr>
            <a:r>
              <a:rPr sz="1600" spc="-10" dirty="0">
                <a:latin typeface="Arial Unicode MS"/>
                <a:cs typeface="Arial Unicode MS"/>
              </a:rPr>
              <a:t>决</a:t>
            </a:r>
            <a:r>
              <a:rPr sz="1600" spc="-20" dirty="0">
                <a:latin typeface="Arial Unicode MS"/>
                <a:cs typeface="Arial Unicode MS"/>
              </a:rPr>
              <a:t>策树</a:t>
            </a:r>
            <a:r>
              <a:rPr sz="1600" spc="-10" dirty="0">
                <a:latin typeface="Arial Unicode MS"/>
                <a:cs typeface="Arial Unicode MS"/>
              </a:rPr>
              <a:t>，</a:t>
            </a:r>
            <a:r>
              <a:rPr sz="1600" spc="-20" dirty="0">
                <a:latin typeface="Arial Unicode MS"/>
                <a:cs typeface="Arial Unicode MS"/>
              </a:rPr>
              <a:t>神经网</a:t>
            </a:r>
            <a:r>
              <a:rPr sz="1600" spc="-10" dirty="0">
                <a:latin typeface="Arial Unicode MS"/>
                <a:cs typeface="Arial Unicode MS"/>
              </a:rPr>
              <a:t>络</a:t>
            </a:r>
            <a:r>
              <a:rPr sz="1600" spc="-20" dirty="0">
                <a:latin typeface="Arial Unicode MS"/>
                <a:cs typeface="Arial Unicode MS"/>
              </a:rPr>
              <a:t>，支</a:t>
            </a:r>
            <a:r>
              <a:rPr sz="1600" spc="-10" dirty="0">
                <a:latin typeface="Arial Unicode MS"/>
                <a:cs typeface="Arial Unicode MS"/>
              </a:rPr>
              <a:t>持</a:t>
            </a:r>
            <a:r>
              <a:rPr sz="1600" spc="-20" dirty="0">
                <a:latin typeface="Arial Unicode MS"/>
                <a:cs typeface="Arial Unicode MS"/>
              </a:rPr>
              <a:t>向量机，</a:t>
            </a:r>
            <a:endParaRPr sz="1600">
              <a:latin typeface="Arial Unicode MS"/>
              <a:cs typeface="Arial Unicode MS"/>
            </a:endParaRPr>
          </a:p>
          <a:p>
            <a:pPr marR="635" algn="ctr">
              <a:lnSpc>
                <a:spcPts val="1789"/>
              </a:lnSpc>
            </a:pPr>
            <a:r>
              <a:rPr sz="1600" spc="-10" dirty="0">
                <a:latin typeface="Palatino"/>
                <a:cs typeface="Palatino"/>
              </a:rPr>
              <a:t>Bo</a:t>
            </a:r>
            <a:r>
              <a:rPr sz="1600" spc="-5" dirty="0">
                <a:latin typeface="Palatino"/>
                <a:cs typeface="Palatino"/>
              </a:rPr>
              <a:t>o</a:t>
            </a:r>
            <a:r>
              <a:rPr sz="1600" spc="-10" dirty="0">
                <a:latin typeface="Palatino"/>
                <a:cs typeface="Palatino"/>
              </a:rPr>
              <a:t>s</a:t>
            </a:r>
            <a:r>
              <a:rPr sz="1600" spc="-20" dirty="0">
                <a:latin typeface="Palatino"/>
                <a:cs typeface="Palatino"/>
              </a:rPr>
              <a:t>t</a:t>
            </a:r>
            <a:r>
              <a:rPr sz="1600" spc="-10" dirty="0">
                <a:latin typeface="Palatino"/>
                <a:cs typeface="Palatino"/>
              </a:rPr>
              <a:t>ing</a:t>
            </a:r>
            <a:r>
              <a:rPr sz="1600" spc="-10" dirty="0">
                <a:latin typeface="Arial Unicode MS"/>
                <a:cs typeface="Arial Unicode MS"/>
              </a:rPr>
              <a:t>，贝叶斯网</a:t>
            </a:r>
            <a:r>
              <a:rPr sz="1600" spc="-5" dirty="0">
                <a:latin typeface="Arial Unicode MS"/>
                <a:cs typeface="Arial Unicode MS"/>
              </a:rPr>
              <a:t>，</a:t>
            </a:r>
            <a:r>
              <a:rPr sz="1600" spc="-20" dirty="0">
                <a:latin typeface="Palatino"/>
                <a:cs typeface="Palatino"/>
              </a:rPr>
              <a:t>……</a:t>
            </a:r>
            <a:endParaRPr sz="1600">
              <a:latin typeface="Palatino"/>
              <a:cs typeface="Palatino"/>
            </a:endParaRPr>
          </a:p>
        </p:txBody>
      </p:sp>
      <p:sp>
        <p:nvSpPr>
          <p:cNvPr id="8" name="object 8"/>
          <p:cNvSpPr/>
          <p:nvPr/>
        </p:nvSpPr>
        <p:spPr>
          <a:xfrm>
            <a:off x="5856509" y="2169344"/>
            <a:ext cx="1054386" cy="808381"/>
          </a:xfrm>
          <a:custGeom>
            <a:avLst/>
            <a:gdLst/>
            <a:ahLst/>
            <a:cxnLst/>
            <a:rect l="l" t="t" r="r" b="b"/>
            <a:pathLst>
              <a:path w="1054386" h="808381">
                <a:moveTo>
                  <a:pt x="527179" y="0"/>
                </a:moveTo>
                <a:lnTo>
                  <a:pt x="473383" y="900"/>
                </a:lnTo>
                <a:lnTo>
                  <a:pt x="420482" y="2631"/>
                </a:lnTo>
                <a:lnTo>
                  <a:pt x="370278" y="6093"/>
                </a:lnTo>
                <a:lnTo>
                  <a:pt x="321863" y="10386"/>
                </a:lnTo>
                <a:lnTo>
                  <a:pt x="276137" y="15579"/>
                </a:lnTo>
                <a:lnTo>
                  <a:pt x="232206" y="21673"/>
                </a:lnTo>
                <a:lnTo>
                  <a:pt x="191860" y="29428"/>
                </a:lnTo>
                <a:lnTo>
                  <a:pt x="154203" y="37183"/>
                </a:lnTo>
                <a:lnTo>
                  <a:pt x="120137" y="46739"/>
                </a:lnTo>
                <a:lnTo>
                  <a:pt x="104893" y="51032"/>
                </a:lnTo>
                <a:lnTo>
                  <a:pt x="63652" y="66612"/>
                </a:lnTo>
                <a:lnTo>
                  <a:pt x="32277" y="83922"/>
                </a:lnTo>
                <a:lnTo>
                  <a:pt x="23306" y="89046"/>
                </a:lnTo>
                <a:lnTo>
                  <a:pt x="17032" y="95140"/>
                </a:lnTo>
                <a:lnTo>
                  <a:pt x="10759" y="101164"/>
                </a:lnTo>
                <a:lnTo>
                  <a:pt x="6273" y="108088"/>
                </a:lnTo>
                <a:lnTo>
                  <a:pt x="2689" y="114182"/>
                </a:lnTo>
                <a:lnTo>
                  <a:pt x="894" y="120206"/>
                </a:lnTo>
                <a:lnTo>
                  <a:pt x="0" y="127123"/>
                </a:lnTo>
                <a:lnTo>
                  <a:pt x="0" y="681292"/>
                </a:lnTo>
                <a:lnTo>
                  <a:pt x="23306" y="719334"/>
                </a:lnTo>
                <a:lnTo>
                  <a:pt x="63652" y="741811"/>
                </a:lnTo>
                <a:lnTo>
                  <a:pt x="104893" y="757370"/>
                </a:lnTo>
                <a:lnTo>
                  <a:pt x="120137" y="761697"/>
                </a:lnTo>
                <a:lnTo>
                  <a:pt x="137170" y="766884"/>
                </a:lnTo>
                <a:lnTo>
                  <a:pt x="191860" y="778987"/>
                </a:lnTo>
                <a:lnTo>
                  <a:pt x="232206" y="786763"/>
                </a:lnTo>
                <a:lnTo>
                  <a:pt x="276137" y="792815"/>
                </a:lnTo>
                <a:lnTo>
                  <a:pt x="321863" y="798009"/>
                </a:lnTo>
                <a:lnTo>
                  <a:pt x="370278" y="802329"/>
                </a:lnTo>
                <a:lnTo>
                  <a:pt x="420482" y="805785"/>
                </a:lnTo>
                <a:lnTo>
                  <a:pt x="473383" y="807516"/>
                </a:lnTo>
                <a:lnTo>
                  <a:pt x="527179" y="808381"/>
                </a:lnTo>
                <a:lnTo>
                  <a:pt x="580974" y="807516"/>
                </a:lnTo>
                <a:lnTo>
                  <a:pt x="633868" y="805785"/>
                </a:lnTo>
                <a:lnTo>
                  <a:pt x="684079" y="802329"/>
                </a:lnTo>
                <a:lnTo>
                  <a:pt x="732473" y="798009"/>
                </a:lnTo>
                <a:lnTo>
                  <a:pt x="778185" y="792815"/>
                </a:lnTo>
                <a:lnTo>
                  <a:pt x="822180" y="786763"/>
                </a:lnTo>
                <a:lnTo>
                  <a:pt x="862526" y="778987"/>
                </a:lnTo>
                <a:lnTo>
                  <a:pt x="900154" y="771204"/>
                </a:lnTo>
                <a:lnTo>
                  <a:pt x="934206" y="761697"/>
                </a:lnTo>
                <a:lnTo>
                  <a:pt x="949443" y="757370"/>
                </a:lnTo>
                <a:lnTo>
                  <a:pt x="990719" y="741811"/>
                </a:lnTo>
                <a:lnTo>
                  <a:pt x="1031066" y="719334"/>
                </a:lnTo>
                <a:lnTo>
                  <a:pt x="1053456" y="688209"/>
                </a:lnTo>
                <a:lnTo>
                  <a:pt x="1054386" y="681292"/>
                </a:lnTo>
                <a:lnTo>
                  <a:pt x="1054386" y="127123"/>
                </a:lnTo>
                <a:lnTo>
                  <a:pt x="1031066" y="89046"/>
                </a:lnTo>
                <a:lnTo>
                  <a:pt x="1022052" y="83922"/>
                </a:lnTo>
                <a:lnTo>
                  <a:pt x="1013110" y="77829"/>
                </a:lnTo>
                <a:lnTo>
                  <a:pt x="978129" y="61418"/>
                </a:lnTo>
                <a:lnTo>
                  <a:pt x="934206" y="46739"/>
                </a:lnTo>
                <a:lnTo>
                  <a:pt x="917180" y="41546"/>
                </a:lnTo>
                <a:lnTo>
                  <a:pt x="862526" y="29428"/>
                </a:lnTo>
                <a:lnTo>
                  <a:pt x="822180" y="21673"/>
                </a:lnTo>
                <a:lnTo>
                  <a:pt x="778185" y="15579"/>
                </a:lnTo>
                <a:lnTo>
                  <a:pt x="732473" y="10386"/>
                </a:lnTo>
                <a:lnTo>
                  <a:pt x="684079" y="6093"/>
                </a:lnTo>
                <a:lnTo>
                  <a:pt x="633868" y="2631"/>
                </a:lnTo>
                <a:lnTo>
                  <a:pt x="580974" y="900"/>
                </a:lnTo>
                <a:lnTo>
                  <a:pt x="527179" y="0"/>
                </a:lnTo>
                <a:close/>
              </a:path>
            </a:pathLst>
          </a:custGeom>
          <a:solidFill>
            <a:srgbClr val="F9FC00"/>
          </a:solidFill>
        </p:spPr>
        <p:txBody>
          <a:bodyPr wrap="square" lIns="0" tIns="0" rIns="0" bIns="0" rtlCol="0">
            <a:noAutofit/>
          </a:bodyPr>
          <a:lstStyle/>
          <a:p>
            <a:endParaRPr/>
          </a:p>
        </p:txBody>
      </p:sp>
      <p:sp>
        <p:nvSpPr>
          <p:cNvPr id="9" name="object 9"/>
          <p:cNvSpPr/>
          <p:nvPr/>
        </p:nvSpPr>
        <p:spPr>
          <a:xfrm>
            <a:off x="5856509" y="2169344"/>
            <a:ext cx="1054386" cy="808381"/>
          </a:xfrm>
          <a:custGeom>
            <a:avLst/>
            <a:gdLst/>
            <a:ahLst/>
            <a:cxnLst/>
            <a:rect l="l" t="t" r="r" b="b"/>
            <a:pathLst>
              <a:path w="1054386" h="808381">
                <a:moveTo>
                  <a:pt x="527179" y="0"/>
                </a:moveTo>
                <a:lnTo>
                  <a:pt x="473383" y="900"/>
                </a:lnTo>
                <a:lnTo>
                  <a:pt x="420482" y="2631"/>
                </a:lnTo>
                <a:lnTo>
                  <a:pt x="370278" y="6093"/>
                </a:lnTo>
                <a:lnTo>
                  <a:pt x="321863" y="10386"/>
                </a:lnTo>
                <a:lnTo>
                  <a:pt x="276137" y="15579"/>
                </a:lnTo>
                <a:lnTo>
                  <a:pt x="232206" y="21673"/>
                </a:lnTo>
                <a:lnTo>
                  <a:pt x="191860" y="29428"/>
                </a:lnTo>
                <a:lnTo>
                  <a:pt x="154203" y="37183"/>
                </a:lnTo>
                <a:lnTo>
                  <a:pt x="120137" y="46739"/>
                </a:lnTo>
                <a:lnTo>
                  <a:pt x="104893" y="51032"/>
                </a:lnTo>
                <a:lnTo>
                  <a:pt x="63652" y="66612"/>
                </a:lnTo>
                <a:lnTo>
                  <a:pt x="32277" y="83922"/>
                </a:lnTo>
                <a:lnTo>
                  <a:pt x="23306" y="89046"/>
                </a:lnTo>
                <a:lnTo>
                  <a:pt x="17032" y="95140"/>
                </a:lnTo>
                <a:lnTo>
                  <a:pt x="10759" y="101164"/>
                </a:lnTo>
                <a:lnTo>
                  <a:pt x="6273" y="108088"/>
                </a:lnTo>
                <a:lnTo>
                  <a:pt x="2689" y="114182"/>
                </a:lnTo>
                <a:lnTo>
                  <a:pt x="894" y="120206"/>
                </a:lnTo>
                <a:lnTo>
                  <a:pt x="0" y="127123"/>
                </a:lnTo>
                <a:lnTo>
                  <a:pt x="0" y="681292"/>
                </a:lnTo>
                <a:lnTo>
                  <a:pt x="17032" y="713282"/>
                </a:lnTo>
                <a:lnTo>
                  <a:pt x="23306" y="719334"/>
                </a:lnTo>
                <a:lnTo>
                  <a:pt x="63652" y="741811"/>
                </a:lnTo>
                <a:lnTo>
                  <a:pt x="104893" y="757370"/>
                </a:lnTo>
                <a:lnTo>
                  <a:pt x="120137" y="761697"/>
                </a:lnTo>
                <a:lnTo>
                  <a:pt x="137170" y="766884"/>
                </a:lnTo>
                <a:lnTo>
                  <a:pt x="191860" y="778987"/>
                </a:lnTo>
                <a:lnTo>
                  <a:pt x="232206" y="786763"/>
                </a:lnTo>
                <a:lnTo>
                  <a:pt x="276137" y="792815"/>
                </a:lnTo>
                <a:lnTo>
                  <a:pt x="321863" y="798009"/>
                </a:lnTo>
                <a:lnTo>
                  <a:pt x="370278" y="802329"/>
                </a:lnTo>
                <a:lnTo>
                  <a:pt x="420482" y="805785"/>
                </a:lnTo>
                <a:lnTo>
                  <a:pt x="473383" y="807516"/>
                </a:lnTo>
                <a:lnTo>
                  <a:pt x="527179" y="808381"/>
                </a:lnTo>
                <a:lnTo>
                  <a:pt x="580974" y="807516"/>
                </a:lnTo>
                <a:lnTo>
                  <a:pt x="633868" y="805785"/>
                </a:lnTo>
                <a:lnTo>
                  <a:pt x="684079" y="802329"/>
                </a:lnTo>
                <a:lnTo>
                  <a:pt x="732473" y="798009"/>
                </a:lnTo>
                <a:lnTo>
                  <a:pt x="778185" y="792815"/>
                </a:lnTo>
                <a:lnTo>
                  <a:pt x="822180" y="786763"/>
                </a:lnTo>
                <a:lnTo>
                  <a:pt x="862526" y="778987"/>
                </a:lnTo>
                <a:lnTo>
                  <a:pt x="900154" y="771204"/>
                </a:lnTo>
                <a:lnTo>
                  <a:pt x="934206" y="761697"/>
                </a:lnTo>
                <a:lnTo>
                  <a:pt x="949443" y="757370"/>
                </a:lnTo>
                <a:lnTo>
                  <a:pt x="990719" y="741811"/>
                </a:lnTo>
                <a:lnTo>
                  <a:pt x="1031066" y="719334"/>
                </a:lnTo>
                <a:lnTo>
                  <a:pt x="1053456" y="688209"/>
                </a:lnTo>
                <a:lnTo>
                  <a:pt x="1054386" y="681292"/>
                </a:lnTo>
                <a:lnTo>
                  <a:pt x="1054386" y="127123"/>
                </a:lnTo>
                <a:lnTo>
                  <a:pt x="1031066" y="89046"/>
                </a:lnTo>
                <a:lnTo>
                  <a:pt x="1022052" y="83922"/>
                </a:lnTo>
                <a:lnTo>
                  <a:pt x="1013110" y="77829"/>
                </a:lnTo>
                <a:lnTo>
                  <a:pt x="978129" y="61418"/>
                </a:lnTo>
                <a:lnTo>
                  <a:pt x="934206" y="46739"/>
                </a:lnTo>
                <a:lnTo>
                  <a:pt x="917180" y="41546"/>
                </a:lnTo>
                <a:lnTo>
                  <a:pt x="862526" y="29428"/>
                </a:lnTo>
                <a:lnTo>
                  <a:pt x="822180" y="21673"/>
                </a:lnTo>
                <a:lnTo>
                  <a:pt x="778185" y="15579"/>
                </a:lnTo>
                <a:lnTo>
                  <a:pt x="732473" y="10386"/>
                </a:lnTo>
                <a:lnTo>
                  <a:pt x="684079" y="6093"/>
                </a:lnTo>
                <a:lnTo>
                  <a:pt x="633868" y="2631"/>
                </a:lnTo>
                <a:lnTo>
                  <a:pt x="580974" y="900"/>
                </a:lnTo>
                <a:lnTo>
                  <a:pt x="527179" y="0"/>
                </a:lnTo>
                <a:close/>
              </a:path>
            </a:pathLst>
          </a:custGeom>
          <a:ln w="5270">
            <a:solidFill>
              <a:srgbClr val="000000"/>
            </a:solidFill>
          </a:ln>
        </p:spPr>
        <p:txBody>
          <a:bodyPr wrap="square" lIns="0" tIns="0" rIns="0" bIns="0" rtlCol="0">
            <a:noAutofit/>
          </a:bodyPr>
          <a:lstStyle/>
          <a:p>
            <a:endParaRPr/>
          </a:p>
        </p:txBody>
      </p:sp>
      <p:sp>
        <p:nvSpPr>
          <p:cNvPr id="10" name="object 10"/>
          <p:cNvSpPr/>
          <p:nvPr/>
        </p:nvSpPr>
        <p:spPr>
          <a:xfrm>
            <a:off x="5856507" y="2296468"/>
            <a:ext cx="1054386" cy="127082"/>
          </a:xfrm>
          <a:custGeom>
            <a:avLst/>
            <a:gdLst/>
            <a:ahLst/>
            <a:cxnLst/>
            <a:rect l="l" t="t" r="r" b="b"/>
            <a:pathLst>
              <a:path w="1054386" h="127082">
                <a:moveTo>
                  <a:pt x="0" y="0"/>
                </a:moveTo>
                <a:lnTo>
                  <a:pt x="23313" y="38035"/>
                </a:lnTo>
                <a:lnTo>
                  <a:pt x="63652" y="60511"/>
                </a:lnTo>
                <a:lnTo>
                  <a:pt x="104893" y="76077"/>
                </a:lnTo>
                <a:lnTo>
                  <a:pt x="120137" y="80398"/>
                </a:lnTo>
                <a:lnTo>
                  <a:pt x="137170" y="85584"/>
                </a:lnTo>
                <a:lnTo>
                  <a:pt x="191860" y="97688"/>
                </a:lnTo>
                <a:lnTo>
                  <a:pt x="232206" y="105471"/>
                </a:lnTo>
                <a:lnTo>
                  <a:pt x="276137" y="111523"/>
                </a:lnTo>
                <a:lnTo>
                  <a:pt x="321863" y="116709"/>
                </a:lnTo>
                <a:lnTo>
                  <a:pt x="370278" y="121030"/>
                </a:lnTo>
                <a:lnTo>
                  <a:pt x="420482" y="124492"/>
                </a:lnTo>
                <a:lnTo>
                  <a:pt x="473383" y="126216"/>
                </a:lnTo>
                <a:lnTo>
                  <a:pt x="527179" y="127082"/>
                </a:lnTo>
                <a:lnTo>
                  <a:pt x="580974" y="126216"/>
                </a:lnTo>
                <a:lnTo>
                  <a:pt x="633868" y="124492"/>
                </a:lnTo>
                <a:lnTo>
                  <a:pt x="684079" y="121030"/>
                </a:lnTo>
                <a:lnTo>
                  <a:pt x="732473" y="116709"/>
                </a:lnTo>
                <a:lnTo>
                  <a:pt x="778185" y="111523"/>
                </a:lnTo>
                <a:lnTo>
                  <a:pt x="822180" y="105471"/>
                </a:lnTo>
                <a:lnTo>
                  <a:pt x="862526" y="97688"/>
                </a:lnTo>
                <a:lnTo>
                  <a:pt x="900154" y="89912"/>
                </a:lnTo>
                <a:lnTo>
                  <a:pt x="934206" y="80398"/>
                </a:lnTo>
                <a:lnTo>
                  <a:pt x="949443" y="76077"/>
                </a:lnTo>
                <a:lnTo>
                  <a:pt x="990719" y="60511"/>
                </a:lnTo>
                <a:lnTo>
                  <a:pt x="1031066" y="38035"/>
                </a:lnTo>
                <a:lnTo>
                  <a:pt x="1053456" y="6910"/>
                </a:lnTo>
                <a:lnTo>
                  <a:pt x="1054386" y="0"/>
                </a:lnTo>
              </a:path>
            </a:pathLst>
          </a:custGeom>
          <a:ln w="5209">
            <a:solidFill>
              <a:srgbClr val="000000"/>
            </a:solidFill>
          </a:ln>
        </p:spPr>
        <p:txBody>
          <a:bodyPr wrap="square" lIns="0" tIns="0" rIns="0" bIns="0" rtlCol="0">
            <a:noAutofit/>
          </a:bodyPr>
          <a:lstStyle/>
          <a:p>
            <a:endParaRPr/>
          </a:p>
        </p:txBody>
      </p:sp>
      <p:sp>
        <p:nvSpPr>
          <p:cNvPr id="11" name="object 11"/>
          <p:cNvSpPr txBox="1"/>
          <p:nvPr/>
        </p:nvSpPr>
        <p:spPr>
          <a:xfrm>
            <a:off x="6106414" y="2510282"/>
            <a:ext cx="537845" cy="312420"/>
          </a:xfrm>
          <a:prstGeom prst="rect">
            <a:avLst/>
          </a:prstGeom>
        </p:spPr>
        <p:txBody>
          <a:bodyPr vert="horz" wrap="square" lIns="0" tIns="0" rIns="0" bIns="0" rtlCol="0">
            <a:noAutofit/>
          </a:bodyPr>
          <a:lstStyle/>
          <a:p>
            <a:pPr marL="12700">
              <a:lnSpc>
                <a:spcPct val="100000"/>
              </a:lnSpc>
            </a:pPr>
            <a:r>
              <a:rPr sz="2000" spc="10" dirty="0">
                <a:latin typeface="Arial Unicode MS"/>
                <a:cs typeface="Arial Unicode MS"/>
              </a:rPr>
              <a:t>模型</a:t>
            </a:r>
            <a:endParaRPr sz="2000">
              <a:latin typeface="Arial Unicode MS"/>
              <a:cs typeface="Arial Unicode MS"/>
            </a:endParaRPr>
          </a:p>
        </p:txBody>
      </p:sp>
      <p:sp>
        <p:nvSpPr>
          <p:cNvPr id="12" name="object 12"/>
          <p:cNvSpPr/>
          <p:nvPr/>
        </p:nvSpPr>
        <p:spPr>
          <a:xfrm>
            <a:off x="4785359" y="2801111"/>
            <a:ext cx="990600" cy="332232"/>
          </a:xfrm>
          <a:custGeom>
            <a:avLst/>
            <a:gdLst/>
            <a:ahLst/>
            <a:cxnLst/>
            <a:rect l="l" t="t" r="r" b="b"/>
            <a:pathLst>
              <a:path w="990600" h="332232">
                <a:moveTo>
                  <a:pt x="990600" y="0"/>
                </a:moveTo>
                <a:lnTo>
                  <a:pt x="0" y="332232"/>
                </a:lnTo>
              </a:path>
            </a:pathLst>
          </a:custGeom>
          <a:ln w="12192">
            <a:solidFill>
              <a:srgbClr val="000000"/>
            </a:solidFill>
          </a:ln>
        </p:spPr>
        <p:txBody>
          <a:bodyPr wrap="square" lIns="0" tIns="0" rIns="0" bIns="0" rtlCol="0">
            <a:noAutofit/>
          </a:bodyPr>
          <a:lstStyle/>
          <a:p>
            <a:endParaRPr/>
          </a:p>
        </p:txBody>
      </p:sp>
      <p:sp>
        <p:nvSpPr>
          <p:cNvPr id="13" name="object 13"/>
          <p:cNvSpPr/>
          <p:nvPr/>
        </p:nvSpPr>
        <p:spPr>
          <a:xfrm>
            <a:off x="6995159" y="2839211"/>
            <a:ext cx="1066800" cy="304800"/>
          </a:xfrm>
          <a:custGeom>
            <a:avLst/>
            <a:gdLst/>
            <a:ahLst/>
            <a:cxnLst/>
            <a:rect l="l" t="t" r="r" b="b"/>
            <a:pathLst>
              <a:path w="1066800" h="304800">
                <a:moveTo>
                  <a:pt x="0" y="0"/>
                </a:moveTo>
                <a:lnTo>
                  <a:pt x="1066800" y="304800"/>
                </a:lnTo>
              </a:path>
            </a:pathLst>
          </a:custGeom>
          <a:ln w="12192">
            <a:solidFill>
              <a:srgbClr val="000000"/>
            </a:solidFill>
          </a:ln>
        </p:spPr>
        <p:txBody>
          <a:bodyPr wrap="square" lIns="0" tIns="0" rIns="0" bIns="0" rtlCol="0">
            <a:noAutofit/>
          </a:bodyPr>
          <a:lstStyle/>
          <a:p>
            <a:endParaRPr/>
          </a:p>
        </p:txBody>
      </p:sp>
      <p:sp>
        <p:nvSpPr>
          <p:cNvPr id="14" name="object 14"/>
          <p:cNvSpPr/>
          <p:nvPr/>
        </p:nvSpPr>
        <p:spPr>
          <a:xfrm>
            <a:off x="1505717" y="2096998"/>
            <a:ext cx="997545" cy="803834"/>
          </a:xfrm>
          <a:custGeom>
            <a:avLst/>
            <a:gdLst/>
            <a:ahLst/>
            <a:cxnLst/>
            <a:rect l="l" t="t" r="r" b="b"/>
            <a:pathLst>
              <a:path w="997545" h="803834">
                <a:moveTo>
                  <a:pt x="498765" y="0"/>
                </a:moveTo>
                <a:lnTo>
                  <a:pt x="447756" y="826"/>
                </a:lnTo>
                <a:lnTo>
                  <a:pt x="398637" y="2547"/>
                </a:lnTo>
                <a:lnTo>
                  <a:pt x="350462" y="5990"/>
                </a:lnTo>
                <a:lnTo>
                  <a:pt x="304170" y="10328"/>
                </a:lnTo>
                <a:lnTo>
                  <a:pt x="260721" y="15493"/>
                </a:lnTo>
                <a:lnTo>
                  <a:pt x="220098" y="21483"/>
                </a:lnTo>
                <a:lnTo>
                  <a:pt x="181373" y="29195"/>
                </a:lnTo>
                <a:lnTo>
                  <a:pt x="113356" y="46410"/>
                </a:lnTo>
                <a:lnTo>
                  <a:pt x="71788" y="61008"/>
                </a:lnTo>
                <a:lnTo>
                  <a:pt x="30228" y="83387"/>
                </a:lnTo>
                <a:lnTo>
                  <a:pt x="22669" y="88551"/>
                </a:lnTo>
                <a:lnTo>
                  <a:pt x="0" y="126368"/>
                </a:lnTo>
                <a:lnTo>
                  <a:pt x="0" y="677459"/>
                </a:lnTo>
                <a:lnTo>
                  <a:pt x="22669" y="715282"/>
                </a:lnTo>
                <a:lnTo>
                  <a:pt x="71788" y="742798"/>
                </a:lnTo>
                <a:lnTo>
                  <a:pt x="113356" y="757410"/>
                </a:lnTo>
                <a:lnTo>
                  <a:pt x="181373" y="774603"/>
                </a:lnTo>
                <a:lnTo>
                  <a:pt x="220098" y="782343"/>
                </a:lnTo>
                <a:lnTo>
                  <a:pt x="260721" y="788361"/>
                </a:lnTo>
                <a:lnTo>
                  <a:pt x="304170" y="793519"/>
                </a:lnTo>
                <a:lnTo>
                  <a:pt x="350462" y="797816"/>
                </a:lnTo>
                <a:lnTo>
                  <a:pt x="398637" y="801258"/>
                </a:lnTo>
                <a:lnTo>
                  <a:pt x="447756" y="802980"/>
                </a:lnTo>
                <a:lnTo>
                  <a:pt x="498765" y="803834"/>
                </a:lnTo>
                <a:lnTo>
                  <a:pt x="549781" y="802980"/>
                </a:lnTo>
                <a:lnTo>
                  <a:pt x="599845" y="801258"/>
                </a:lnTo>
                <a:lnTo>
                  <a:pt x="647074" y="797816"/>
                </a:lnTo>
                <a:lnTo>
                  <a:pt x="693366" y="793519"/>
                </a:lnTo>
                <a:lnTo>
                  <a:pt x="736816" y="788361"/>
                </a:lnTo>
                <a:lnTo>
                  <a:pt x="777424" y="782343"/>
                </a:lnTo>
                <a:lnTo>
                  <a:pt x="816202" y="774603"/>
                </a:lnTo>
                <a:lnTo>
                  <a:pt x="884158" y="757410"/>
                </a:lnTo>
                <a:lnTo>
                  <a:pt x="925733" y="742798"/>
                </a:lnTo>
                <a:lnTo>
                  <a:pt x="967308" y="721301"/>
                </a:lnTo>
                <a:lnTo>
                  <a:pt x="994672" y="690349"/>
                </a:lnTo>
                <a:lnTo>
                  <a:pt x="997545" y="677459"/>
                </a:lnTo>
                <a:lnTo>
                  <a:pt x="997545" y="126368"/>
                </a:lnTo>
                <a:lnTo>
                  <a:pt x="974867" y="88551"/>
                </a:lnTo>
                <a:lnTo>
                  <a:pt x="967308" y="83387"/>
                </a:lnTo>
                <a:lnTo>
                  <a:pt x="958842" y="77396"/>
                </a:lnTo>
                <a:lnTo>
                  <a:pt x="912505" y="55843"/>
                </a:lnTo>
                <a:lnTo>
                  <a:pt x="852032" y="36976"/>
                </a:lnTo>
                <a:lnTo>
                  <a:pt x="777424" y="21483"/>
                </a:lnTo>
                <a:lnTo>
                  <a:pt x="736816" y="15493"/>
                </a:lnTo>
                <a:lnTo>
                  <a:pt x="693366" y="10328"/>
                </a:lnTo>
                <a:lnTo>
                  <a:pt x="647074" y="5990"/>
                </a:lnTo>
                <a:lnTo>
                  <a:pt x="599845" y="2547"/>
                </a:lnTo>
                <a:lnTo>
                  <a:pt x="549781" y="826"/>
                </a:lnTo>
                <a:lnTo>
                  <a:pt x="498765" y="0"/>
                </a:lnTo>
                <a:close/>
              </a:path>
            </a:pathLst>
          </a:custGeom>
          <a:solidFill>
            <a:srgbClr val="9EF6F1"/>
          </a:solidFill>
        </p:spPr>
        <p:txBody>
          <a:bodyPr wrap="square" lIns="0" tIns="0" rIns="0" bIns="0" rtlCol="0">
            <a:noAutofit/>
          </a:bodyPr>
          <a:lstStyle/>
          <a:p>
            <a:endParaRPr/>
          </a:p>
        </p:txBody>
      </p:sp>
      <p:sp>
        <p:nvSpPr>
          <p:cNvPr id="15" name="object 15"/>
          <p:cNvSpPr/>
          <p:nvPr/>
        </p:nvSpPr>
        <p:spPr>
          <a:xfrm>
            <a:off x="1505717" y="2096998"/>
            <a:ext cx="997545" cy="803834"/>
          </a:xfrm>
          <a:custGeom>
            <a:avLst/>
            <a:gdLst/>
            <a:ahLst/>
            <a:cxnLst/>
            <a:rect l="l" t="t" r="r" b="b"/>
            <a:pathLst>
              <a:path w="997545" h="803834">
                <a:moveTo>
                  <a:pt x="498765" y="0"/>
                </a:moveTo>
                <a:lnTo>
                  <a:pt x="447756" y="826"/>
                </a:lnTo>
                <a:lnTo>
                  <a:pt x="398637" y="2547"/>
                </a:lnTo>
                <a:lnTo>
                  <a:pt x="350462" y="5990"/>
                </a:lnTo>
                <a:lnTo>
                  <a:pt x="304170" y="10328"/>
                </a:lnTo>
                <a:lnTo>
                  <a:pt x="260721" y="15493"/>
                </a:lnTo>
                <a:lnTo>
                  <a:pt x="220098" y="21483"/>
                </a:lnTo>
                <a:lnTo>
                  <a:pt x="181373" y="29195"/>
                </a:lnTo>
                <a:lnTo>
                  <a:pt x="113356" y="46410"/>
                </a:lnTo>
                <a:lnTo>
                  <a:pt x="71788" y="61008"/>
                </a:lnTo>
                <a:lnTo>
                  <a:pt x="60457" y="66172"/>
                </a:lnTo>
                <a:lnTo>
                  <a:pt x="49119" y="71336"/>
                </a:lnTo>
                <a:lnTo>
                  <a:pt x="38732" y="77396"/>
                </a:lnTo>
                <a:lnTo>
                  <a:pt x="30228" y="83387"/>
                </a:lnTo>
                <a:lnTo>
                  <a:pt x="22669" y="88551"/>
                </a:lnTo>
                <a:lnTo>
                  <a:pt x="0" y="126368"/>
                </a:lnTo>
                <a:lnTo>
                  <a:pt x="0" y="677459"/>
                </a:lnTo>
                <a:lnTo>
                  <a:pt x="22669" y="715282"/>
                </a:lnTo>
                <a:lnTo>
                  <a:pt x="60457" y="737634"/>
                </a:lnTo>
                <a:lnTo>
                  <a:pt x="71788" y="742798"/>
                </a:lnTo>
                <a:lnTo>
                  <a:pt x="113356" y="757410"/>
                </a:lnTo>
                <a:lnTo>
                  <a:pt x="181373" y="774603"/>
                </a:lnTo>
                <a:lnTo>
                  <a:pt x="220098" y="782343"/>
                </a:lnTo>
                <a:lnTo>
                  <a:pt x="260721" y="788361"/>
                </a:lnTo>
                <a:lnTo>
                  <a:pt x="304170" y="793519"/>
                </a:lnTo>
                <a:lnTo>
                  <a:pt x="350462" y="797816"/>
                </a:lnTo>
                <a:lnTo>
                  <a:pt x="398637" y="801258"/>
                </a:lnTo>
                <a:lnTo>
                  <a:pt x="447756" y="802980"/>
                </a:lnTo>
                <a:lnTo>
                  <a:pt x="498765" y="803834"/>
                </a:lnTo>
                <a:lnTo>
                  <a:pt x="549781" y="802980"/>
                </a:lnTo>
                <a:lnTo>
                  <a:pt x="599845" y="801258"/>
                </a:lnTo>
                <a:lnTo>
                  <a:pt x="647074" y="797816"/>
                </a:lnTo>
                <a:lnTo>
                  <a:pt x="693366" y="793519"/>
                </a:lnTo>
                <a:lnTo>
                  <a:pt x="736816" y="788361"/>
                </a:lnTo>
                <a:lnTo>
                  <a:pt x="777424" y="782343"/>
                </a:lnTo>
                <a:lnTo>
                  <a:pt x="816202" y="774603"/>
                </a:lnTo>
                <a:lnTo>
                  <a:pt x="884158" y="757410"/>
                </a:lnTo>
                <a:lnTo>
                  <a:pt x="925733" y="742798"/>
                </a:lnTo>
                <a:lnTo>
                  <a:pt x="937072" y="737634"/>
                </a:lnTo>
                <a:lnTo>
                  <a:pt x="948411" y="732476"/>
                </a:lnTo>
                <a:lnTo>
                  <a:pt x="981444" y="709264"/>
                </a:lnTo>
                <a:lnTo>
                  <a:pt x="997545" y="677459"/>
                </a:lnTo>
                <a:lnTo>
                  <a:pt x="997545" y="126368"/>
                </a:lnTo>
                <a:lnTo>
                  <a:pt x="974867" y="88551"/>
                </a:lnTo>
                <a:lnTo>
                  <a:pt x="967308" y="83387"/>
                </a:lnTo>
                <a:lnTo>
                  <a:pt x="958842" y="77396"/>
                </a:lnTo>
                <a:lnTo>
                  <a:pt x="948411" y="71336"/>
                </a:lnTo>
                <a:lnTo>
                  <a:pt x="937072" y="66172"/>
                </a:lnTo>
                <a:lnTo>
                  <a:pt x="925733" y="61008"/>
                </a:lnTo>
                <a:lnTo>
                  <a:pt x="884158" y="46410"/>
                </a:lnTo>
                <a:lnTo>
                  <a:pt x="816202" y="29195"/>
                </a:lnTo>
                <a:lnTo>
                  <a:pt x="777424" y="21483"/>
                </a:lnTo>
                <a:lnTo>
                  <a:pt x="736816" y="15493"/>
                </a:lnTo>
                <a:lnTo>
                  <a:pt x="693366" y="10328"/>
                </a:lnTo>
                <a:lnTo>
                  <a:pt x="647074" y="5990"/>
                </a:lnTo>
                <a:lnTo>
                  <a:pt x="599845" y="2547"/>
                </a:lnTo>
                <a:lnTo>
                  <a:pt x="549781" y="826"/>
                </a:lnTo>
                <a:lnTo>
                  <a:pt x="498765" y="0"/>
                </a:lnTo>
                <a:close/>
              </a:path>
            </a:pathLst>
          </a:custGeom>
          <a:ln w="5363">
            <a:solidFill>
              <a:srgbClr val="000000"/>
            </a:solidFill>
          </a:ln>
        </p:spPr>
        <p:txBody>
          <a:bodyPr wrap="square" lIns="0" tIns="0" rIns="0" bIns="0" rtlCol="0">
            <a:noAutofit/>
          </a:bodyPr>
          <a:lstStyle/>
          <a:p>
            <a:endParaRPr/>
          </a:p>
        </p:txBody>
      </p:sp>
      <p:sp>
        <p:nvSpPr>
          <p:cNvPr id="16" name="object 16"/>
          <p:cNvSpPr/>
          <p:nvPr/>
        </p:nvSpPr>
        <p:spPr>
          <a:xfrm>
            <a:off x="1505717" y="2223366"/>
            <a:ext cx="997545" cy="126381"/>
          </a:xfrm>
          <a:custGeom>
            <a:avLst/>
            <a:gdLst/>
            <a:ahLst/>
            <a:cxnLst/>
            <a:rect l="l" t="t" r="r" b="b"/>
            <a:pathLst>
              <a:path w="997545" h="126381">
                <a:moveTo>
                  <a:pt x="0" y="0"/>
                </a:moveTo>
                <a:lnTo>
                  <a:pt x="22669" y="37830"/>
                </a:lnTo>
                <a:lnTo>
                  <a:pt x="60457" y="60181"/>
                </a:lnTo>
                <a:lnTo>
                  <a:pt x="71788" y="65339"/>
                </a:lnTo>
                <a:lnTo>
                  <a:pt x="113356" y="79957"/>
                </a:lnTo>
                <a:lnTo>
                  <a:pt x="181373" y="97151"/>
                </a:lnTo>
                <a:lnTo>
                  <a:pt x="220098" y="104884"/>
                </a:lnTo>
                <a:lnTo>
                  <a:pt x="260721" y="110902"/>
                </a:lnTo>
                <a:lnTo>
                  <a:pt x="304170" y="116060"/>
                </a:lnTo>
                <a:lnTo>
                  <a:pt x="350462" y="120363"/>
                </a:lnTo>
                <a:lnTo>
                  <a:pt x="398637" y="123799"/>
                </a:lnTo>
                <a:lnTo>
                  <a:pt x="447756" y="125521"/>
                </a:lnTo>
                <a:lnTo>
                  <a:pt x="498765" y="126381"/>
                </a:lnTo>
                <a:lnTo>
                  <a:pt x="549781" y="125521"/>
                </a:lnTo>
                <a:lnTo>
                  <a:pt x="599845" y="123799"/>
                </a:lnTo>
                <a:lnTo>
                  <a:pt x="647074" y="120363"/>
                </a:lnTo>
                <a:lnTo>
                  <a:pt x="693366" y="116060"/>
                </a:lnTo>
                <a:lnTo>
                  <a:pt x="736816" y="110902"/>
                </a:lnTo>
                <a:lnTo>
                  <a:pt x="777424" y="104884"/>
                </a:lnTo>
                <a:lnTo>
                  <a:pt x="816202" y="97151"/>
                </a:lnTo>
                <a:lnTo>
                  <a:pt x="884158" y="79957"/>
                </a:lnTo>
                <a:lnTo>
                  <a:pt x="925733" y="65339"/>
                </a:lnTo>
                <a:lnTo>
                  <a:pt x="967308" y="43848"/>
                </a:lnTo>
                <a:lnTo>
                  <a:pt x="994672" y="12897"/>
                </a:lnTo>
                <a:lnTo>
                  <a:pt x="996562" y="6878"/>
                </a:lnTo>
                <a:lnTo>
                  <a:pt x="997545" y="0"/>
                </a:lnTo>
              </a:path>
            </a:pathLst>
          </a:custGeom>
          <a:ln w="5172">
            <a:solidFill>
              <a:srgbClr val="000000"/>
            </a:solidFill>
          </a:ln>
        </p:spPr>
        <p:txBody>
          <a:bodyPr wrap="square" lIns="0" tIns="0" rIns="0" bIns="0" rtlCol="0">
            <a:noAutofit/>
          </a:bodyPr>
          <a:lstStyle/>
          <a:p>
            <a:endParaRPr/>
          </a:p>
        </p:txBody>
      </p:sp>
      <p:sp>
        <p:nvSpPr>
          <p:cNvPr id="17" name="object 17"/>
          <p:cNvSpPr txBox="1"/>
          <p:nvPr/>
        </p:nvSpPr>
        <p:spPr>
          <a:xfrm>
            <a:off x="1556385" y="2437638"/>
            <a:ext cx="842644" cy="252729"/>
          </a:xfrm>
          <a:prstGeom prst="rect">
            <a:avLst/>
          </a:prstGeom>
        </p:spPr>
        <p:txBody>
          <a:bodyPr vert="horz" wrap="square" lIns="0" tIns="0" rIns="0" bIns="0" rtlCol="0">
            <a:noAutofit/>
          </a:bodyPr>
          <a:lstStyle/>
          <a:p>
            <a:pPr marL="12700">
              <a:lnSpc>
                <a:spcPct val="100000"/>
              </a:lnSpc>
            </a:pPr>
            <a:r>
              <a:rPr sz="1600" spc="0" dirty="0">
                <a:latin typeface="Arial Unicode MS"/>
                <a:cs typeface="Arial Unicode MS"/>
              </a:rPr>
              <a:t>训</a:t>
            </a:r>
            <a:r>
              <a:rPr sz="1600" spc="-15" dirty="0">
                <a:latin typeface="Arial Unicode MS"/>
                <a:cs typeface="Arial Unicode MS"/>
              </a:rPr>
              <a:t>练数</a:t>
            </a:r>
            <a:r>
              <a:rPr sz="1600" spc="-20" dirty="0">
                <a:latin typeface="Arial Unicode MS"/>
                <a:cs typeface="Arial Unicode MS"/>
              </a:rPr>
              <a:t>据</a:t>
            </a:r>
            <a:endParaRPr sz="1600">
              <a:latin typeface="Arial Unicode MS"/>
              <a:cs typeface="Arial Unicode MS"/>
            </a:endParaRPr>
          </a:p>
        </p:txBody>
      </p:sp>
      <p:sp>
        <p:nvSpPr>
          <p:cNvPr id="18" name="object 18"/>
          <p:cNvSpPr/>
          <p:nvPr/>
        </p:nvSpPr>
        <p:spPr>
          <a:xfrm>
            <a:off x="3624067" y="3106106"/>
            <a:ext cx="0" cy="0"/>
          </a:xfrm>
          <a:custGeom>
            <a:avLst/>
            <a:gdLst/>
            <a:ahLst/>
            <a:cxnLst/>
            <a:rect l="l" t="t" r="r" b="b"/>
            <a:pathLst>
              <a:path>
                <a:moveTo>
                  <a:pt x="0" y="0"/>
                </a:moveTo>
                <a:lnTo>
                  <a:pt x="0" y="0"/>
                </a:lnTo>
              </a:path>
            </a:pathLst>
          </a:custGeom>
          <a:ln w="6493">
            <a:solidFill>
              <a:srgbClr val="D3D3D3"/>
            </a:solidFill>
          </a:ln>
        </p:spPr>
        <p:txBody>
          <a:bodyPr wrap="square" lIns="0" tIns="0" rIns="0" bIns="0" rtlCol="0">
            <a:noAutofit/>
          </a:bodyPr>
          <a:lstStyle/>
          <a:p>
            <a:endParaRPr/>
          </a:p>
        </p:txBody>
      </p:sp>
      <p:sp>
        <p:nvSpPr>
          <p:cNvPr id="20" name="object 20"/>
          <p:cNvSpPr/>
          <p:nvPr/>
        </p:nvSpPr>
        <p:spPr>
          <a:xfrm>
            <a:off x="323088" y="2747772"/>
            <a:ext cx="1132332" cy="329184"/>
          </a:xfrm>
          <a:custGeom>
            <a:avLst/>
            <a:gdLst/>
            <a:ahLst/>
            <a:cxnLst/>
            <a:rect l="l" t="t" r="r" b="b"/>
            <a:pathLst>
              <a:path w="1132332" h="329184">
                <a:moveTo>
                  <a:pt x="1132332" y="0"/>
                </a:moveTo>
                <a:lnTo>
                  <a:pt x="0" y="329184"/>
                </a:lnTo>
              </a:path>
            </a:pathLst>
          </a:custGeom>
          <a:ln w="12192">
            <a:solidFill>
              <a:srgbClr val="000000"/>
            </a:solidFill>
          </a:ln>
        </p:spPr>
        <p:txBody>
          <a:bodyPr wrap="square" lIns="0" tIns="0" rIns="0" bIns="0" rtlCol="0">
            <a:noAutofit/>
          </a:bodyPr>
          <a:lstStyle/>
          <a:p>
            <a:endParaRPr/>
          </a:p>
        </p:txBody>
      </p:sp>
      <p:sp>
        <p:nvSpPr>
          <p:cNvPr id="21" name="object 21"/>
          <p:cNvSpPr/>
          <p:nvPr/>
        </p:nvSpPr>
        <p:spPr>
          <a:xfrm>
            <a:off x="2528316" y="2715767"/>
            <a:ext cx="1089659" cy="373379"/>
          </a:xfrm>
          <a:custGeom>
            <a:avLst/>
            <a:gdLst/>
            <a:ahLst/>
            <a:cxnLst/>
            <a:rect l="l" t="t" r="r" b="b"/>
            <a:pathLst>
              <a:path w="1089659" h="373379">
                <a:moveTo>
                  <a:pt x="0" y="0"/>
                </a:moveTo>
                <a:lnTo>
                  <a:pt x="1089660" y="373380"/>
                </a:lnTo>
              </a:path>
            </a:pathLst>
          </a:custGeom>
          <a:ln w="12191">
            <a:solidFill>
              <a:srgbClr val="000000"/>
            </a:solidFill>
          </a:ln>
        </p:spPr>
        <p:txBody>
          <a:bodyPr wrap="square" lIns="0" tIns="0" rIns="0" bIns="0" rtlCol="0">
            <a:noAutofit/>
          </a:bodyPr>
          <a:lstStyle/>
          <a:p>
            <a:endParaRPr/>
          </a:p>
        </p:txBody>
      </p:sp>
      <p:sp>
        <p:nvSpPr>
          <p:cNvPr id="22" name="object 22"/>
          <p:cNvSpPr txBox="1"/>
          <p:nvPr/>
        </p:nvSpPr>
        <p:spPr>
          <a:xfrm>
            <a:off x="2729864" y="2203830"/>
            <a:ext cx="878205" cy="499745"/>
          </a:xfrm>
          <a:prstGeom prst="rect">
            <a:avLst/>
          </a:prstGeom>
        </p:spPr>
        <p:txBody>
          <a:bodyPr vert="horz" wrap="square" lIns="0" tIns="0" rIns="0" bIns="0" rtlCol="0">
            <a:noAutofit/>
          </a:bodyPr>
          <a:lstStyle/>
          <a:p>
            <a:pPr marL="12700">
              <a:lnSpc>
                <a:spcPct val="100000"/>
              </a:lnSpc>
            </a:pPr>
            <a:r>
              <a:rPr sz="1600" spc="0" dirty="0">
                <a:solidFill>
                  <a:srgbClr val="FF0000"/>
                </a:solidFill>
                <a:latin typeface="Arial Unicode MS"/>
                <a:cs typeface="Arial Unicode MS"/>
              </a:rPr>
              <a:t>类</a:t>
            </a:r>
            <a:r>
              <a:rPr sz="1600" spc="-10" dirty="0">
                <a:solidFill>
                  <a:srgbClr val="FF0000"/>
                </a:solidFill>
                <a:latin typeface="Arial Unicode MS"/>
                <a:cs typeface="Arial Unicode MS"/>
              </a:rPr>
              <a:t>别标</a:t>
            </a:r>
            <a:r>
              <a:rPr sz="1600" spc="-20" dirty="0">
                <a:solidFill>
                  <a:srgbClr val="FF0000"/>
                </a:solidFill>
                <a:latin typeface="Arial Unicode MS"/>
                <a:cs typeface="Arial Unicode MS"/>
              </a:rPr>
              <a:t>记</a:t>
            </a:r>
            <a:endParaRPr sz="1600">
              <a:latin typeface="Arial Unicode MS"/>
              <a:cs typeface="Arial Unicode MS"/>
            </a:endParaRPr>
          </a:p>
          <a:p>
            <a:pPr marL="12700">
              <a:lnSpc>
                <a:spcPts val="1789"/>
              </a:lnSpc>
            </a:pPr>
            <a:r>
              <a:rPr sz="1600" spc="-10" dirty="0">
                <a:solidFill>
                  <a:srgbClr val="FF0000"/>
                </a:solidFill>
                <a:latin typeface="Baoli SC"/>
                <a:cs typeface="Baoli SC"/>
              </a:rPr>
              <a:t>（</a:t>
            </a:r>
            <a:r>
              <a:rPr sz="1600" b="1" i="1" spc="-10" dirty="0">
                <a:solidFill>
                  <a:srgbClr val="FF0000"/>
                </a:solidFill>
                <a:latin typeface="Palatino"/>
                <a:cs typeface="Palatino"/>
              </a:rPr>
              <a:t>la</a:t>
            </a:r>
            <a:r>
              <a:rPr sz="1600" b="1" i="1" spc="-20" dirty="0">
                <a:solidFill>
                  <a:srgbClr val="FF0000"/>
                </a:solidFill>
                <a:latin typeface="Palatino"/>
                <a:cs typeface="Palatino"/>
              </a:rPr>
              <a:t>b</a:t>
            </a:r>
            <a:r>
              <a:rPr sz="1600" b="1" i="1" spc="-10" dirty="0">
                <a:solidFill>
                  <a:srgbClr val="FF0000"/>
                </a:solidFill>
                <a:latin typeface="Palatino"/>
                <a:cs typeface="Palatino"/>
              </a:rPr>
              <a:t>e</a:t>
            </a:r>
            <a:r>
              <a:rPr sz="1600" b="1" i="1" spc="-15" dirty="0">
                <a:solidFill>
                  <a:srgbClr val="FF0000"/>
                </a:solidFill>
                <a:latin typeface="Palatino"/>
                <a:cs typeface="Palatino"/>
              </a:rPr>
              <a:t>l</a:t>
            </a:r>
            <a:r>
              <a:rPr sz="1600" spc="-20" dirty="0">
                <a:solidFill>
                  <a:srgbClr val="FF0000"/>
                </a:solidFill>
                <a:latin typeface="Baoli SC"/>
                <a:cs typeface="Baoli SC"/>
              </a:rPr>
              <a:t>）</a:t>
            </a:r>
            <a:endParaRPr sz="1600">
              <a:latin typeface="Baoli SC"/>
              <a:cs typeface="Baoli SC"/>
            </a:endParaRPr>
          </a:p>
        </p:txBody>
      </p:sp>
      <p:sp>
        <p:nvSpPr>
          <p:cNvPr id="23" name="object 23"/>
          <p:cNvSpPr/>
          <p:nvPr/>
        </p:nvSpPr>
        <p:spPr>
          <a:xfrm>
            <a:off x="3114039" y="2672842"/>
            <a:ext cx="125730" cy="458215"/>
          </a:xfrm>
          <a:custGeom>
            <a:avLst/>
            <a:gdLst/>
            <a:ahLst/>
            <a:cxnLst/>
            <a:rect l="l" t="t" r="r" b="b"/>
            <a:pathLst>
              <a:path w="125730" h="458215">
                <a:moveTo>
                  <a:pt x="0" y="374396"/>
                </a:moveTo>
                <a:lnTo>
                  <a:pt x="23114" y="458216"/>
                </a:lnTo>
                <a:lnTo>
                  <a:pt x="70425" y="397129"/>
                </a:lnTo>
                <a:lnTo>
                  <a:pt x="48387" y="397129"/>
                </a:lnTo>
                <a:lnTo>
                  <a:pt x="22987" y="392176"/>
                </a:lnTo>
                <a:lnTo>
                  <a:pt x="25497" y="379444"/>
                </a:lnTo>
                <a:lnTo>
                  <a:pt x="0" y="374396"/>
                </a:lnTo>
                <a:close/>
              </a:path>
              <a:path w="125730" h="458215">
                <a:moveTo>
                  <a:pt x="25497" y="379444"/>
                </a:moveTo>
                <a:lnTo>
                  <a:pt x="22987" y="392176"/>
                </a:lnTo>
                <a:lnTo>
                  <a:pt x="48387" y="397129"/>
                </a:lnTo>
                <a:lnTo>
                  <a:pt x="50884" y="384471"/>
                </a:lnTo>
                <a:lnTo>
                  <a:pt x="25497" y="379444"/>
                </a:lnTo>
                <a:close/>
              </a:path>
              <a:path w="125730" h="458215">
                <a:moveTo>
                  <a:pt x="50884" y="384471"/>
                </a:moveTo>
                <a:lnTo>
                  <a:pt x="48387" y="397129"/>
                </a:lnTo>
                <a:lnTo>
                  <a:pt x="70425" y="397129"/>
                </a:lnTo>
                <a:lnTo>
                  <a:pt x="76327" y="389509"/>
                </a:lnTo>
                <a:lnTo>
                  <a:pt x="50884" y="384471"/>
                </a:lnTo>
                <a:close/>
              </a:path>
              <a:path w="125730" h="458215">
                <a:moveTo>
                  <a:pt x="100330" y="0"/>
                </a:moveTo>
                <a:lnTo>
                  <a:pt x="25497" y="379444"/>
                </a:lnTo>
                <a:lnTo>
                  <a:pt x="50884" y="384471"/>
                </a:lnTo>
                <a:lnTo>
                  <a:pt x="125730" y="5080"/>
                </a:lnTo>
                <a:lnTo>
                  <a:pt x="100330" y="0"/>
                </a:lnTo>
                <a:close/>
              </a:path>
            </a:pathLst>
          </a:custGeom>
          <a:solidFill>
            <a:srgbClr val="FF0000"/>
          </a:solidFill>
        </p:spPr>
        <p:txBody>
          <a:bodyPr wrap="square" lIns="0" tIns="0" rIns="0" bIns="0" rtlCol="0">
            <a:noAutofit/>
          </a:bodyPr>
          <a:lstStyle/>
          <a:p>
            <a:endParaRPr/>
          </a:p>
        </p:txBody>
      </p:sp>
      <p:sp>
        <p:nvSpPr>
          <p:cNvPr id="24" name="object 24"/>
          <p:cNvSpPr txBox="1"/>
          <p:nvPr/>
        </p:nvSpPr>
        <p:spPr>
          <a:xfrm>
            <a:off x="3819525" y="2652648"/>
            <a:ext cx="485775" cy="282575"/>
          </a:xfrm>
          <a:prstGeom prst="rect">
            <a:avLst/>
          </a:prstGeom>
        </p:spPr>
        <p:txBody>
          <a:bodyPr vert="horz" wrap="square" lIns="0" tIns="0" rIns="0" bIns="0" rtlCol="0">
            <a:noAutofit/>
          </a:bodyPr>
          <a:lstStyle/>
          <a:p>
            <a:pPr marL="12700">
              <a:lnSpc>
                <a:spcPct val="100000"/>
              </a:lnSpc>
            </a:pPr>
            <a:r>
              <a:rPr sz="1800" spc="10" dirty="0">
                <a:latin typeface="Arial Unicode MS"/>
                <a:cs typeface="Arial Unicode MS"/>
              </a:rPr>
              <a:t>训练</a:t>
            </a:r>
            <a:endParaRPr sz="1800">
              <a:latin typeface="Arial Unicode MS"/>
              <a:cs typeface="Arial Unicode MS"/>
            </a:endParaRPr>
          </a:p>
        </p:txBody>
      </p:sp>
      <p:sp>
        <p:nvSpPr>
          <p:cNvPr id="25" name="object 25"/>
          <p:cNvSpPr/>
          <p:nvPr/>
        </p:nvSpPr>
        <p:spPr>
          <a:xfrm>
            <a:off x="3703320" y="2958083"/>
            <a:ext cx="935736" cy="288036"/>
          </a:xfrm>
          <a:custGeom>
            <a:avLst/>
            <a:gdLst/>
            <a:ahLst/>
            <a:cxnLst/>
            <a:rect l="l" t="t" r="r" b="b"/>
            <a:pathLst>
              <a:path w="935736" h="288036">
                <a:moveTo>
                  <a:pt x="0" y="72009"/>
                </a:moveTo>
                <a:lnTo>
                  <a:pt x="702691" y="72009"/>
                </a:lnTo>
                <a:lnTo>
                  <a:pt x="702691" y="0"/>
                </a:lnTo>
                <a:lnTo>
                  <a:pt x="935736" y="144018"/>
                </a:lnTo>
                <a:lnTo>
                  <a:pt x="702691" y="288036"/>
                </a:lnTo>
                <a:lnTo>
                  <a:pt x="702691" y="216027"/>
                </a:lnTo>
                <a:lnTo>
                  <a:pt x="0" y="216027"/>
                </a:lnTo>
                <a:lnTo>
                  <a:pt x="0" y="72009"/>
                </a:lnTo>
                <a:close/>
              </a:path>
            </a:pathLst>
          </a:custGeom>
          <a:ln w="12192">
            <a:solidFill>
              <a:srgbClr val="000000"/>
            </a:solidFill>
          </a:ln>
        </p:spPr>
        <p:txBody>
          <a:bodyPr wrap="square" lIns="0" tIns="0" rIns="0" bIns="0" rtlCol="0">
            <a:noAutofit/>
          </a:bodyPr>
          <a:lstStyle/>
          <a:p>
            <a:endParaRPr/>
          </a:p>
        </p:txBody>
      </p:sp>
      <p:sp>
        <p:nvSpPr>
          <p:cNvPr id="26" name="object 26"/>
          <p:cNvSpPr/>
          <p:nvPr/>
        </p:nvSpPr>
        <p:spPr>
          <a:xfrm>
            <a:off x="6801611" y="4162044"/>
            <a:ext cx="862583" cy="379475"/>
          </a:xfrm>
          <a:custGeom>
            <a:avLst/>
            <a:gdLst/>
            <a:ahLst/>
            <a:cxnLst/>
            <a:rect l="l" t="t" r="r" b="b"/>
            <a:pathLst>
              <a:path w="862583" h="379475">
                <a:moveTo>
                  <a:pt x="0" y="379475"/>
                </a:moveTo>
                <a:lnTo>
                  <a:pt x="862583" y="379475"/>
                </a:lnTo>
                <a:lnTo>
                  <a:pt x="862583" y="0"/>
                </a:lnTo>
                <a:lnTo>
                  <a:pt x="0" y="0"/>
                </a:lnTo>
                <a:lnTo>
                  <a:pt x="0" y="379475"/>
                </a:lnTo>
                <a:close/>
              </a:path>
            </a:pathLst>
          </a:custGeom>
          <a:ln w="12191">
            <a:solidFill>
              <a:srgbClr val="FF6600"/>
            </a:solidFill>
          </a:ln>
        </p:spPr>
        <p:txBody>
          <a:bodyPr wrap="square" lIns="0" tIns="0" rIns="0" bIns="0" rtlCol="0">
            <a:noAutofit/>
          </a:bodyPr>
          <a:lstStyle/>
          <a:p>
            <a:endParaRPr/>
          </a:p>
        </p:txBody>
      </p:sp>
      <p:sp>
        <p:nvSpPr>
          <p:cNvPr id="27" name="object 27"/>
          <p:cNvSpPr txBox="1"/>
          <p:nvPr/>
        </p:nvSpPr>
        <p:spPr>
          <a:xfrm>
            <a:off x="6880606" y="4198366"/>
            <a:ext cx="584835" cy="305435"/>
          </a:xfrm>
          <a:prstGeom prst="rect">
            <a:avLst/>
          </a:prstGeom>
        </p:spPr>
        <p:txBody>
          <a:bodyPr vert="horz" wrap="square" lIns="0" tIns="0" rIns="0" bIns="0" rtlCol="0">
            <a:noAutofit/>
          </a:bodyPr>
          <a:lstStyle/>
          <a:p>
            <a:pPr marL="12700">
              <a:lnSpc>
                <a:spcPct val="100000"/>
              </a:lnSpc>
            </a:pPr>
            <a:r>
              <a:rPr sz="1800" b="1" dirty="0">
                <a:solidFill>
                  <a:srgbClr val="FF6600"/>
                </a:solidFill>
                <a:latin typeface="Palatino"/>
                <a:cs typeface="Palatino"/>
              </a:rPr>
              <a:t>? </a:t>
            </a:r>
            <a:r>
              <a:rPr sz="1800" b="1" spc="-200" dirty="0">
                <a:solidFill>
                  <a:srgbClr val="FF6600"/>
                </a:solidFill>
                <a:latin typeface="Palatino"/>
                <a:cs typeface="Palatino"/>
              </a:rPr>
              <a:t>= </a:t>
            </a:r>
            <a:r>
              <a:rPr sz="1800" spc="-200" dirty="0">
                <a:solidFill>
                  <a:srgbClr val="FF6600"/>
                </a:solidFill>
                <a:latin typeface="Arial Unicode MS"/>
                <a:cs typeface="Arial Unicode MS"/>
              </a:rPr>
              <a:t>是</a:t>
            </a:r>
            <a:endParaRPr sz="1800">
              <a:latin typeface="Arial Unicode MS"/>
              <a:cs typeface="Arial Unicode MS"/>
            </a:endParaRPr>
          </a:p>
        </p:txBody>
      </p:sp>
      <p:sp>
        <p:nvSpPr>
          <p:cNvPr id="28" name="object 28"/>
          <p:cNvSpPr/>
          <p:nvPr/>
        </p:nvSpPr>
        <p:spPr>
          <a:xfrm>
            <a:off x="4659859" y="4258789"/>
            <a:ext cx="1190663" cy="455387"/>
          </a:xfrm>
          <a:custGeom>
            <a:avLst/>
            <a:gdLst/>
            <a:ahLst/>
            <a:cxnLst/>
            <a:rect l="l" t="t" r="r" b="b"/>
            <a:pathLst>
              <a:path w="1190663" h="455387">
                <a:moveTo>
                  <a:pt x="656576" y="0"/>
                </a:moveTo>
                <a:lnTo>
                  <a:pt x="534078" y="0"/>
                </a:lnTo>
                <a:lnTo>
                  <a:pt x="363214" y="5458"/>
                </a:lnTo>
                <a:lnTo>
                  <a:pt x="311631" y="8191"/>
                </a:lnTo>
                <a:lnTo>
                  <a:pt x="262201" y="11838"/>
                </a:lnTo>
                <a:lnTo>
                  <a:pt x="174089" y="20943"/>
                </a:lnTo>
                <a:lnTo>
                  <a:pt x="118209" y="28228"/>
                </a:lnTo>
                <a:lnTo>
                  <a:pt x="85968" y="34608"/>
                </a:lnTo>
                <a:lnTo>
                  <a:pt x="71996" y="37341"/>
                </a:lnTo>
                <a:lnTo>
                  <a:pt x="59104" y="40074"/>
                </a:lnTo>
                <a:lnTo>
                  <a:pt x="47285" y="43713"/>
                </a:lnTo>
                <a:lnTo>
                  <a:pt x="36538" y="46446"/>
                </a:lnTo>
                <a:lnTo>
                  <a:pt x="1072" y="67396"/>
                </a:lnTo>
                <a:lnTo>
                  <a:pt x="0" y="71035"/>
                </a:lnTo>
                <a:lnTo>
                  <a:pt x="0" y="384343"/>
                </a:lnTo>
                <a:lnTo>
                  <a:pt x="36538" y="408933"/>
                </a:lnTo>
                <a:lnTo>
                  <a:pt x="47285" y="411666"/>
                </a:lnTo>
                <a:lnTo>
                  <a:pt x="59104" y="415312"/>
                </a:lnTo>
                <a:lnTo>
                  <a:pt x="71996" y="418045"/>
                </a:lnTo>
                <a:lnTo>
                  <a:pt x="85968" y="420771"/>
                </a:lnTo>
                <a:lnTo>
                  <a:pt x="102084" y="424418"/>
                </a:lnTo>
                <a:lnTo>
                  <a:pt x="174089" y="434436"/>
                </a:lnTo>
                <a:lnTo>
                  <a:pt x="262201" y="443541"/>
                </a:lnTo>
                <a:lnTo>
                  <a:pt x="311631" y="447188"/>
                </a:lnTo>
                <a:lnTo>
                  <a:pt x="418021" y="452654"/>
                </a:lnTo>
                <a:lnTo>
                  <a:pt x="474973" y="453560"/>
                </a:lnTo>
                <a:lnTo>
                  <a:pt x="534078" y="455387"/>
                </a:lnTo>
                <a:lnTo>
                  <a:pt x="656576" y="455387"/>
                </a:lnTo>
                <a:lnTo>
                  <a:pt x="715681" y="453560"/>
                </a:lnTo>
                <a:lnTo>
                  <a:pt x="772633" y="452654"/>
                </a:lnTo>
                <a:lnTo>
                  <a:pt x="879057" y="447188"/>
                </a:lnTo>
                <a:lnTo>
                  <a:pt x="928461" y="443541"/>
                </a:lnTo>
                <a:lnTo>
                  <a:pt x="1016548" y="434436"/>
                </a:lnTo>
                <a:lnTo>
                  <a:pt x="1055231" y="429884"/>
                </a:lnTo>
                <a:lnTo>
                  <a:pt x="1104721" y="420771"/>
                </a:lnTo>
                <a:lnTo>
                  <a:pt x="1118616" y="418045"/>
                </a:lnTo>
                <a:lnTo>
                  <a:pt x="1163817" y="405294"/>
                </a:lnTo>
                <a:lnTo>
                  <a:pt x="1190663" y="384343"/>
                </a:lnTo>
                <a:lnTo>
                  <a:pt x="1190663" y="71035"/>
                </a:lnTo>
                <a:lnTo>
                  <a:pt x="1154125" y="46446"/>
                </a:lnTo>
                <a:lnTo>
                  <a:pt x="1104721" y="34608"/>
                </a:lnTo>
                <a:lnTo>
                  <a:pt x="1088596" y="30961"/>
                </a:lnTo>
                <a:lnTo>
                  <a:pt x="1016548" y="20943"/>
                </a:lnTo>
                <a:lnTo>
                  <a:pt x="928461" y="11838"/>
                </a:lnTo>
                <a:lnTo>
                  <a:pt x="879057" y="8191"/>
                </a:lnTo>
                <a:lnTo>
                  <a:pt x="827440" y="5458"/>
                </a:lnTo>
                <a:lnTo>
                  <a:pt x="656576" y="0"/>
                </a:lnTo>
                <a:close/>
              </a:path>
            </a:pathLst>
          </a:custGeom>
          <a:solidFill>
            <a:srgbClr val="FFCC99"/>
          </a:solidFill>
        </p:spPr>
        <p:txBody>
          <a:bodyPr wrap="square" lIns="0" tIns="0" rIns="0" bIns="0" rtlCol="0">
            <a:noAutofit/>
          </a:bodyPr>
          <a:lstStyle/>
          <a:p>
            <a:endParaRPr/>
          </a:p>
        </p:txBody>
      </p:sp>
      <p:sp>
        <p:nvSpPr>
          <p:cNvPr id="29" name="object 29"/>
          <p:cNvSpPr/>
          <p:nvPr/>
        </p:nvSpPr>
        <p:spPr>
          <a:xfrm>
            <a:off x="4659859" y="4258789"/>
            <a:ext cx="1190663" cy="455387"/>
          </a:xfrm>
          <a:custGeom>
            <a:avLst/>
            <a:gdLst/>
            <a:ahLst/>
            <a:cxnLst/>
            <a:rect l="l" t="t" r="r" b="b"/>
            <a:pathLst>
              <a:path w="1190663" h="455387">
                <a:moveTo>
                  <a:pt x="595327" y="0"/>
                </a:moveTo>
                <a:lnTo>
                  <a:pt x="534078" y="0"/>
                </a:lnTo>
                <a:lnTo>
                  <a:pt x="474973" y="1819"/>
                </a:lnTo>
                <a:lnTo>
                  <a:pt x="418021" y="3639"/>
                </a:lnTo>
                <a:lnTo>
                  <a:pt x="363214" y="5458"/>
                </a:lnTo>
                <a:lnTo>
                  <a:pt x="311631" y="8191"/>
                </a:lnTo>
                <a:lnTo>
                  <a:pt x="262201" y="11838"/>
                </a:lnTo>
                <a:lnTo>
                  <a:pt x="217069" y="16390"/>
                </a:lnTo>
                <a:lnTo>
                  <a:pt x="174089" y="20943"/>
                </a:lnTo>
                <a:lnTo>
                  <a:pt x="118209" y="28228"/>
                </a:lnTo>
                <a:lnTo>
                  <a:pt x="85968" y="34608"/>
                </a:lnTo>
                <a:lnTo>
                  <a:pt x="71996" y="37341"/>
                </a:lnTo>
                <a:lnTo>
                  <a:pt x="59104" y="40074"/>
                </a:lnTo>
                <a:lnTo>
                  <a:pt x="47285" y="43713"/>
                </a:lnTo>
                <a:lnTo>
                  <a:pt x="36538" y="46446"/>
                </a:lnTo>
                <a:lnTo>
                  <a:pt x="1072" y="67396"/>
                </a:lnTo>
                <a:lnTo>
                  <a:pt x="0" y="71035"/>
                </a:lnTo>
                <a:lnTo>
                  <a:pt x="0" y="384343"/>
                </a:lnTo>
                <a:lnTo>
                  <a:pt x="18269" y="401647"/>
                </a:lnTo>
                <a:lnTo>
                  <a:pt x="26863" y="405294"/>
                </a:lnTo>
                <a:lnTo>
                  <a:pt x="36538" y="408933"/>
                </a:lnTo>
                <a:lnTo>
                  <a:pt x="47285" y="411666"/>
                </a:lnTo>
                <a:lnTo>
                  <a:pt x="59104" y="415312"/>
                </a:lnTo>
                <a:lnTo>
                  <a:pt x="71996" y="418045"/>
                </a:lnTo>
                <a:lnTo>
                  <a:pt x="85968" y="420771"/>
                </a:lnTo>
                <a:lnTo>
                  <a:pt x="102084" y="424418"/>
                </a:lnTo>
                <a:lnTo>
                  <a:pt x="174089" y="434436"/>
                </a:lnTo>
                <a:lnTo>
                  <a:pt x="217069" y="438989"/>
                </a:lnTo>
                <a:lnTo>
                  <a:pt x="262201" y="443541"/>
                </a:lnTo>
                <a:lnTo>
                  <a:pt x="311631" y="447188"/>
                </a:lnTo>
                <a:lnTo>
                  <a:pt x="363214" y="449921"/>
                </a:lnTo>
                <a:lnTo>
                  <a:pt x="418021" y="452654"/>
                </a:lnTo>
                <a:lnTo>
                  <a:pt x="474973" y="453560"/>
                </a:lnTo>
                <a:lnTo>
                  <a:pt x="534078" y="455387"/>
                </a:lnTo>
                <a:lnTo>
                  <a:pt x="595327" y="455387"/>
                </a:lnTo>
                <a:lnTo>
                  <a:pt x="656576" y="455387"/>
                </a:lnTo>
                <a:lnTo>
                  <a:pt x="715681" y="453560"/>
                </a:lnTo>
                <a:lnTo>
                  <a:pt x="772633" y="452654"/>
                </a:lnTo>
                <a:lnTo>
                  <a:pt x="827440" y="449921"/>
                </a:lnTo>
                <a:lnTo>
                  <a:pt x="879057" y="447188"/>
                </a:lnTo>
                <a:lnTo>
                  <a:pt x="928461" y="443541"/>
                </a:lnTo>
                <a:lnTo>
                  <a:pt x="973577" y="438989"/>
                </a:lnTo>
                <a:lnTo>
                  <a:pt x="1016548" y="434436"/>
                </a:lnTo>
                <a:lnTo>
                  <a:pt x="1055231" y="429884"/>
                </a:lnTo>
                <a:lnTo>
                  <a:pt x="1104721" y="420771"/>
                </a:lnTo>
                <a:lnTo>
                  <a:pt x="1118616" y="418045"/>
                </a:lnTo>
                <a:lnTo>
                  <a:pt x="1131567" y="415312"/>
                </a:lnTo>
                <a:lnTo>
                  <a:pt x="1144433" y="411666"/>
                </a:lnTo>
                <a:lnTo>
                  <a:pt x="1154125" y="408933"/>
                </a:lnTo>
                <a:lnTo>
                  <a:pt x="1163817" y="405294"/>
                </a:lnTo>
                <a:lnTo>
                  <a:pt x="1172394" y="401647"/>
                </a:lnTo>
                <a:lnTo>
                  <a:pt x="1178827" y="398914"/>
                </a:lnTo>
                <a:lnTo>
                  <a:pt x="1184230" y="395275"/>
                </a:lnTo>
                <a:lnTo>
                  <a:pt x="1187404" y="391629"/>
                </a:lnTo>
                <a:lnTo>
                  <a:pt x="1189548" y="387990"/>
                </a:lnTo>
                <a:lnTo>
                  <a:pt x="1190663" y="384343"/>
                </a:lnTo>
                <a:lnTo>
                  <a:pt x="1190663" y="71035"/>
                </a:lnTo>
                <a:lnTo>
                  <a:pt x="1154125" y="46446"/>
                </a:lnTo>
                <a:lnTo>
                  <a:pt x="1144433" y="43713"/>
                </a:lnTo>
                <a:lnTo>
                  <a:pt x="1131567" y="40074"/>
                </a:lnTo>
                <a:lnTo>
                  <a:pt x="1118616" y="37341"/>
                </a:lnTo>
                <a:lnTo>
                  <a:pt x="1104721" y="34608"/>
                </a:lnTo>
                <a:lnTo>
                  <a:pt x="1088596" y="30961"/>
                </a:lnTo>
                <a:lnTo>
                  <a:pt x="1016548" y="20943"/>
                </a:lnTo>
                <a:lnTo>
                  <a:pt x="973577" y="16390"/>
                </a:lnTo>
                <a:lnTo>
                  <a:pt x="928461" y="11838"/>
                </a:lnTo>
                <a:lnTo>
                  <a:pt x="879057" y="8191"/>
                </a:lnTo>
                <a:lnTo>
                  <a:pt x="827440" y="5458"/>
                </a:lnTo>
                <a:lnTo>
                  <a:pt x="772633" y="3639"/>
                </a:lnTo>
                <a:lnTo>
                  <a:pt x="715681" y="1819"/>
                </a:lnTo>
                <a:lnTo>
                  <a:pt x="656576" y="0"/>
                </a:lnTo>
                <a:lnTo>
                  <a:pt x="595327" y="0"/>
                </a:lnTo>
                <a:close/>
              </a:path>
            </a:pathLst>
          </a:custGeom>
          <a:ln w="5617">
            <a:solidFill>
              <a:srgbClr val="000000"/>
            </a:solidFill>
          </a:ln>
        </p:spPr>
        <p:txBody>
          <a:bodyPr wrap="square" lIns="0" tIns="0" rIns="0" bIns="0" rtlCol="0">
            <a:noAutofit/>
          </a:bodyPr>
          <a:lstStyle/>
          <a:p>
            <a:endParaRPr/>
          </a:p>
        </p:txBody>
      </p:sp>
      <p:sp>
        <p:nvSpPr>
          <p:cNvPr id="30" name="object 30"/>
          <p:cNvSpPr/>
          <p:nvPr/>
        </p:nvSpPr>
        <p:spPr>
          <a:xfrm>
            <a:off x="4659861" y="4329825"/>
            <a:ext cx="1190663" cy="71949"/>
          </a:xfrm>
          <a:custGeom>
            <a:avLst/>
            <a:gdLst/>
            <a:ahLst/>
            <a:cxnLst/>
            <a:rect l="l" t="t" r="r" b="b"/>
            <a:pathLst>
              <a:path w="1190663" h="71949">
                <a:moveTo>
                  <a:pt x="0" y="0"/>
                </a:moveTo>
                <a:lnTo>
                  <a:pt x="36538" y="24589"/>
                </a:lnTo>
                <a:lnTo>
                  <a:pt x="47285" y="28236"/>
                </a:lnTo>
                <a:lnTo>
                  <a:pt x="59104" y="30969"/>
                </a:lnTo>
                <a:lnTo>
                  <a:pt x="71996" y="34608"/>
                </a:lnTo>
                <a:lnTo>
                  <a:pt x="85968" y="37341"/>
                </a:lnTo>
                <a:lnTo>
                  <a:pt x="136478" y="45540"/>
                </a:lnTo>
                <a:lnTo>
                  <a:pt x="217069" y="55558"/>
                </a:lnTo>
                <a:lnTo>
                  <a:pt x="262201" y="60111"/>
                </a:lnTo>
                <a:lnTo>
                  <a:pt x="311631" y="63757"/>
                </a:lnTo>
                <a:lnTo>
                  <a:pt x="363214" y="66490"/>
                </a:lnTo>
                <a:lnTo>
                  <a:pt x="418021" y="69223"/>
                </a:lnTo>
                <a:lnTo>
                  <a:pt x="474973" y="70129"/>
                </a:lnTo>
                <a:lnTo>
                  <a:pt x="534078" y="71949"/>
                </a:lnTo>
                <a:lnTo>
                  <a:pt x="595327" y="71949"/>
                </a:lnTo>
                <a:lnTo>
                  <a:pt x="656576" y="71949"/>
                </a:lnTo>
                <a:lnTo>
                  <a:pt x="715681" y="70129"/>
                </a:lnTo>
                <a:lnTo>
                  <a:pt x="772633" y="69223"/>
                </a:lnTo>
                <a:lnTo>
                  <a:pt x="827440" y="66490"/>
                </a:lnTo>
                <a:lnTo>
                  <a:pt x="879057" y="63757"/>
                </a:lnTo>
                <a:lnTo>
                  <a:pt x="928461" y="60111"/>
                </a:lnTo>
                <a:lnTo>
                  <a:pt x="973577" y="55558"/>
                </a:lnTo>
                <a:lnTo>
                  <a:pt x="1016548" y="51006"/>
                </a:lnTo>
                <a:lnTo>
                  <a:pt x="1055231" y="45540"/>
                </a:lnTo>
                <a:lnTo>
                  <a:pt x="1088596" y="40074"/>
                </a:lnTo>
                <a:lnTo>
                  <a:pt x="1104721" y="37341"/>
                </a:lnTo>
                <a:lnTo>
                  <a:pt x="1118616" y="34608"/>
                </a:lnTo>
                <a:lnTo>
                  <a:pt x="1131567" y="30969"/>
                </a:lnTo>
                <a:lnTo>
                  <a:pt x="1144433" y="28236"/>
                </a:lnTo>
                <a:lnTo>
                  <a:pt x="1154125" y="24589"/>
                </a:lnTo>
                <a:lnTo>
                  <a:pt x="1163817" y="21856"/>
                </a:lnTo>
                <a:lnTo>
                  <a:pt x="1172394" y="18217"/>
                </a:lnTo>
                <a:lnTo>
                  <a:pt x="1178827" y="14571"/>
                </a:lnTo>
                <a:lnTo>
                  <a:pt x="1184230" y="10931"/>
                </a:lnTo>
                <a:lnTo>
                  <a:pt x="1187404" y="7285"/>
                </a:lnTo>
                <a:lnTo>
                  <a:pt x="1189548" y="3646"/>
                </a:lnTo>
                <a:lnTo>
                  <a:pt x="1190663" y="0"/>
                </a:lnTo>
              </a:path>
            </a:pathLst>
          </a:custGeom>
          <a:ln w="5498">
            <a:solidFill>
              <a:srgbClr val="000000"/>
            </a:solidFill>
          </a:ln>
        </p:spPr>
        <p:txBody>
          <a:bodyPr wrap="square" lIns="0" tIns="0" rIns="0" bIns="0" rtlCol="0">
            <a:noAutofit/>
          </a:bodyPr>
          <a:lstStyle/>
          <a:p>
            <a:endParaRPr/>
          </a:p>
        </p:txBody>
      </p:sp>
      <p:sp>
        <p:nvSpPr>
          <p:cNvPr id="31" name="object 31"/>
          <p:cNvSpPr txBox="1"/>
          <p:nvPr/>
        </p:nvSpPr>
        <p:spPr>
          <a:xfrm>
            <a:off x="4797933" y="4415790"/>
            <a:ext cx="915669" cy="222885"/>
          </a:xfrm>
          <a:prstGeom prst="rect">
            <a:avLst/>
          </a:prstGeom>
        </p:spPr>
        <p:txBody>
          <a:bodyPr vert="horz" wrap="square" lIns="0" tIns="0" rIns="0" bIns="0" rtlCol="0">
            <a:noAutofit/>
          </a:bodyPr>
          <a:lstStyle/>
          <a:p>
            <a:pPr marL="12700">
              <a:lnSpc>
                <a:spcPct val="100000"/>
              </a:lnSpc>
            </a:pPr>
            <a:r>
              <a:rPr sz="1400" dirty="0">
                <a:latin typeface="Arial Unicode MS"/>
                <a:cs typeface="Arial Unicode MS"/>
              </a:rPr>
              <a:t>新数据</a:t>
            </a:r>
            <a:r>
              <a:rPr sz="1400" spc="-15" dirty="0">
                <a:latin typeface="Arial Unicode MS"/>
                <a:cs typeface="Arial Unicode MS"/>
              </a:rPr>
              <a:t>样</a:t>
            </a:r>
            <a:r>
              <a:rPr sz="1400" spc="0" dirty="0">
                <a:latin typeface="Arial Unicode MS"/>
                <a:cs typeface="Arial Unicode MS"/>
              </a:rPr>
              <a:t>本</a:t>
            </a:r>
            <a:endParaRPr sz="1400">
              <a:latin typeface="Arial Unicode MS"/>
              <a:cs typeface="Arial Unicode MS"/>
            </a:endParaRPr>
          </a:p>
        </p:txBody>
      </p:sp>
      <p:sp>
        <p:nvSpPr>
          <p:cNvPr id="32" name="object 32"/>
          <p:cNvSpPr/>
          <p:nvPr/>
        </p:nvSpPr>
        <p:spPr>
          <a:xfrm>
            <a:off x="4215384" y="4924044"/>
            <a:ext cx="2080260" cy="338328"/>
          </a:xfrm>
          <a:custGeom>
            <a:avLst/>
            <a:gdLst/>
            <a:ahLst/>
            <a:cxnLst/>
            <a:rect l="l" t="t" r="r" b="b"/>
            <a:pathLst>
              <a:path w="2080260" h="338327">
                <a:moveTo>
                  <a:pt x="0" y="338327"/>
                </a:moveTo>
                <a:lnTo>
                  <a:pt x="2080260" y="338327"/>
                </a:lnTo>
                <a:lnTo>
                  <a:pt x="2080260" y="0"/>
                </a:lnTo>
                <a:lnTo>
                  <a:pt x="0" y="0"/>
                </a:lnTo>
                <a:lnTo>
                  <a:pt x="0" y="338327"/>
                </a:lnTo>
                <a:close/>
              </a:path>
            </a:pathLst>
          </a:custGeom>
          <a:solidFill>
            <a:srgbClr val="FFCC99"/>
          </a:solidFill>
        </p:spPr>
        <p:txBody>
          <a:bodyPr wrap="square" lIns="0" tIns="0" rIns="0" bIns="0" rtlCol="0">
            <a:noAutofit/>
          </a:bodyPr>
          <a:lstStyle/>
          <a:p>
            <a:endParaRPr/>
          </a:p>
        </p:txBody>
      </p:sp>
      <p:sp>
        <p:nvSpPr>
          <p:cNvPr id="33" name="object 33"/>
          <p:cNvSpPr/>
          <p:nvPr/>
        </p:nvSpPr>
        <p:spPr>
          <a:xfrm>
            <a:off x="4215384" y="4924044"/>
            <a:ext cx="2080260" cy="338328"/>
          </a:xfrm>
          <a:custGeom>
            <a:avLst/>
            <a:gdLst/>
            <a:ahLst/>
            <a:cxnLst/>
            <a:rect l="l" t="t" r="r" b="b"/>
            <a:pathLst>
              <a:path w="2080260" h="338327">
                <a:moveTo>
                  <a:pt x="0" y="338327"/>
                </a:moveTo>
                <a:lnTo>
                  <a:pt x="2080260" y="338327"/>
                </a:lnTo>
                <a:lnTo>
                  <a:pt x="2080260" y="0"/>
                </a:lnTo>
                <a:lnTo>
                  <a:pt x="0" y="0"/>
                </a:lnTo>
                <a:lnTo>
                  <a:pt x="0" y="338327"/>
                </a:lnTo>
                <a:close/>
              </a:path>
            </a:pathLst>
          </a:custGeom>
          <a:ln w="9143">
            <a:solidFill>
              <a:srgbClr val="000000"/>
            </a:solidFill>
          </a:ln>
        </p:spPr>
        <p:txBody>
          <a:bodyPr wrap="square" lIns="0" tIns="0" rIns="0" bIns="0" rtlCol="0">
            <a:noAutofit/>
          </a:bodyPr>
          <a:lstStyle/>
          <a:p>
            <a:endParaRPr/>
          </a:p>
        </p:txBody>
      </p:sp>
      <p:sp>
        <p:nvSpPr>
          <p:cNvPr id="34" name="object 34"/>
          <p:cNvSpPr txBox="1"/>
          <p:nvPr/>
        </p:nvSpPr>
        <p:spPr>
          <a:xfrm>
            <a:off x="4343780" y="4961890"/>
            <a:ext cx="1826260" cy="273050"/>
          </a:xfrm>
          <a:prstGeom prst="rect">
            <a:avLst/>
          </a:prstGeom>
        </p:spPr>
        <p:txBody>
          <a:bodyPr vert="horz" wrap="square" lIns="0" tIns="0" rIns="0" bIns="0" rtlCol="0">
            <a:noAutofit/>
          </a:bodyPr>
          <a:lstStyle/>
          <a:p>
            <a:pPr marL="12700">
              <a:lnSpc>
                <a:spcPct val="100000"/>
              </a:lnSpc>
            </a:pPr>
            <a:r>
              <a:rPr sz="1600" spc="-15" dirty="0">
                <a:latin typeface="Palatino"/>
                <a:cs typeface="Palatino"/>
              </a:rPr>
              <a:t>(</a:t>
            </a:r>
            <a:r>
              <a:rPr sz="1600" spc="-10" dirty="0">
                <a:latin typeface="Arial Unicode MS"/>
                <a:cs typeface="Arial Unicode MS"/>
              </a:rPr>
              <a:t>浅白</a:t>
            </a:r>
            <a:r>
              <a:rPr sz="1600" spc="-5" dirty="0">
                <a:latin typeface="Palatino"/>
                <a:cs typeface="Palatino"/>
              </a:rPr>
              <a:t>,</a:t>
            </a:r>
            <a:r>
              <a:rPr sz="1600" spc="-10" dirty="0">
                <a:latin typeface="Palatino"/>
                <a:cs typeface="Palatino"/>
              </a:rPr>
              <a:t> </a:t>
            </a:r>
            <a:r>
              <a:rPr sz="1600" spc="-10" dirty="0">
                <a:latin typeface="Arial Unicode MS"/>
                <a:cs typeface="Arial Unicode MS"/>
              </a:rPr>
              <a:t>蜷缩</a:t>
            </a:r>
            <a:r>
              <a:rPr sz="1600" spc="-5" dirty="0">
                <a:latin typeface="Palatino"/>
                <a:cs typeface="Palatino"/>
              </a:rPr>
              <a:t>,</a:t>
            </a:r>
            <a:r>
              <a:rPr sz="1600" spc="-20" dirty="0">
                <a:latin typeface="Palatino"/>
                <a:cs typeface="Palatino"/>
              </a:rPr>
              <a:t> </a:t>
            </a:r>
            <a:r>
              <a:rPr sz="1600" spc="-10" dirty="0">
                <a:latin typeface="Arial Unicode MS"/>
                <a:cs typeface="Arial Unicode MS"/>
              </a:rPr>
              <a:t>浊响</a:t>
            </a:r>
            <a:r>
              <a:rPr sz="1600" spc="-5" dirty="0">
                <a:latin typeface="Palatino"/>
                <a:cs typeface="Palatino"/>
              </a:rPr>
              <a:t>, </a:t>
            </a:r>
            <a:r>
              <a:rPr sz="1600" spc="-10" dirty="0">
                <a:latin typeface="Palatino"/>
                <a:cs typeface="Palatino"/>
              </a:rPr>
              <a:t> ?)</a:t>
            </a:r>
            <a:endParaRPr sz="1600">
              <a:latin typeface="Palatino"/>
              <a:cs typeface="Palatino"/>
            </a:endParaRPr>
          </a:p>
        </p:txBody>
      </p:sp>
      <p:sp>
        <p:nvSpPr>
          <p:cNvPr id="35" name="object 35"/>
          <p:cNvSpPr/>
          <p:nvPr/>
        </p:nvSpPr>
        <p:spPr>
          <a:xfrm>
            <a:off x="4215384" y="4636008"/>
            <a:ext cx="441960" cy="288036"/>
          </a:xfrm>
          <a:custGeom>
            <a:avLst/>
            <a:gdLst/>
            <a:ahLst/>
            <a:cxnLst/>
            <a:rect l="l" t="t" r="r" b="b"/>
            <a:pathLst>
              <a:path w="441960" h="288036">
                <a:moveTo>
                  <a:pt x="441960" y="0"/>
                </a:moveTo>
                <a:lnTo>
                  <a:pt x="0" y="288036"/>
                </a:lnTo>
              </a:path>
            </a:pathLst>
          </a:custGeom>
          <a:ln w="12192">
            <a:solidFill>
              <a:srgbClr val="000000"/>
            </a:solidFill>
          </a:ln>
        </p:spPr>
        <p:txBody>
          <a:bodyPr wrap="square" lIns="0" tIns="0" rIns="0" bIns="0" rtlCol="0">
            <a:noAutofit/>
          </a:bodyPr>
          <a:lstStyle/>
          <a:p>
            <a:endParaRPr/>
          </a:p>
        </p:txBody>
      </p:sp>
      <p:sp>
        <p:nvSpPr>
          <p:cNvPr id="36" name="object 36"/>
          <p:cNvSpPr/>
          <p:nvPr/>
        </p:nvSpPr>
        <p:spPr>
          <a:xfrm>
            <a:off x="5852159" y="4636008"/>
            <a:ext cx="443484" cy="288036"/>
          </a:xfrm>
          <a:custGeom>
            <a:avLst/>
            <a:gdLst/>
            <a:ahLst/>
            <a:cxnLst/>
            <a:rect l="l" t="t" r="r" b="b"/>
            <a:pathLst>
              <a:path w="443484" h="288036">
                <a:moveTo>
                  <a:pt x="0" y="0"/>
                </a:moveTo>
                <a:lnTo>
                  <a:pt x="443484" y="288036"/>
                </a:lnTo>
              </a:path>
            </a:pathLst>
          </a:custGeom>
          <a:ln w="12192">
            <a:solidFill>
              <a:srgbClr val="000000"/>
            </a:solidFill>
          </a:ln>
        </p:spPr>
        <p:txBody>
          <a:bodyPr wrap="square" lIns="0" tIns="0" rIns="0" bIns="0" rtlCol="0">
            <a:noAutofit/>
          </a:bodyPr>
          <a:lstStyle/>
          <a:p>
            <a:endParaRPr/>
          </a:p>
        </p:txBody>
      </p:sp>
      <p:sp>
        <p:nvSpPr>
          <p:cNvPr id="37" name="object 37"/>
          <p:cNvSpPr/>
          <p:nvPr/>
        </p:nvSpPr>
        <p:spPr>
          <a:xfrm>
            <a:off x="6134861" y="5035677"/>
            <a:ext cx="624586" cy="239649"/>
          </a:xfrm>
          <a:custGeom>
            <a:avLst/>
            <a:gdLst/>
            <a:ahLst/>
            <a:cxnLst/>
            <a:rect l="l" t="t" r="r" b="b"/>
            <a:pathLst>
              <a:path w="624586" h="239649">
                <a:moveTo>
                  <a:pt x="77679" y="24474"/>
                </a:moveTo>
                <a:lnTo>
                  <a:pt x="69158" y="48855"/>
                </a:lnTo>
                <a:lnTo>
                  <a:pt x="615949" y="239649"/>
                </a:lnTo>
                <a:lnTo>
                  <a:pt x="624585" y="215265"/>
                </a:lnTo>
                <a:lnTo>
                  <a:pt x="77679" y="24474"/>
                </a:lnTo>
                <a:close/>
              </a:path>
              <a:path w="624586" h="239649">
                <a:moveTo>
                  <a:pt x="86232" y="0"/>
                </a:moveTo>
                <a:lnTo>
                  <a:pt x="0" y="11049"/>
                </a:lnTo>
                <a:lnTo>
                  <a:pt x="60578" y="73406"/>
                </a:lnTo>
                <a:lnTo>
                  <a:pt x="69158" y="48855"/>
                </a:lnTo>
                <a:lnTo>
                  <a:pt x="56895" y="44577"/>
                </a:lnTo>
                <a:lnTo>
                  <a:pt x="65404" y="20193"/>
                </a:lnTo>
                <a:lnTo>
                  <a:pt x="79175" y="20193"/>
                </a:lnTo>
                <a:lnTo>
                  <a:pt x="86232" y="0"/>
                </a:lnTo>
                <a:close/>
              </a:path>
              <a:path w="624586" h="239649">
                <a:moveTo>
                  <a:pt x="65404" y="20193"/>
                </a:moveTo>
                <a:lnTo>
                  <a:pt x="56895" y="44577"/>
                </a:lnTo>
                <a:lnTo>
                  <a:pt x="69158" y="48855"/>
                </a:lnTo>
                <a:lnTo>
                  <a:pt x="77679" y="24474"/>
                </a:lnTo>
                <a:lnTo>
                  <a:pt x="65404" y="20193"/>
                </a:lnTo>
                <a:close/>
              </a:path>
              <a:path w="624586" h="239649">
                <a:moveTo>
                  <a:pt x="79175" y="20193"/>
                </a:moveTo>
                <a:lnTo>
                  <a:pt x="65404" y="20193"/>
                </a:lnTo>
                <a:lnTo>
                  <a:pt x="77679" y="24474"/>
                </a:lnTo>
                <a:lnTo>
                  <a:pt x="79175" y="20193"/>
                </a:lnTo>
                <a:close/>
              </a:path>
            </a:pathLst>
          </a:custGeom>
          <a:solidFill>
            <a:srgbClr val="FF0000"/>
          </a:solidFill>
        </p:spPr>
        <p:txBody>
          <a:bodyPr wrap="square" lIns="0" tIns="0" rIns="0" bIns="0" rtlCol="0">
            <a:noAutofit/>
          </a:bodyPr>
          <a:lstStyle/>
          <a:p>
            <a:endParaRPr/>
          </a:p>
        </p:txBody>
      </p:sp>
      <p:sp>
        <p:nvSpPr>
          <p:cNvPr id="38" name="object 38"/>
          <p:cNvSpPr txBox="1"/>
          <p:nvPr/>
        </p:nvSpPr>
        <p:spPr>
          <a:xfrm>
            <a:off x="6749033" y="5092700"/>
            <a:ext cx="842010" cy="496570"/>
          </a:xfrm>
          <a:prstGeom prst="rect">
            <a:avLst/>
          </a:prstGeom>
        </p:spPr>
        <p:txBody>
          <a:bodyPr vert="horz" wrap="square" lIns="0" tIns="0" rIns="0" bIns="0" rtlCol="0">
            <a:noAutofit/>
          </a:bodyPr>
          <a:lstStyle/>
          <a:p>
            <a:pPr marL="216535" marR="12700" indent="-204470">
              <a:lnSpc>
                <a:spcPct val="100000"/>
              </a:lnSpc>
            </a:pPr>
            <a:r>
              <a:rPr sz="1600" spc="0" dirty="0">
                <a:solidFill>
                  <a:srgbClr val="FF0000"/>
                </a:solidFill>
                <a:latin typeface="Arial Unicode MS"/>
                <a:cs typeface="Arial Unicode MS"/>
              </a:rPr>
              <a:t>类</a:t>
            </a:r>
            <a:r>
              <a:rPr sz="1600" spc="-10" dirty="0">
                <a:solidFill>
                  <a:srgbClr val="FF0000"/>
                </a:solidFill>
                <a:latin typeface="Arial Unicode MS"/>
                <a:cs typeface="Arial Unicode MS"/>
              </a:rPr>
              <a:t>别标</a:t>
            </a:r>
            <a:r>
              <a:rPr sz="1600" spc="-20" dirty="0">
                <a:solidFill>
                  <a:srgbClr val="FF0000"/>
                </a:solidFill>
                <a:latin typeface="Arial Unicode MS"/>
                <a:cs typeface="Arial Unicode MS"/>
              </a:rPr>
              <a:t>记</a:t>
            </a:r>
            <a:r>
              <a:rPr sz="1600" spc="-5" dirty="0">
                <a:solidFill>
                  <a:srgbClr val="FF0000"/>
                </a:solidFill>
                <a:latin typeface="Arial Unicode MS"/>
                <a:cs typeface="Arial Unicode MS"/>
              </a:rPr>
              <a:t> </a:t>
            </a:r>
            <a:r>
              <a:rPr sz="1600" spc="0" dirty="0">
                <a:solidFill>
                  <a:srgbClr val="FF0000"/>
                </a:solidFill>
                <a:latin typeface="Arial Unicode MS"/>
                <a:cs typeface="Arial Unicode MS"/>
              </a:rPr>
              <a:t>未知</a:t>
            </a:r>
            <a:endParaRPr sz="1600">
              <a:latin typeface="Arial Unicode MS"/>
              <a:cs typeface="Arial Unicode MS"/>
            </a:endParaRPr>
          </a:p>
        </p:txBody>
      </p:sp>
      <p:sp>
        <p:nvSpPr>
          <p:cNvPr id="39" name="object 39"/>
          <p:cNvSpPr/>
          <p:nvPr/>
        </p:nvSpPr>
        <p:spPr>
          <a:xfrm>
            <a:off x="4568952" y="1446275"/>
            <a:ext cx="3636263" cy="402336"/>
          </a:xfrm>
          <a:custGeom>
            <a:avLst/>
            <a:gdLst/>
            <a:ahLst/>
            <a:cxnLst/>
            <a:rect l="l" t="t" r="r" b="b"/>
            <a:pathLst>
              <a:path w="3636263" h="402336">
                <a:moveTo>
                  <a:pt x="0" y="402336"/>
                </a:moveTo>
                <a:lnTo>
                  <a:pt x="3636263" y="402336"/>
                </a:lnTo>
                <a:lnTo>
                  <a:pt x="3636263" y="0"/>
                </a:lnTo>
                <a:lnTo>
                  <a:pt x="0" y="0"/>
                </a:lnTo>
                <a:lnTo>
                  <a:pt x="0" y="402336"/>
                </a:lnTo>
                <a:close/>
              </a:path>
            </a:pathLst>
          </a:custGeom>
          <a:solidFill>
            <a:srgbClr val="FFFF99"/>
          </a:solidFill>
        </p:spPr>
        <p:txBody>
          <a:bodyPr wrap="square" lIns="0" tIns="0" rIns="0" bIns="0" rtlCol="0">
            <a:noAutofit/>
          </a:bodyPr>
          <a:lstStyle/>
          <a:p>
            <a:endParaRPr/>
          </a:p>
        </p:txBody>
      </p:sp>
      <p:sp>
        <p:nvSpPr>
          <p:cNvPr id="40" name="object 40"/>
          <p:cNvSpPr/>
          <p:nvPr/>
        </p:nvSpPr>
        <p:spPr>
          <a:xfrm>
            <a:off x="4568952" y="1446275"/>
            <a:ext cx="3636263" cy="402336"/>
          </a:xfrm>
          <a:custGeom>
            <a:avLst/>
            <a:gdLst/>
            <a:ahLst/>
            <a:cxnLst/>
            <a:rect l="l" t="t" r="r" b="b"/>
            <a:pathLst>
              <a:path w="3636263" h="402336">
                <a:moveTo>
                  <a:pt x="0" y="402336"/>
                </a:moveTo>
                <a:lnTo>
                  <a:pt x="3636263" y="402336"/>
                </a:lnTo>
                <a:lnTo>
                  <a:pt x="3636263" y="0"/>
                </a:lnTo>
                <a:lnTo>
                  <a:pt x="0" y="0"/>
                </a:lnTo>
                <a:lnTo>
                  <a:pt x="0" y="402336"/>
                </a:lnTo>
                <a:close/>
              </a:path>
            </a:pathLst>
          </a:custGeom>
          <a:ln w="12191">
            <a:solidFill>
              <a:srgbClr val="000000"/>
            </a:solidFill>
          </a:ln>
        </p:spPr>
        <p:txBody>
          <a:bodyPr wrap="square" lIns="0" tIns="0" rIns="0" bIns="0" rtlCol="0">
            <a:noAutofit/>
          </a:bodyPr>
          <a:lstStyle/>
          <a:p>
            <a:endParaRPr/>
          </a:p>
        </p:txBody>
      </p:sp>
      <p:sp>
        <p:nvSpPr>
          <p:cNvPr id="41" name="object 41"/>
          <p:cNvSpPr/>
          <p:nvPr/>
        </p:nvSpPr>
        <p:spPr>
          <a:xfrm>
            <a:off x="4042028" y="1632330"/>
            <a:ext cx="422910" cy="998220"/>
          </a:xfrm>
          <a:custGeom>
            <a:avLst/>
            <a:gdLst/>
            <a:ahLst/>
            <a:cxnLst/>
            <a:rect l="l" t="t" r="r" b="b"/>
            <a:pathLst>
              <a:path w="422910" h="998220">
                <a:moveTo>
                  <a:pt x="422910" y="0"/>
                </a:moveTo>
                <a:lnTo>
                  <a:pt x="0" y="998219"/>
                </a:lnTo>
              </a:path>
            </a:pathLst>
          </a:custGeom>
          <a:ln w="12192">
            <a:solidFill>
              <a:srgbClr val="000000"/>
            </a:solidFill>
          </a:ln>
        </p:spPr>
        <p:txBody>
          <a:bodyPr wrap="square" lIns="0" tIns="0" rIns="0" bIns="0" rtlCol="0">
            <a:noAutofit/>
          </a:bodyPr>
          <a:lstStyle/>
          <a:p>
            <a:endParaRPr/>
          </a:p>
        </p:txBody>
      </p:sp>
      <p:sp>
        <p:nvSpPr>
          <p:cNvPr id="42" name="object 42"/>
          <p:cNvSpPr txBox="1"/>
          <p:nvPr/>
        </p:nvSpPr>
        <p:spPr>
          <a:xfrm>
            <a:off x="4648327" y="1481582"/>
            <a:ext cx="3589654" cy="305435"/>
          </a:xfrm>
          <a:prstGeom prst="rect">
            <a:avLst/>
          </a:prstGeom>
        </p:spPr>
        <p:txBody>
          <a:bodyPr vert="horz" wrap="square" lIns="0" tIns="0" rIns="0" bIns="0" rtlCol="0">
            <a:noAutofit/>
          </a:bodyPr>
          <a:lstStyle/>
          <a:p>
            <a:pPr marL="12700">
              <a:lnSpc>
                <a:spcPct val="100000"/>
              </a:lnSpc>
            </a:pPr>
            <a:r>
              <a:rPr sz="1800" dirty="0">
                <a:latin typeface="Arial Unicode MS"/>
                <a:cs typeface="Arial Unicode MS"/>
              </a:rPr>
              <a:t>使用学习算法（</a:t>
            </a:r>
            <a:r>
              <a:rPr sz="1800" i="1" dirty="0">
                <a:latin typeface="Palatino"/>
                <a:cs typeface="Palatino"/>
              </a:rPr>
              <a:t>learni</a:t>
            </a:r>
            <a:r>
              <a:rPr sz="1800" i="1" spc="-10" dirty="0">
                <a:latin typeface="Palatino"/>
                <a:cs typeface="Palatino"/>
              </a:rPr>
              <a:t>n</a:t>
            </a:r>
            <a:r>
              <a:rPr sz="1800" i="1" spc="0" dirty="0">
                <a:latin typeface="Palatino"/>
                <a:cs typeface="Palatino"/>
              </a:rPr>
              <a:t>g a</a:t>
            </a:r>
            <a:r>
              <a:rPr sz="1800" i="1" spc="5" dirty="0">
                <a:latin typeface="Palatino"/>
                <a:cs typeface="Palatino"/>
              </a:rPr>
              <a:t>l</a:t>
            </a:r>
            <a:r>
              <a:rPr sz="1800" i="1" spc="0" dirty="0">
                <a:latin typeface="Palatino"/>
                <a:cs typeface="Palatino"/>
              </a:rPr>
              <a:t>go</a:t>
            </a:r>
            <a:r>
              <a:rPr sz="1800" i="1" spc="-15" dirty="0">
                <a:latin typeface="Palatino"/>
                <a:cs typeface="Palatino"/>
              </a:rPr>
              <a:t>r</a:t>
            </a:r>
            <a:r>
              <a:rPr sz="1800" i="1" spc="0" dirty="0">
                <a:latin typeface="Palatino"/>
                <a:cs typeface="Palatino"/>
              </a:rPr>
              <a:t>ith</a:t>
            </a:r>
            <a:r>
              <a:rPr sz="1800" i="1" spc="10" dirty="0">
                <a:latin typeface="Palatino"/>
                <a:cs typeface="Palatino"/>
              </a:rPr>
              <a:t>m</a:t>
            </a:r>
            <a:r>
              <a:rPr sz="1800" spc="0" dirty="0">
                <a:latin typeface="Arial Unicode MS"/>
                <a:cs typeface="Arial Unicode MS"/>
              </a:rPr>
              <a:t>）</a:t>
            </a:r>
            <a:endParaRPr sz="1800">
              <a:latin typeface="Arial Unicode MS"/>
              <a:cs typeface="Arial Unicode MS"/>
            </a:endParaRPr>
          </a:p>
        </p:txBody>
      </p:sp>
      <p:graphicFrame>
        <p:nvGraphicFramePr>
          <p:cNvPr id="19" name="object 19"/>
          <p:cNvGraphicFramePr>
            <a:graphicFrameLocks noGrp="1"/>
          </p:cNvGraphicFramePr>
          <p:nvPr/>
        </p:nvGraphicFramePr>
        <p:xfrm>
          <a:off x="316207" y="3095731"/>
          <a:ext cx="3297855" cy="1217480"/>
        </p:xfrm>
        <a:graphic>
          <a:graphicData uri="http://schemas.openxmlformats.org/drawingml/2006/table">
            <a:tbl>
              <a:tblPr firstRow="1" bandRow="1">
                <a:tableStyleId>{2D5ABB26-0587-4C30-8999-92F81FD0307C}</a:tableStyleId>
              </a:tblPr>
              <a:tblGrid>
                <a:gridCol w="703969">
                  <a:extLst>
                    <a:ext uri="{9D8B030D-6E8A-4147-A177-3AD203B41FA5}">
                      <a16:colId xmlns:a16="http://schemas.microsoft.com/office/drawing/2014/main" val="20000"/>
                    </a:ext>
                  </a:extLst>
                </a:gridCol>
                <a:gridCol w="907483">
                  <a:extLst>
                    <a:ext uri="{9D8B030D-6E8A-4147-A177-3AD203B41FA5}">
                      <a16:colId xmlns:a16="http://schemas.microsoft.com/office/drawing/2014/main" val="20001"/>
                    </a:ext>
                  </a:extLst>
                </a:gridCol>
                <a:gridCol w="838517">
                  <a:extLst>
                    <a:ext uri="{9D8B030D-6E8A-4147-A177-3AD203B41FA5}">
                      <a16:colId xmlns:a16="http://schemas.microsoft.com/office/drawing/2014/main" val="20002"/>
                    </a:ext>
                  </a:extLst>
                </a:gridCol>
                <a:gridCol w="847886">
                  <a:extLst>
                    <a:ext uri="{9D8B030D-6E8A-4147-A177-3AD203B41FA5}">
                      <a16:colId xmlns:a16="http://schemas.microsoft.com/office/drawing/2014/main" val="20003"/>
                    </a:ext>
                  </a:extLst>
                </a:gridCol>
              </a:tblGrid>
              <a:tr h="248095">
                <a:tc>
                  <a:txBody>
                    <a:bodyPr/>
                    <a:lstStyle/>
                    <a:p>
                      <a:pPr marL="155575">
                        <a:lnSpc>
                          <a:spcPts val="1805"/>
                        </a:lnSpc>
                      </a:pPr>
                      <a:r>
                        <a:rPr sz="1550" spc="40" dirty="0">
                          <a:latin typeface="Arial Unicode MS"/>
                          <a:cs typeface="Arial Unicode MS"/>
                        </a:rPr>
                        <a:t>色泽</a:t>
                      </a:r>
                      <a:endParaRPr sz="1550">
                        <a:latin typeface="Arial Unicode MS"/>
                        <a:cs typeface="Arial Unicode MS"/>
                      </a:endParaRPr>
                    </a:p>
                  </a:txBody>
                  <a:tcPr marL="0" marR="0" marT="0" marB="0">
                    <a:lnL w="13761">
                      <a:solidFill>
                        <a:srgbClr val="000000"/>
                      </a:solidFill>
                      <a:prstDash val="solid"/>
                    </a:lnL>
                    <a:lnR w="7516">
                      <a:solidFill>
                        <a:srgbClr val="000000"/>
                      </a:solidFill>
                      <a:prstDash val="solid"/>
                    </a:lnR>
                    <a:lnT w="14256">
                      <a:solidFill>
                        <a:srgbClr val="000000"/>
                      </a:solidFill>
                      <a:prstDash val="solid"/>
                    </a:lnT>
                    <a:lnB w="14256">
                      <a:solidFill>
                        <a:srgbClr val="000000"/>
                      </a:solidFill>
                      <a:prstDash val="solid"/>
                    </a:lnB>
                    <a:solidFill>
                      <a:srgbClr val="00CCFF"/>
                    </a:solidFill>
                  </a:tcPr>
                </a:tc>
                <a:tc>
                  <a:txBody>
                    <a:bodyPr/>
                    <a:lstStyle/>
                    <a:p>
                      <a:pPr marL="255904">
                        <a:lnSpc>
                          <a:spcPts val="1805"/>
                        </a:lnSpc>
                      </a:pPr>
                      <a:r>
                        <a:rPr sz="1550" spc="40" dirty="0">
                          <a:latin typeface="Arial Unicode MS"/>
                          <a:cs typeface="Arial Unicode MS"/>
                        </a:rPr>
                        <a:t>根蒂</a:t>
                      </a:r>
                      <a:endParaRPr sz="1550">
                        <a:latin typeface="Arial Unicode MS"/>
                        <a:cs typeface="Arial Unicode MS"/>
                      </a:endParaRPr>
                    </a:p>
                  </a:txBody>
                  <a:tcPr marL="0" marR="0" marT="0" marB="0">
                    <a:lnL w="7516">
                      <a:solidFill>
                        <a:srgbClr val="000000"/>
                      </a:solidFill>
                      <a:prstDash val="solid"/>
                    </a:lnL>
                    <a:lnR w="7516">
                      <a:solidFill>
                        <a:srgbClr val="000000"/>
                      </a:solidFill>
                      <a:prstDash val="solid"/>
                    </a:lnR>
                    <a:lnT w="14256">
                      <a:solidFill>
                        <a:srgbClr val="000000"/>
                      </a:solidFill>
                      <a:prstDash val="solid"/>
                    </a:lnT>
                    <a:lnB w="14256">
                      <a:solidFill>
                        <a:srgbClr val="000000"/>
                      </a:solidFill>
                      <a:prstDash val="solid"/>
                    </a:lnB>
                    <a:solidFill>
                      <a:srgbClr val="00CCFF"/>
                    </a:solidFill>
                  </a:tcPr>
                </a:tc>
                <a:tc>
                  <a:txBody>
                    <a:bodyPr/>
                    <a:lstStyle/>
                    <a:p>
                      <a:pPr marL="224154">
                        <a:lnSpc>
                          <a:spcPts val="1805"/>
                        </a:lnSpc>
                      </a:pPr>
                      <a:r>
                        <a:rPr sz="1550" spc="40" dirty="0">
                          <a:latin typeface="Arial Unicode MS"/>
                          <a:cs typeface="Arial Unicode MS"/>
                        </a:rPr>
                        <a:t>敲声</a:t>
                      </a:r>
                      <a:endParaRPr sz="1550">
                        <a:latin typeface="Arial Unicode MS"/>
                        <a:cs typeface="Arial Unicode MS"/>
                      </a:endParaRPr>
                    </a:p>
                  </a:txBody>
                  <a:tcPr marL="0" marR="0" marT="0" marB="0">
                    <a:lnL w="7516">
                      <a:solidFill>
                        <a:srgbClr val="000000"/>
                      </a:solidFill>
                      <a:prstDash val="solid"/>
                    </a:lnL>
                    <a:lnR w="7516">
                      <a:solidFill>
                        <a:srgbClr val="000000"/>
                      </a:solidFill>
                      <a:prstDash val="solid"/>
                    </a:lnR>
                    <a:lnT w="14256">
                      <a:solidFill>
                        <a:srgbClr val="000000"/>
                      </a:solidFill>
                      <a:prstDash val="solid"/>
                    </a:lnT>
                    <a:lnB w="14256">
                      <a:solidFill>
                        <a:srgbClr val="000000"/>
                      </a:solidFill>
                      <a:prstDash val="solid"/>
                    </a:lnB>
                    <a:solidFill>
                      <a:srgbClr val="00CCFF"/>
                    </a:solidFill>
                  </a:tcPr>
                </a:tc>
                <a:tc>
                  <a:txBody>
                    <a:bodyPr/>
                    <a:lstStyle/>
                    <a:p>
                      <a:pPr marL="230504">
                        <a:lnSpc>
                          <a:spcPts val="1805"/>
                        </a:lnSpc>
                      </a:pPr>
                      <a:r>
                        <a:rPr sz="1550" spc="40" dirty="0">
                          <a:latin typeface="Arial Unicode MS"/>
                          <a:cs typeface="Arial Unicode MS"/>
                        </a:rPr>
                        <a:t>好瓜</a:t>
                      </a:r>
                      <a:endParaRPr sz="1550">
                        <a:latin typeface="Arial Unicode MS"/>
                        <a:cs typeface="Arial Unicode MS"/>
                      </a:endParaRPr>
                    </a:p>
                  </a:txBody>
                  <a:tcPr marL="0" marR="0" marT="0" marB="0">
                    <a:lnL w="7516">
                      <a:solidFill>
                        <a:srgbClr val="000000"/>
                      </a:solidFill>
                      <a:prstDash val="solid"/>
                    </a:lnL>
                    <a:lnR w="13761">
                      <a:solidFill>
                        <a:srgbClr val="000000"/>
                      </a:solidFill>
                      <a:prstDash val="solid"/>
                    </a:lnR>
                    <a:lnT w="14256">
                      <a:solidFill>
                        <a:srgbClr val="000000"/>
                      </a:solidFill>
                      <a:prstDash val="solid"/>
                    </a:lnT>
                    <a:lnB w="14256">
                      <a:solidFill>
                        <a:srgbClr val="000000"/>
                      </a:solidFill>
                      <a:prstDash val="solid"/>
                    </a:lnB>
                    <a:solidFill>
                      <a:srgbClr val="00CCFF"/>
                    </a:solidFill>
                  </a:tcPr>
                </a:tc>
                <a:extLst>
                  <a:ext uri="{0D108BD9-81ED-4DB2-BD59-A6C34878D82A}">
                    <a16:rowId xmlns:a16="http://schemas.microsoft.com/office/drawing/2014/main" val="10000"/>
                  </a:ext>
                </a:extLst>
              </a:tr>
              <a:tr h="244849">
                <a:tc>
                  <a:txBody>
                    <a:bodyPr/>
                    <a:lstStyle/>
                    <a:p>
                      <a:pPr marL="161925">
                        <a:lnSpc>
                          <a:spcPts val="1805"/>
                        </a:lnSpc>
                      </a:pPr>
                      <a:r>
                        <a:rPr sz="1550" spc="-10" dirty="0">
                          <a:latin typeface="Arial Unicode MS"/>
                          <a:cs typeface="Arial Unicode MS"/>
                        </a:rPr>
                        <a:t>青绿</a:t>
                      </a:r>
                      <a:endParaRPr sz="1550">
                        <a:latin typeface="Arial Unicode MS"/>
                        <a:cs typeface="Arial Unicode MS"/>
                      </a:endParaRPr>
                    </a:p>
                  </a:txBody>
                  <a:tcPr marL="0" marR="0" marT="0" marB="0">
                    <a:lnL w="13761">
                      <a:solidFill>
                        <a:srgbClr val="000000"/>
                      </a:solidFill>
                      <a:prstDash val="solid"/>
                    </a:lnL>
                    <a:lnR w="7516">
                      <a:solidFill>
                        <a:srgbClr val="000000"/>
                      </a:solidFill>
                      <a:prstDash val="solid"/>
                    </a:lnR>
                    <a:lnT w="14256">
                      <a:solidFill>
                        <a:srgbClr val="000000"/>
                      </a:solidFill>
                      <a:prstDash val="solid"/>
                    </a:lnT>
                    <a:lnB w="7763">
                      <a:solidFill>
                        <a:srgbClr val="000000"/>
                      </a:solidFill>
                      <a:prstDash val="solid"/>
                    </a:lnB>
                  </a:tcPr>
                </a:tc>
                <a:tc>
                  <a:txBody>
                    <a:bodyPr/>
                    <a:lstStyle/>
                    <a:p>
                      <a:pPr marL="262255">
                        <a:lnSpc>
                          <a:spcPts val="1805"/>
                        </a:lnSpc>
                      </a:pPr>
                      <a:r>
                        <a:rPr sz="1550" spc="-10" dirty="0">
                          <a:latin typeface="Arial Unicode MS"/>
                          <a:cs typeface="Arial Unicode MS"/>
                        </a:rPr>
                        <a:t>蜷缩</a:t>
                      </a:r>
                      <a:endParaRPr sz="1550">
                        <a:latin typeface="Arial Unicode MS"/>
                        <a:cs typeface="Arial Unicode MS"/>
                      </a:endParaRPr>
                    </a:p>
                  </a:txBody>
                  <a:tcPr marL="0" marR="0" marT="0" marB="0">
                    <a:lnL w="7516">
                      <a:solidFill>
                        <a:srgbClr val="000000"/>
                      </a:solidFill>
                      <a:prstDash val="solid"/>
                    </a:lnL>
                    <a:lnR w="7516">
                      <a:solidFill>
                        <a:srgbClr val="000000"/>
                      </a:solidFill>
                      <a:prstDash val="solid"/>
                    </a:lnR>
                    <a:lnT w="14256">
                      <a:solidFill>
                        <a:srgbClr val="000000"/>
                      </a:solidFill>
                      <a:prstDash val="solid"/>
                    </a:lnT>
                    <a:lnB w="7763">
                      <a:solidFill>
                        <a:srgbClr val="000000"/>
                      </a:solidFill>
                      <a:prstDash val="solid"/>
                    </a:lnB>
                  </a:tcPr>
                </a:tc>
                <a:tc>
                  <a:txBody>
                    <a:bodyPr/>
                    <a:lstStyle/>
                    <a:p>
                      <a:pPr marL="230504">
                        <a:lnSpc>
                          <a:spcPts val="1805"/>
                        </a:lnSpc>
                      </a:pPr>
                      <a:r>
                        <a:rPr sz="1550" spc="-10" dirty="0">
                          <a:latin typeface="Arial Unicode MS"/>
                          <a:cs typeface="Arial Unicode MS"/>
                        </a:rPr>
                        <a:t>浊响</a:t>
                      </a:r>
                      <a:endParaRPr sz="1550">
                        <a:latin typeface="Arial Unicode MS"/>
                        <a:cs typeface="Arial Unicode MS"/>
                      </a:endParaRPr>
                    </a:p>
                  </a:txBody>
                  <a:tcPr marL="0" marR="0" marT="0" marB="0">
                    <a:lnL w="7516">
                      <a:solidFill>
                        <a:srgbClr val="000000"/>
                      </a:solidFill>
                      <a:prstDash val="solid"/>
                    </a:lnL>
                    <a:lnR w="7516">
                      <a:solidFill>
                        <a:srgbClr val="000000"/>
                      </a:solidFill>
                      <a:prstDash val="solid"/>
                    </a:lnR>
                    <a:lnT w="14256">
                      <a:solidFill>
                        <a:srgbClr val="000000"/>
                      </a:solidFill>
                      <a:prstDash val="solid"/>
                    </a:lnT>
                    <a:lnB w="7763">
                      <a:solidFill>
                        <a:srgbClr val="000000"/>
                      </a:solidFill>
                      <a:prstDash val="solid"/>
                    </a:lnB>
                  </a:tcPr>
                </a:tc>
                <a:tc>
                  <a:txBody>
                    <a:bodyPr/>
                    <a:lstStyle/>
                    <a:p>
                      <a:pPr marL="13335" algn="ctr">
                        <a:lnSpc>
                          <a:spcPts val="1805"/>
                        </a:lnSpc>
                      </a:pPr>
                      <a:r>
                        <a:rPr sz="1550" dirty="0">
                          <a:latin typeface="Arial Unicode MS"/>
                          <a:cs typeface="Arial Unicode MS"/>
                        </a:rPr>
                        <a:t>是</a:t>
                      </a:r>
                      <a:endParaRPr sz="1550">
                        <a:latin typeface="Arial Unicode MS"/>
                        <a:cs typeface="Arial Unicode MS"/>
                      </a:endParaRPr>
                    </a:p>
                  </a:txBody>
                  <a:tcPr marL="0" marR="0" marT="0" marB="0">
                    <a:lnL w="7516">
                      <a:solidFill>
                        <a:srgbClr val="000000"/>
                      </a:solidFill>
                      <a:prstDash val="solid"/>
                    </a:lnL>
                    <a:lnR w="13761">
                      <a:solidFill>
                        <a:srgbClr val="000000"/>
                      </a:solidFill>
                      <a:prstDash val="solid"/>
                    </a:lnR>
                    <a:lnT w="14256">
                      <a:solidFill>
                        <a:srgbClr val="000000"/>
                      </a:solidFill>
                      <a:prstDash val="solid"/>
                    </a:lnT>
                    <a:lnB w="7763">
                      <a:solidFill>
                        <a:srgbClr val="000000"/>
                      </a:solidFill>
                      <a:prstDash val="solid"/>
                    </a:lnB>
                  </a:tcPr>
                </a:tc>
                <a:extLst>
                  <a:ext uri="{0D108BD9-81ED-4DB2-BD59-A6C34878D82A}">
                    <a16:rowId xmlns:a16="http://schemas.microsoft.com/office/drawing/2014/main" val="10001"/>
                  </a:ext>
                </a:extLst>
              </a:tr>
              <a:tr h="241467">
                <a:tc>
                  <a:txBody>
                    <a:bodyPr/>
                    <a:lstStyle/>
                    <a:p>
                      <a:pPr marL="161925">
                        <a:lnSpc>
                          <a:spcPts val="1800"/>
                        </a:lnSpc>
                      </a:pPr>
                      <a:r>
                        <a:rPr sz="1550" spc="-10" dirty="0">
                          <a:latin typeface="Arial Unicode MS"/>
                          <a:cs typeface="Arial Unicode MS"/>
                        </a:rPr>
                        <a:t>乌黑</a:t>
                      </a:r>
                      <a:endParaRPr sz="1550">
                        <a:latin typeface="Arial Unicode MS"/>
                        <a:cs typeface="Arial Unicode MS"/>
                      </a:endParaRPr>
                    </a:p>
                  </a:txBody>
                  <a:tcPr marL="0" marR="0" marT="0" marB="0">
                    <a:lnL w="13761">
                      <a:solidFill>
                        <a:srgbClr val="000000"/>
                      </a:solidFill>
                      <a:prstDash val="solid"/>
                    </a:lnL>
                    <a:lnR w="7516">
                      <a:solidFill>
                        <a:srgbClr val="000000"/>
                      </a:solidFill>
                      <a:prstDash val="solid"/>
                    </a:lnR>
                    <a:lnT w="7763">
                      <a:solidFill>
                        <a:srgbClr val="000000"/>
                      </a:solidFill>
                      <a:prstDash val="solid"/>
                    </a:lnT>
                    <a:lnB w="8033">
                      <a:solidFill>
                        <a:srgbClr val="000000"/>
                      </a:solidFill>
                      <a:prstDash val="solid"/>
                    </a:lnB>
                  </a:tcPr>
                </a:tc>
                <a:tc>
                  <a:txBody>
                    <a:bodyPr/>
                    <a:lstStyle/>
                    <a:p>
                      <a:pPr marL="262255">
                        <a:lnSpc>
                          <a:spcPts val="1800"/>
                        </a:lnSpc>
                      </a:pPr>
                      <a:r>
                        <a:rPr sz="1550" spc="-10" dirty="0">
                          <a:latin typeface="Arial Unicode MS"/>
                          <a:cs typeface="Arial Unicode MS"/>
                        </a:rPr>
                        <a:t>蜷缩</a:t>
                      </a:r>
                      <a:endParaRPr sz="1550">
                        <a:latin typeface="Arial Unicode MS"/>
                        <a:cs typeface="Arial Unicode MS"/>
                      </a:endParaRPr>
                    </a:p>
                  </a:txBody>
                  <a:tcPr marL="0" marR="0" marT="0" marB="0">
                    <a:lnL w="7516">
                      <a:solidFill>
                        <a:srgbClr val="000000"/>
                      </a:solidFill>
                      <a:prstDash val="solid"/>
                    </a:lnL>
                    <a:lnR w="7516">
                      <a:solidFill>
                        <a:srgbClr val="000000"/>
                      </a:solidFill>
                      <a:prstDash val="solid"/>
                    </a:lnR>
                    <a:lnT w="7763">
                      <a:solidFill>
                        <a:srgbClr val="000000"/>
                      </a:solidFill>
                      <a:prstDash val="solid"/>
                    </a:lnT>
                    <a:lnB w="8033">
                      <a:solidFill>
                        <a:srgbClr val="000000"/>
                      </a:solidFill>
                      <a:prstDash val="solid"/>
                    </a:lnB>
                  </a:tcPr>
                </a:tc>
                <a:tc>
                  <a:txBody>
                    <a:bodyPr/>
                    <a:lstStyle/>
                    <a:p>
                      <a:pPr marL="230504">
                        <a:lnSpc>
                          <a:spcPts val="1800"/>
                        </a:lnSpc>
                      </a:pPr>
                      <a:r>
                        <a:rPr sz="1550" spc="-10" dirty="0">
                          <a:latin typeface="Arial Unicode MS"/>
                          <a:cs typeface="Arial Unicode MS"/>
                        </a:rPr>
                        <a:t>浊响</a:t>
                      </a:r>
                      <a:endParaRPr sz="1550">
                        <a:latin typeface="Arial Unicode MS"/>
                        <a:cs typeface="Arial Unicode MS"/>
                      </a:endParaRPr>
                    </a:p>
                  </a:txBody>
                  <a:tcPr marL="0" marR="0" marT="0" marB="0">
                    <a:lnL w="7516">
                      <a:solidFill>
                        <a:srgbClr val="000000"/>
                      </a:solidFill>
                      <a:prstDash val="solid"/>
                    </a:lnL>
                    <a:lnR w="7516">
                      <a:solidFill>
                        <a:srgbClr val="000000"/>
                      </a:solidFill>
                      <a:prstDash val="solid"/>
                    </a:lnR>
                    <a:lnT w="7763">
                      <a:solidFill>
                        <a:srgbClr val="000000"/>
                      </a:solidFill>
                      <a:prstDash val="solid"/>
                    </a:lnT>
                    <a:lnB w="8033">
                      <a:solidFill>
                        <a:srgbClr val="000000"/>
                      </a:solidFill>
                      <a:prstDash val="solid"/>
                    </a:lnB>
                  </a:tcPr>
                </a:tc>
                <a:tc>
                  <a:txBody>
                    <a:bodyPr/>
                    <a:lstStyle/>
                    <a:p>
                      <a:pPr marL="13335" algn="ctr">
                        <a:lnSpc>
                          <a:spcPts val="1800"/>
                        </a:lnSpc>
                      </a:pPr>
                      <a:r>
                        <a:rPr sz="1550" dirty="0">
                          <a:latin typeface="Arial Unicode MS"/>
                          <a:cs typeface="Arial Unicode MS"/>
                        </a:rPr>
                        <a:t>是</a:t>
                      </a:r>
                      <a:endParaRPr sz="1550">
                        <a:latin typeface="Arial Unicode MS"/>
                        <a:cs typeface="Arial Unicode MS"/>
                      </a:endParaRPr>
                    </a:p>
                  </a:txBody>
                  <a:tcPr marL="0" marR="0" marT="0" marB="0">
                    <a:lnL w="7516">
                      <a:solidFill>
                        <a:srgbClr val="000000"/>
                      </a:solidFill>
                      <a:prstDash val="solid"/>
                    </a:lnL>
                    <a:lnR w="13761">
                      <a:solidFill>
                        <a:srgbClr val="000000"/>
                      </a:solidFill>
                      <a:prstDash val="solid"/>
                    </a:lnR>
                    <a:lnT w="7763">
                      <a:solidFill>
                        <a:srgbClr val="000000"/>
                      </a:solidFill>
                      <a:prstDash val="solid"/>
                    </a:lnT>
                    <a:lnB w="8033">
                      <a:solidFill>
                        <a:srgbClr val="000000"/>
                      </a:solidFill>
                      <a:prstDash val="solid"/>
                    </a:lnB>
                  </a:tcPr>
                </a:tc>
                <a:extLst>
                  <a:ext uri="{0D108BD9-81ED-4DB2-BD59-A6C34878D82A}">
                    <a16:rowId xmlns:a16="http://schemas.microsoft.com/office/drawing/2014/main" val="10002"/>
                  </a:ext>
                </a:extLst>
              </a:tr>
              <a:tr h="241467">
                <a:tc>
                  <a:txBody>
                    <a:bodyPr/>
                    <a:lstStyle/>
                    <a:p>
                      <a:pPr marL="161925">
                        <a:lnSpc>
                          <a:spcPts val="1805"/>
                        </a:lnSpc>
                      </a:pPr>
                      <a:r>
                        <a:rPr sz="1550" spc="-10" dirty="0">
                          <a:latin typeface="Arial Unicode MS"/>
                          <a:cs typeface="Arial Unicode MS"/>
                        </a:rPr>
                        <a:t>青绿</a:t>
                      </a:r>
                      <a:endParaRPr sz="1550">
                        <a:latin typeface="Arial Unicode MS"/>
                        <a:cs typeface="Arial Unicode MS"/>
                      </a:endParaRPr>
                    </a:p>
                  </a:txBody>
                  <a:tcPr marL="0" marR="0" marT="0" marB="0">
                    <a:lnL w="13761">
                      <a:solidFill>
                        <a:srgbClr val="000000"/>
                      </a:solidFill>
                      <a:prstDash val="solid"/>
                    </a:lnL>
                    <a:lnR w="7516">
                      <a:solidFill>
                        <a:srgbClr val="000000"/>
                      </a:solidFill>
                      <a:prstDash val="solid"/>
                    </a:lnR>
                    <a:lnT w="8033">
                      <a:solidFill>
                        <a:srgbClr val="000000"/>
                      </a:solidFill>
                      <a:prstDash val="solid"/>
                    </a:lnT>
                    <a:lnB w="7763">
                      <a:solidFill>
                        <a:srgbClr val="000000"/>
                      </a:solidFill>
                      <a:prstDash val="solid"/>
                    </a:lnB>
                  </a:tcPr>
                </a:tc>
                <a:tc>
                  <a:txBody>
                    <a:bodyPr/>
                    <a:lstStyle/>
                    <a:p>
                      <a:pPr marL="262255">
                        <a:lnSpc>
                          <a:spcPts val="1805"/>
                        </a:lnSpc>
                      </a:pPr>
                      <a:r>
                        <a:rPr sz="1550" spc="-10" dirty="0">
                          <a:latin typeface="Arial Unicode MS"/>
                          <a:cs typeface="Arial Unicode MS"/>
                        </a:rPr>
                        <a:t>硬挺</a:t>
                      </a:r>
                      <a:endParaRPr sz="1550">
                        <a:latin typeface="Arial Unicode MS"/>
                        <a:cs typeface="Arial Unicode MS"/>
                      </a:endParaRPr>
                    </a:p>
                  </a:txBody>
                  <a:tcPr marL="0" marR="0" marT="0" marB="0">
                    <a:lnL w="7516">
                      <a:solidFill>
                        <a:srgbClr val="000000"/>
                      </a:solidFill>
                      <a:prstDash val="solid"/>
                    </a:lnL>
                    <a:lnR w="7516">
                      <a:solidFill>
                        <a:srgbClr val="000000"/>
                      </a:solidFill>
                      <a:prstDash val="solid"/>
                    </a:lnR>
                    <a:lnT w="8033">
                      <a:solidFill>
                        <a:srgbClr val="000000"/>
                      </a:solidFill>
                      <a:prstDash val="solid"/>
                    </a:lnT>
                    <a:lnB w="7763">
                      <a:solidFill>
                        <a:srgbClr val="000000"/>
                      </a:solidFill>
                      <a:prstDash val="solid"/>
                    </a:lnB>
                  </a:tcPr>
                </a:tc>
                <a:tc>
                  <a:txBody>
                    <a:bodyPr/>
                    <a:lstStyle/>
                    <a:p>
                      <a:pPr marL="230504">
                        <a:lnSpc>
                          <a:spcPts val="1805"/>
                        </a:lnSpc>
                      </a:pPr>
                      <a:r>
                        <a:rPr sz="1550" spc="-10" dirty="0">
                          <a:latin typeface="Arial Unicode MS"/>
                          <a:cs typeface="Arial Unicode MS"/>
                        </a:rPr>
                        <a:t>清脆</a:t>
                      </a:r>
                      <a:endParaRPr sz="1550">
                        <a:latin typeface="Arial Unicode MS"/>
                        <a:cs typeface="Arial Unicode MS"/>
                      </a:endParaRPr>
                    </a:p>
                  </a:txBody>
                  <a:tcPr marL="0" marR="0" marT="0" marB="0">
                    <a:lnL w="7516">
                      <a:solidFill>
                        <a:srgbClr val="000000"/>
                      </a:solidFill>
                      <a:prstDash val="solid"/>
                    </a:lnL>
                    <a:lnR w="7516">
                      <a:solidFill>
                        <a:srgbClr val="000000"/>
                      </a:solidFill>
                      <a:prstDash val="solid"/>
                    </a:lnR>
                    <a:lnT w="8033">
                      <a:solidFill>
                        <a:srgbClr val="000000"/>
                      </a:solidFill>
                      <a:prstDash val="solid"/>
                    </a:lnT>
                    <a:lnB w="7763">
                      <a:solidFill>
                        <a:srgbClr val="000000"/>
                      </a:solidFill>
                      <a:prstDash val="solid"/>
                    </a:lnB>
                  </a:tcPr>
                </a:tc>
                <a:tc>
                  <a:txBody>
                    <a:bodyPr/>
                    <a:lstStyle/>
                    <a:p>
                      <a:pPr marL="13335" algn="ctr">
                        <a:lnSpc>
                          <a:spcPts val="1805"/>
                        </a:lnSpc>
                      </a:pPr>
                      <a:r>
                        <a:rPr sz="1550" dirty="0">
                          <a:latin typeface="Arial Unicode MS"/>
                          <a:cs typeface="Arial Unicode MS"/>
                        </a:rPr>
                        <a:t>否</a:t>
                      </a:r>
                      <a:endParaRPr sz="1550">
                        <a:latin typeface="Arial Unicode MS"/>
                        <a:cs typeface="Arial Unicode MS"/>
                      </a:endParaRPr>
                    </a:p>
                  </a:txBody>
                  <a:tcPr marL="0" marR="0" marT="0" marB="0">
                    <a:lnL w="7516">
                      <a:solidFill>
                        <a:srgbClr val="000000"/>
                      </a:solidFill>
                      <a:prstDash val="solid"/>
                    </a:lnL>
                    <a:lnR w="13761">
                      <a:solidFill>
                        <a:srgbClr val="000000"/>
                      </a:solidFill>
                      <a:prstDash val="solid"/>
                    </a:lnR>
                    <a:lnT w="8033">
                      <a:solidFill>
                        <a:srgbClr val="000000"/>
                      </a:solidFill>
                      <a:prstDash val="solid"/>
                    </a:lnT>
                    <a:lnB w="7763">
                      <a:solidFill>
                        <a:srgbClr val="000000"/>
                      </a:solidFill>
                      <a:prstDash val="solid"/>
                    </a:lnB>
                  </a:tcPr>
                </a:tc>
                <a:extLst>
                  <a:ext uri="{0D108BD9-81ED-4DB2-BD59-A6C34878D82A}">
                    <a16:rowId xmlns:a16="http://schemas.microsoft.com/office/drawing/2014/main" val="10003"/>
                  </a:ext>
                </a:extLst>
              </a:tr>
              <a:tr h="241602">
                <a:tc>
                  <a:txBody>
                    <a:bodyPr/>
                    <a:lstStyle/>
                    <a:p>
                      <a:pPr marL="161925">
                        <a:lnSpc>
                          <a:spcPts val="1805"/>
                        </a:lnSpc>
                      </a:pPr>
                      <a:r>
                        <a:rPr sz="1550" spc="-10" dirty="0">
                          <a:latin typeface="Arial Unicode MS"/>
                          <a:cs typeface="Arial Unicode MS"/>
                        </a:rPr>
                        <a:t>乌黑</a:t>
                      </a:r>
                      <a:endParaRPr sz="1550">
                        <a:latin typeface="Arial Unicode MS"/>
                        <a:cs typeface="Arial Unicode MS"/>
                      </a:endParaRPr>
                    </a:p>
                  </a:txBody>
                  <a:tcPr marL="0" marR="0" marT="0" marB="0">
                    <a:lnL w="13761">
                      <a:solidFill>
                        <a:srgbClr val="000000"/>
                      </a:solidFill>
                      <a:prstDash val="solid"/>
                    </a:lnL>
                    <a:lnR w="7516">
                      <a:solidFill>
                        <a:srgbClr val="000000"/>
                      </a:solidFill>
                      <a:prstDash val="solid"/>
                    </a:lnR>
                    <a:lnT w="7763">
                      <a:solidFill>
                        <a:srgbClr val="000000"/>
                      </a:solidFill>
                      <a:prstDash val="solid"/>
                    </a:lnT>
                    <a:lnB w="7763">
                      <a:solidFill>
                        <a:srgbClr val="000000"/>
                      </a:solidFill>
                      <a:prstDash val="solid"/>
                    </a:lnB>
                  </a:tcPr>
                </a:tc>
                <a:tc>
                  <a:txBody>
                    <a:bodyPr/>
                    <a:lstStyle/>
                    <a:p>
                      <a:pPr marL="262255">
                        <a:lnSpc>
                          <a:spcPts val="1805"/>
                        </a:lnSpc>
                      </a:pPr>
                      <a:r>
                        <a:rPr sz="1550" spc="-10" dirty="0">
                          <a:latin typeface="Arial Unicode MS"/>
                          <a:cs typeface="Arial Unicode MS"/>
                        </a:rPr>
                        <a:t>稍蜷</a:t>
                      </a:r>
                      <a:endParaRPr sz="1550">
                        <a:latin typeface="Arial Unicode MS"/>
                        <a:cs typeface="Arial Unicode MS"/>
                      </a:endParaRPr>
                    </a:p>
                  </a:txBody>
                  <a:tcPr marL="0" marR="0" marT="0" marB="0">
                    <a:lnL w="7516">
                      <a:solidFill>
                        <a:srgbClr val="000000"/>
                      </a:solidFill>
                      <a:prstDash val="solid"/>
                    </a:lnL>
                    <a:lnR w="7516">
                      <a:solidFill>
                        <a:srgbClr val="000000"/>
                      </a:solidFill>
                      <a:prstDash val="solid"/>
                    </a:lnR>
                    <a:lnT w="7763">
                      <a:solidFill>
                        <a:srgbClr val="000000"/>
                      </a:solidFill>
                      <a:prstDash val="solid"/>
                    </a:lnT>
                    <a:lnB w="7763">
                      <a:solidFill>
                        <a:srgbClr val="000000"/>
                      </a:solidFill>
                      <a:prstDash val="solid"/>
                    </a:lnB>
                  </a:tcPr>
                </a:tc>
                <a:tc>
                  <a:txBody>
                    <a:bodyPr/>
                    <a:lstStyle/>
                    <a:p>
                      <a:pPr marL="230504">
                        <a:lnSpc>
                          <a:spcPts val="1805"/>
                        </a:lnSpc>
                      </a:pPr>
                      <a:r>
                        <a:rPr sz="1550" spc="-10" dirty="0">
                          <a:latin typeface="Arial Unicode MS"/>
                          <a:cs typeface="Arial Unicode MS"/>
                        </a:rPr>
                        <a:t>沉闷</a:t>
                      </a:r>
                      <a:endParaRPr sz="1550">
                        <a:latin typeface="Arial Unicode MS"/>
                        <a:cs typeface="Arial Unicode MS"/>
                      </a:endParaRPr>
                    </a:p>
                  </a:txBody>
                  <a:tcPr marL="0" marR="0" marT="0" marB="0">
                    <a:lnL w="7516">
                      <a:solidFill>
                        <a:srgbClr val="000000"/>
                      </a:solidFill>
                      <a:prstDash val="solid"/>
                    </a:lnL>
                    <a:lnR w="7516">
                      <a:solidFill>
                        <a:srgbClr val="000000"/>
                      </a:solidFill>
                      <a:prstDash val="solid"/>
                    </a:lnR>
                    <a:lnT w="7763">
                      <a:solidFill>
                        <a:srgbClr val="000000"/>
                      </a:solidFill>
                      <a:prstDash val="solid"/>
                    </a:lnT>
                    <a:lnB w="7763">
                      <a:solidFill>
                        <a:srgbClr val="000000"/>
                      </a:solidFill>
                      <a:prstDash val="solid"/>
                    </a:lnB>
                  </a:tcPr>
                </a:tc>
                <a:tc>
                  <a:txBody>
                    <a:bodyPr/>
                    <a:lstStyle/>
                    <a:p>
                      <a:pPr marL="13335" algn="ctr">
                        <a:lnSpc>
                          <a:spcPts val="1805"/>
                        </a:lnSpc>
                      </a:pPr>
                      <a:r>
                        <a:rPr sz="1550" dirty="0">
                          <a:latin typeface="Arial Unicode MS"/>
                          <a:cs typeface="Arial Unicode MS"/>
                        </a:rPr>
                        <a:t>否</a:t>
                      </a:r>
                    </a:p>
                  </a:txBody>
                  <a:tcPr marL="0" marR="0" marT="0" marB="0">
                    <a:lnL w="7516">
                      <a:solidFill>
                        <a:srgbClr val="000000"/>
                      </a:solidFill>
                      <a:prstDash val="solid"/>
                    </a:lnL>
                    <a:lnR w="13761">
                      <a:solidFill>
                        <a:srgbClr val="000000"/>
                      </a:solidFill>
                      <a:prstDash val="solid"/>
                    </a:lnR>
                    <a:lnT w="7763">
                      <a:solidFill>
                        <a:srgbClr val="000000"/>
                      </a:solidFill>
                      <a:prstDash val="solid"/>
                    </a:lnT>
                    <a:lnB w="7763">
                      <a:solidFill>
                        <a:srgbClr val="000000"/>
                      </a:solidFill>
                      <a:prstDash val="soli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25282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0" y="860961"/>
            <a:ext cx="8182098" cy="0"/>
          </a:xfrm>
          <a:custGeom>
            <a:avLst/>
            <a:gdLst/>
            <a:ahLst/>
            <a:cxnLst/>
            <a:rect l="l" t="t" r="r" b="b"/>
            <a:pathLst>
              <a:path w="8182098">
                <a:moveTo>
                  <a:pt x="0" y="0"/>
                </a:moveTo>
                <a:lnTo>
                  <a:pt x="8182098" y="0"/>
                </a:lnTo>
              </a:path>
            </a:pathLst>
          </a:custGeom>
          <a:ln w="23750">
            <a:solidFill>
              <a:srgbClr val="B3DFCC"/>
            </a:solidFill>
          </a:ln>
        </p:spPr>
        <p:txBody>
          <a:bodyPr wrap="square" lIns="0" tIns="0" rIns="0" bIns="0" rtlCol="0">
            <a:noAutofit/>
          </a:bodyPr>
          <a:lstStyle/>
          <a:p>
            <a:endParaRPr/>
          </a:p>
        </p:txBody>
      </p:sp>
      <p:sp>
        <p:nvSpPr>
          <p:cNvPr id="9" name="object 9"/>
          <p:cNvSpPr txBox="1"/>
          <p:nvPr/>
        </p:nvSpPr>
        <p:spPr>
          <a:xfrm>
            <a:off x="82302" y="280554"/>
            <a:ext cx="3173730" cy="424815"/>
          </a:xfrm>
          <a:prstGeom prst="rect">
            <a:avLst/>
          </a:prstGeom>
        </p:spPr>
        <p:txBody>
          <a:bodyPr vert="horz" wrap="square" lIns="0" tIns="0" rIns="0" bIns="0" rtlCol="0">
            <a:noAutofit/>
          </a:bodyPr>
          <a:lstStyle/>
          <a:p>
            <a:pPr marL="12700">
              <a:lnSpc>
                <a:spcPct val="100000"/>
              </a:lnSpc>
            </a:pPr>
            <a:r>
              <a:rPr sz="2700" spc="50" dirty="0">
                <a:latin typeface="Kai"/>
                <a:cs typeface="Kai"/>
              </a:rPr>
              <a:t>机器学习</a:t>
            </a:r>
            <a:r>
              <a:rPr lang="zh-CN" altLang="en-US" sz="2700" spc="50" dirty="0">
                <a:latin typeface="Kai"/>
                <a:cs typeface="Kai"/>
              </a:rPr>
              <a:t>形式化定义</a:t>
            </a:r>
            <a:endParaRPr sz="2700" dirty="0">
              <a:latin typeface="Kai"/>
              <a:cs typeface="Kai"/>
            </a:endParaRPr>
          </a:p>
        </p:txBody>
      </p:sp>
      <p:pic>
        <p:nvPicPr>
          <p:cNvPr id="2" name="图片 1">
            <a:extLst>
              <a:ext uri="{FF2B5EF4-FFF2-40B4-BE49-F238E27FC236}">
                <a16:creationId xmlns:a16="http://schemas.microsoft.com/office/drawing/2014/main" id="{BD9CED4B-88BC-524C-A58C-D08079010F82}"/>
              </a:ext>
            </a:extLst>
          </p:cNvPr>
          <p:cNvPicPr>
            <a:picLocks noChangeAspect="1"/>
          </p:cNvPicPr>
          <p:nvPr/>
        </p:nvPicPr>
        <p:blipFill>
          <a:blip r:embed="rId2"/>
          <a:stretch>
            <a:fillRect/>
          </a:stretch>
        </p:blipFill>
        <p:spPr>
          <a:xfrm>
            <a:off x="1828800" y="992998"/>
            <a:ext cx="5715000" cy="5255402"/>
          </a:xfrm>
          <a:prstGeom prst="rect">
            <a:avLst/>
          </a:prstGeom>
        </p:spPr>
      </p:pic>
    </p:spTree>
    <p:extLst>
      <p:ext uri="{BB962C8B-B14F-4D97-AF65-F5344CB8AC3E}">
        <p14:creationId xmlns:p14="http://schemas.microsoft.com/office/powerpoint/2010/main" val="706570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0" y="860961"/>
            <a:ext cx="8182098" cy="0"/>
          </a:xfrm>
          <a:custGeom>
            <a:avLst/>
            <a:gdLst/>
            <a:ahLst/>
            <a:cxnLst/>
            <a:rect l="l" t="t" r="r" b="b"/>
            <a:pathLst>
              <a:path w="8182098">
                <a:moveTo>
                  <a:pt x="0" y="0"/>
                </a:moveTo>
                <a:lnTo>
                  <a:pt x="8182098" y="0"/>
                </a:lnTo>
              </a:path>
            </a:pathLst>
          </a:custGeom>
          <a:ln w="23750">
            <a:solidFill>
              <a:srgbClr val="B3DFCC"/>
            </a:solidFill>
          </a:ln>
        </p:spPr>
        <p:txBody>
          <a:bodyPr wrap="square" lIns="0" tIns="0" rIns="0" bIns="0" rtlCol="0">
            <a:noAutofit/>
          </a:bodyPr>
          <a:lstStyle/>
          <a:p>
            <a:endParaRPr/>
          </a:p>
        </p:txBody>
      </p:sp>
      <p:sp>
        <p:nvSpPr>
          <p:cNvPr id="9" name="object 9"/>
          <p:cNvSpPr txBox="1"/>
          <p:nvPr/>
        </p:nvSpPr>
        <p:spPr>
          <a:xfrm>
            <a:off x="82302" y="280554"/>
            <a:ext cx="3173730" cy="424815"/>
          </a:xfrm>
          <a:prstGeom prst="rect">
            <a:avLst/>
          </a:prstGeom>
        </p:spPr>
        <p:txBody>
          <a:bodyPr vert="horz" wrap="square" lIns="0" tIns="0" rIns="0" bIns="0" rtlCol="0">
            <a:noAutofit/>
          </a:bodyPr>
          <a:lstStyle/>
          <a:p>
            <a:pPr marL="12700">
              <a:lnSpc>
                <a:spcPct val="100000"/>
              </a:lnSpc>
            </a:pPr>
            <a:r>
              <a:rPr sz="2700" spc="50" dirty="0">
                <a:latin typeface="Kai"/>
                <a:cs typeface="Kai"/>
              </a:rPr>
              <a:t>机器学习</a:t>
            </a:r>
            <a:r>
              <a:rPr lang="zh-CN" altLang="en-US" sz="2700" spc="50" dirty="0">
                <a:latin typeface="Kai"/>
                <a:cs typeface="Kai"/>
              </a:rPr>
              <a:t>形式化定义</a:t>
            </a:r>
            <a:endParaRPr sz="2700" dirty="0">
              <a:latin typeface="Kai"/>
              <a:cs typeface="Kai"/>
            </a:endParaRPr>
          </a:p>
        </p:txBody>
      </p:sp>
      <p:sp>
        <p:nvSpPr>
          <p:cNvPr id="13" name="object 10"/>
          <p:cNvSpPr txBox="1"/>
          <p:nvPr/>
        </p:nvSpPr>
        <p:spPr>
          <a:xfrm>
            <a:off x="381000" y="1246998"/>
            <a:ext cx="8153400" cy="4544202"/>
          </a:xfrm>
          <a:prstGeom prst="rect">
            <a:avLst/>
          </a:prstGeom>
        </p:spPr>
        <p:txBody>
          <a:bodyPr vert="horz" wrap="square" lIns="0" tIns="0" rIns="0" bIns="0" rtlCol="0">
            <a:noAutofit/>
          </a:bodyPr>
          <a:lstStyle/>
          <a:p>
            <a:pPr marL="12700">
              <a:lnSpc>
                <a:spcPct val="150000"/>
              </a:lnSpc>
            </a:pPr>
            <a:r>
              <a:rPr lang="zh-CN" altLang="en-US" sz="3200" dirty="0">
                <a:latin typeface="Kaiti SC" panose="02010600040101010101" pitchFamily="2" charset="-122"/>
                <a:ea typeface="Kaiti SC" panose="02010600040101010101" pitchFamily="2" charset="-122"/>
                <a:cs typeface="Kai"/>
              </a:rPr>
              <a:t>假设用 </a:t>
            </a:r>
            <a:r>
              <a:rPr lang="en-US" altLang="zh-CN" sz="3200" dirty="0">
                <a:solidFill>
                  <a:srgbClr val="FF0000"/>
                </a:solidFill>
                <a:latin typeface="Kaiti SC" panose="02010600040101010101" pitchFamily="2" charset="-122"/>
                <a:ea typeface="Kaiti SC" panose="02010600040101010101" pitchFamily="2" charset="-122"/>
                <a:cs typeface="Kai"/>
              </a:rPr>
              <a:t>P</a:t>
            </a:r>
            <a:r>
              <a:rPr lang="zh-CN" altLang="en-US" sz="3200" dirty="0">
                <a:latin typeface="Kaiti SC" panose="02010600040101010101" pitchFamily="2" charset="-122"/>
                <a:ea typeface="Kaiti SC" panose="02010600040101010101" pitchFamily="2" charset="-122"/>
                <a:cs typeface="Kai"/>
              </a:rPr>
              <a:t> 来估计计算机程序在某任务 </a:t>
            </a:r>
            <a:r>
              <a:rPr lang="en-US" altLang="zh-CN" sz="3200" dirty="0">
                <a:solidFill>
                  <a:srgbClr val="0070C0"/>
                </a:solidFill>
                <a:latin typeface="Kaiti SC" panose="02010600040101010101" pitchFamily="2" charset="-122"/>
                <a:ea typeface="Kaiti SC" panose="02010600040101010101" pitchFamily="2" charset="-122"/>
                <a:cs typeface="Kai"/>
              </a:rPr>
              <a:t>T</a:t>
            </a:r>
            <a:r>
              <a:rPr lang="zh-CN" altLang="en-US" sz="3200" dirty="0">
                <a:latin typeface="Kaiti SC" panose="02010600040101010101" pitchFamily="2" charset="-122"/>
                <a:ea typeface="Kaiti SC" panose="02010600040101010101" pitchFamily="2" charset="-122"/>
                <a:cs typeface="Kai"/>
              </a:rPr>
              <a:t> 上的性能，若一个程序通过利用经验 </a:t>
            </a:r>
            <a:r>
              <a:rPr lang="en-US" altLang="zh-CN" sz="3200" dirty="0">
                <a:solidFill>
                  <a:srgbClr val="92D050"/>
                </a:solidFill>
                <a:latin typeface="Kaiti SC" panose="02010600040101010101" pitchFamily="2" charset="-122"/>
                <a:ea typeface="Kaiti SC" panose="02010600040101010101" pitchFamily="2" charset="-122"/>
                <a:cs typeface="Kai"/>
              </a:rPr>
              <a:t>E</a:t>
            </a:r>
            <a:r>
              <a:rPr lang="zh-CN" altLang="en-US" sz="3200" dirty="0">
                <a:latin typeface="Kaiti SC" panose="02010600040101010101" pitchFamily="2" charset="-122"/>
                <a:ea typeface="Kaiti SC" panose="02010600040101010101" pitchFamily="2" charset="-122"/>
                <a:cs typeface="Kai"/>
              </a:rPr>
              <a:t> 在 </a:t>
            </a:r>
            <a:r>
              <a:rPr lang="en-US" altLang="zh-CN" sz="3200" dirty="0">
                <a:solidFill>
                  <a:srgbClr val="0070C0"/>
                </a:solidFill>
                <a:latin typeface="Kaiti SC" panose="02010600040101010101" pitchFamily="2" charset="-122"/>
                <a:ea typeface="Kaiti SC" panose="02010600040101010101" pitchFamily="2" charset="-122"/>
                <a:cs typeface="Kai"/>
              </a:rPr>
              <a:t>T</a:t>
            </a:r>
            <a:r>
              <a:rPr lang="zh-CN" altLang="en-US" sz="3200" dirty="0">
                <a:latin typeface="Kaiti SC" panose="02010600040101010101" pitchFamily="2" charset="-122"/>
                <a:ea typeface="Kaiti SC" panose="02010600040101010101" pitchFamily="2" charset="-122"/>
                <a:cs typeface="Kai"/>
              </a:rPr>
              <a:t> 任务上获得了性能改善，则我们就说关于 </a:t>
            </a:r>
            <a:r>
              <a:rPr lang="en-US" altLang="zh-CN" sz="3200" dirty="0">
                <a:solidFill>
                  <a:srgbClr val="0070C0"/>
                </a:solidFill>
                <a:latin typeface="Kaiti SC" panose="02010600040101010101" pitchFamily="2" charset="-122"/>
                <a:ea typeface="Kaiti SC" panose="02010600040101010101" pitchFamily="2" charset="-122"/>
                <a:cs typeface="Kai"/>
              </a:rPr>
              <a:t>T</a:t>
            </a:r>
            <a:r>
              <a:rPr lang="zh-CN" altLang="en-US" sz="3200" dirty="0">
                <a:latin typeface="Kaiti SC" panose="02010600040101010101" pitchFamily="2" charset="-122"/>
                <a:ea typeface="Kaiti SC" panose="02010600040101010101" pitchFamily="2" charset="-122"/>
                <a:cs typeface="Kai"/>
              </a:rPr>
              <a:t> 和 </a:t>
            </a:r>
            <a:r>
              <a:rPr lang="en-US" altLang="zh-CN" sz="3200" dirty="0">
                <a:solidFill>
                  <a:srgbClr val="FF0000"/>
                </a:solidFill>
                <a:latin typeface="Kaiti SC" panose="02010600040101010101" pitchFamily="2" charset="-122"/>
                <a:ea typeface="Kaiti SC" panose="02010600040101010101" pitchFamily="2" charset="-122"/>
                <a:cs typeface="Kai"/>
              </a:rPr>
              <a:t>P</a:t>
            </a:r>
            <a:r>
              <a:rPr lang="zh-CN" altLang="en-US" sz="3200" dirty="0">
                <a:latin typeface="Kaiti SC" panose="02010600040101010101" pitchFamily="2" charset="-122"/>
                <a:ea typeface="Kaiti SC" panose="02010600040101010101" pitchFamily="2" charset="-122"/>
                <a:cs typeface="Kai"/>
              </a:rPr>
              <a:t>，该程序对 </a:t>
            </a:r>
            <a:r>
              <a:rPr lang="en-US" altLang="zh-CN" sz="3200" dirty="0">
                <a:solidFill>
                  <a:srgbClr val="92D050"/>
                </a:solidFill>
                <a:latin typeface="Kaiti SC" panose="02010600040101010101" pitchFamily="2" charset="-122"/>
                <a:ea typeface="Kaiti SC" panose="02010600040101010101" pitchFamily="2" charset="-122"/>
                <a:cs typeface="Kai"/>
              </a:rPr>
              <a:t>E</a:t>
            </a:r>
            <a:r>
              <a:rPr lang="zh-CN" altLang="en-US" sz="3200" dirty="0">
                <a:latin typeface="Kaiti SC" panose="02010600040101010101" pitchFamily="2" charset="-122"/>
                <a:ea typeface="Kaiti SC" panose="02010600040101010101" pitchFamily="2" charset="-122"/>
                <a:cs typeface="Kai"/>
              </a:rPr>
              <a:t> 进行了学习。</a:t>
            </a:r>
            <a:endParaRPr lang="en-US" altLang="zh-CN" sz="3200" dirty="0">
              <a:latin typeface="Kaiti SC" panose="02010600040101010101" pitchFamily="2" charset="-122"/>
              <a:ea typeface="Kaiti SC" panose="02010600040101010101" pitchFamily="2" charset="-122"/>
              <a:cs typeface="Kai"/>
            </a:endParaRPr>
          </a:p>
        </p:txBody>
      </p:sp>
    </p:spTree>
    <p:extLst>
      <p:ext uri="{BB962C8B-B14F-4D97-AF65-F5344CB8AC3E}">
        <p14:creationId xmlns:p14="http://schemas.microsoft.com/office/powerpoint/2010/main" val="20242337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0" y="860961"/>
            <a:ext cx="8182098" cy="0"/>
          </a:xfrm>
          <a:custGeom>
            <a:avLst/>
            <a:gdLst/>
            <a:ahLst/>
            <a:cxnLst/>
            <a:rect l="l" t="t" r="r" b="b"/>
            <a:pathLst>
              <a:path w="8182098">
                <a:moveTo>
                  <a:pt x="0" y="0"/>
                </a:moveTo>
                <a:lnTo>
                  <a:pt x="8182098" y="0"/>
                </a:lnTo>
              </a:path>
            </a:pathLst>
          </a:custGeom>
          <a:ln w="23750">
            <a:solidFill>
              <a:srgbClr val="B3DFCC"/>
            </a:solidFill>
          </a:ln>
        </p:spPr>
        <p:txBody>
          <a:bodyPr wrap="square" lIns="0" tIns="0" rIns="0" bIns="0" rtlCol="0">
            <a:noAutofit/>
          </a:bodyPr>
          <a:lstStyle/>
          <a:p>
            <a:endParaRPr/>
          </a:p>
        </p:txBody>
      </p:sp>
      <p:sp>
        <p:nvSpPr>
          <p:cNvPr id="9" name="object 9"/>
          <p:cNvSpPr txBox="1"/>
          <p:nvPr/>
        </p:nvSpPr>
        <p:spPr>
          <a:xfrm>
            <a:off x="82302" y="280554"/>
            <a:ext cx="3173730" cy="424815"/>
          </a:xfrm>
          <a:prstGeom prst="rect">
            <a:avLst/>
          </a:prstGeom>
        </p:spPr>
        <p:txBody>
          <a:bodyPr vert="horz" wrap="square" lIns="0" tIns="0" rIns="0" bIns="0" rtlCol="0">
            <a:noAutofit/>
          </a:bodyPr>
          <a:lstStyle/>
          <a:p>
            <a:pPr marL="12700">
              <a:lnSpc>
                <a:spcPct val="100000"/>
              </a:lnSpc>
            </a:pPr>
            <a:r>
              <a:rPr sz="2700" spc="50" dirty="0" err="1">
                <a:latin typeface="Kaiti SC" panose="02010600040101010101" pitchFamily="2" charset="-122"/>
                <a:ea typeface="Kaiti SC" panose="02010600040101010101" pitchFamily="2" charset="-122"/>
              </a:rPr>
              <a:t>机器学习</a:t>
            </a:r>
            <a:r>
              <a:rPr lang="zh-CN" altLang="en-US" sz="2700" spc="50" dirty="0">
                <a:latin typeface="Kaiti SC" panose="02010600040101010101" pitchFamily="2" charset="-122"/>
                <a:ea typeface="Kaiti SC" panose="02010600040101010101" pitchFamily="2" charset="-122"/>
              </a:rPr>
              <a:t>概念</a:t>
            </a:r>
            <a:endParaRPr sz="2700" spc="50" dirty="0">
              <a:latin typeface="Kaiti SC" panose="02010600040101010101" pitchFamily="2" charset="-122"/>
              <a:ea typeface="Kaiti SC" panose="02010600040101010101" pitchFamily="2" charset="-122"/>
            </a:endParaRPr>
          </a:p>
        </p:txBody>
      </p:sp>
      <p:sp>
        <p:nvSpPr>
          <p:cNvPr id="13" name="object 10"/>
          <p:cNvSpPr txBox="1"/>
          <p:nvPr/>
        </p:nvSpPr>
        <p:spPr>
          <a:xfrm>
            <a:off x="381000" y="1246998"/>
            <a:ext cx="8153400" cy="4544202"/>
          </a:xfrm>
          <a:prstGeom prst="rect">
            <a:avLst/>
          </a:prstGeom>
        </p:spPr>
        <p:txBody>
          <a:bodyPr vert="horz" wrap="square" lIns="0" tIns="0" rIns="0" bIns="0" rtlCol="0">
            <a:noAutofit/>
          </a:bodyPr>
          <a:lstStyle/>
          <a:p>
            <a:pPr marL="12700">
              <a:lnSpc>
                <a:spcPct val="150000"/>
              </a:lnSpc>
            </a:pPr>
            <a:endParaRPr lang="en-US" altLang="zh-CN" sz="4000" dirty="0">
              <a:latin typeface="Kai"/>
              <a:cs typeface="Kai"/>
            </a:endParaRPr>
          </a:p>
        </p:txBody>
      </p:sp>
      <p:sp>
        <p:nvSpPr>
          <p:cNvPr id="2" name="文本框 1">
            <a:extLst>
              <a:ext uri="{FF2B5EF4-FFF2-40B4-BE49-F238E27FC236}">
                <a16:creationId xmlns:a16="http://schemas.microsoft.com/office/drawing/2014/main" id="{6B9AA24C-9794-2B4E-8CBE-31726EFE3B17}"/>
              </a:ext>
            </a:extLst>
          </p:cNvPr>
          <p:cNvSpPr txBox="1"/>
          <p:nvPr/>
        </p:nvSpPr>
        <p:spPr>
          <a:xfrm>
            <a:off x="685800" y="1447800"/>
            <a:ext cx="7391400" cy="2400657"/>
          </a:xfrm>
          <a:prstGeom prst="rect">
            <a:avLst/>
          </a:prstGeom>
          <a:noFill/>
        </p:spPr>
        <p:txBody>
          <a:bodyPr wrap="square" rtlCol="0">
            <a:spAutoFit/>
          </a:bodyPr>
          <a:lstStyle/>
          <a:p>
            <a:pPr marL="285750" indent="-285750">
              <a:buFont typeface="Wingdings" pitchFamily="2" charset="2"/>
              <a:buChar char="l"/>
            </a:pPr>
            <a:r>
              <a:rPr kumimoji="1" lang="zh-CN" altLang="en-US" sz="2400" dirty="0">
                <a:latin typeface="Kaiti SC" panose="02010600040101010101" pitchFamily="2" charset="-122"/>
                <a:ea typeface="Kaiti SC" panose="02010600040101010101" pitchFamily="2" charset="-122"/>
              </a:rPr>
              <a:t>机器学习研究如何通过计算的手段，利用经验来改善系统自身的性能。</a:t>
            </a:r>
            <a:endParaRPr kumimoji="1" lang="en-US" altLang="zh-CN" sz="2400" dirty="0">
              <a:latin typeface="Kaiti SC" panose="02010600040101010101" pitchFamily="2" charset="-122"/>
              <a:ea typeface="Kaiti SC" panose="02010600040101010101" pitchFamily="2" charset="-122"/>
            </a:endParaRPr>
          </a:p>
          <a:p>
            <a:r>
              <a:rPr kumimoji="1" lang="en-US" altLang="zh-CN" sz="2400" dirty="0">
                <a:latin typeface="Kaiti SC" panose="02010600040101010101" pitchFamily="2" charset="-122"/>
                <a:ea typeface="Kaiti SC" panose="02010600040101010101" pitchFamily="2" charset="-122"/>
              </a:rPr>
              <a:t>	</a:t>
            </a:r>
            <a:r>
              <a:rPr kumimoji="1" lang="zh-CN" altLang="en-US" sz="2400" dirty="0">
                <a:latin typeface="Kaiti SC" panose="02010600040101010101" pitchFamily="2" charset="-122"/>
                <a:ea typeface="Kaiti SC" panose="02010600040101010101" pitchFamily="2" charset="-122"/>
              </a:rPr>
              <a:t>经验：通常是数据</a:t>
            </a:r>
            <a:endParaRPr kumimoji="1" lang="en-US" altLang="zh-CN" sz="2400" dirty="0">
              <a:latin typeface="Kaiti SC" panose="02010600040101010101" pitchFamily="2" charset="-122"/>
              <a:ea typeface="Kaiti SC" panose="02010600040101010101" pitchFamily="2" charset="-122"/>
            </a:endParaRPr>
          </a:p>
          <a:p>
            <a:pPr marL="342900" indent="-342900">
              <a:buFont typeface="Wingdings" pitchFamily="2" charset="2"/>
              <a:buChar char="l"/>
            </a:pPr>
            <a:r>
              <a:rPr kumimoji="1" lang="zh-CN" altLang="en-US" sz="2400" dirty="0">
                <a:latin typeface="Kaiti SC" panose="02010600040101010101" pitchFamily="2" charset="-122"/>
                <a:ea typeface="Kaiti SC" panose="02010600040101010101" pitchFamily="2" charset="-122"/>
              </a:rPr>
              <a:t>机器学习研究从数据产生“模型”</a:t>
            </a:r>
            <a:endParaRPr kumimoji="1" lang="en-US" altLang="zh-CN" sz="2400" dirty="0">
              <a:latin typeface="Kaiti SC" panose="02010600040101010101" pitchFamily="2" charset="-122"/>
              <a:ea typeface="Kaiti SC" panose="02010600040101010101" pitchFamily="2" charset="-122"/>
            </a:endParaRPr>
          </a:p>
          <a:p>
            <a:pPr marL="285750" indent="-285750">
              <a:buFont typeface="Wingdings" pitchFamily="2" charset="2"/>
              <a:buChar char="l"/>
            </a:pPr>
            <a:endParaRPr kumimoji="1" lang="en-US" altLang="zh-CN" dirty="0">
              <a:latin typeface="Kaiti SC" panose="02010600040101010101" pitchFamily="2" charset="-122"/>
              <a:ea typeface="Kaiti SC" panose="02010600040101010101" pitchFamily="2" charset="-122"/>
            </a:endParaRPr>
          </a:p>
          <a:p>
            <a:endParaRPr kumimoji="1" lang="en-US" altLang="zh-CN" dirty="0">
              <a:latin typeface="Kaiti SC" panose="02010600040101010101" pitchFamily="2" charset="-122"/>
              <a:ea typeface="Kaiti SC" panose="02010600040101010101" pitchFamily="2" charset="-122"/>
            </a:endParaRPr>
          </a:p>
          <a:p>
            <a:endParaRPr kumimoji="1" lang="zh-CN" altLang="en-US"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2887416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64720BC-46A1-844F-AAC3-B45C49FF1678}"/>
              </a:ext>
            </a:extLst>
          </p:cNvPr>
          <p:cNvPicPr>
            <a:picLocks noChangeAspect="1"/>
          </p:cNvPicPr>
          <p:nvPr/>
        </p:nvPicPr>
        <p:blipFill>
          <a:blip r:embed="rId2"/>
          <a:stretch>
            <a:fillRect/>
          </a:stretch>
        </p:blipFill>
        <p:spPr>
          <a:xfrm>
            <a:off x="0" y="0"/>
            <a:ext cx="9144000" cy="6858000"/>
          </a:xfrm>
          <a:prstGeom prst="rect">
            <a:avLst/>
          </a:prstGeom>
        </p:spPr>
      </p:pic>
      <p:sp>
        <p:nvSpPr>
          <p:cNvPr id="3" name="矩形 2">
            <a:extLst>
              <a:ext uri="{FF2B5EF4-FFF2-40B4-BE49-F238E27FC236}">
                <a16:creationId xmlns:a16="http://schemas.microsoft.com/office/drawing/2014/main" id="{0B406B50-8FAA-E645-A303-F9C86F83824F}"/>
              </a:ext>
            </a:extLst>
          </p:cNvPr>
          <p:cNvSpPr/>
          <p:nvPr/>
        </p:nvSpPr>
        <p:spPr>
          <a:xfrm>
            <a:off x="7112675" y="76200"/>
            <a:ext cx="2031325" cy="369332"/>
          </a:xfrm>
          <a:prstGeom prst="rect">
            <a:avLst/>
          </a:prstGeom>
        </p:spPr>
        <p:txBody>
          <a:bodyPr wrap="none">
            <a:spAutoFit/>
          </a:bodyPr>
          <a:lstStyle/>
          <a:p>
            <a:r>
              <a:rPr lang="zh-CN" altLang="en-US" dirty="0">
                <a:solidFill>
                  <a:srgbClr val="FF0000"/>
                </a:solidFill>
                <a:latin typeface="Kai"/>
                <a:cs typeface="Kai"/>
              </a:rPr>
              <a:t>李宏毅，台湾大学</a:t>
            </a:r>
            <a:endParaRPr lang="zh-CN" altLang="en-US" dirty="0">
              <a:solidFill>
                <a:srgbClr val="FF0000"/>
              </a:solidFill>
            </a:endParaRPr>
          </a:p>
        </p:txBody>
      </p:sp>
    </p:spTree>
    <p:extLst>
      <p:ext uri="{BB962C8B-B14F-4D97-AF65-F5344CB8AC3E}">
        <p14:creationId xmlns:p14="http://schemas.microsoft.com/office/powerpoint/2010/main" val="2266522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0" dirty="0">
                <a:latin typeface="Arial Unicode MS"/>
                <a:cs typeface="Arial Unicode MS"/>
              </a:rPr>
              <a:t>基</a:t>
            </a:r>
            <a:r>
              <a:rPr sz="2800" spc="-30" dirty="0">
                <a:latin typeface="Arial Unicode MS"/>
                <a:cs typeface="Arial Unicode MS"/>
              </a:rPr>
              <a:t>本术语</a:t>
            </a:r>
            <a:endParaRPr sz="2800">
              <a:latin typeface="Arial Unicode MS"/>
              <a:cs typeface="Arial Unicode MS"/>
            </a:endParaRPr>
          </a:p>
        </p:txBody>
      </p:sp>
      <p:sp>
        <p:nvSpPr>
          <p:cNvPr id="3" name="object 3"/>
          <p:cNvSpPr txBox="1"/>
          <p:nvPr/>
        </p:nvSpPr>
        <p:spPr>
          <a:xfrm>
            <a:off x="285277" y="4440300"/>
            <a:ext cx="4023995" cy="1717675"/>
          </a:xfrm>
          <a:prstGeom prst="rect">
            <a:avLst/>
          </a:prstGeom>
        </p:spPr>
        <p:txBody>
          <a:bodyPr vert="horz" wrap="square" lIns="0" tIns="0" rIns="0" bIns="0" rtlCol="0">
            <a:noAutofit/>
          </a:bodyPr>
          <a:lstStyle/>
          <a:p>
            <a:pPr marL="12700">
              <a:lnSpc>
                <a:spcPct val="100000"/>
              </a:lnSpc>
              <a:tabLst>
                <a:tab pos="299085" algn="l"/>
              </a:tabLst>
            </a:pPr>
            <a:r>
              <a:rPr sz="1600" spc="-10" dirty="0">
                <a:solidFill>
                  <a:srgbClr val="0000FF"/>
                </a:solidFill>
                <a:latin typeface="Arial"/>
                <a:cs typeface="Arial"/>
              </a:rPr>
              <a:t>•	</a:t>
            </a:r>
            <a:r>
              <a:rPr sz="1600" spc="-10" dirty="0" err="1">
                <a:solidFill>
                  <a:srgbClr val="0000FF"/>
                </a:solidFill>
                <a:latin typeface="Arial Unicode MS"/>
                <a:cs typeface="Arial Unicode MS"/>
              </a:rPr>
              <a:t>数据集</a:t>
            </a:r>
            <a:endParaRPr sz="1600" dirty="0">
              <a:latin typeface="Arial Unicode MS"/>
              <a:cs typeface="Arial Unicode MS"/>
            </a:endParaRPr>
          </a:p>
          <a:p>
            <a:pPr marL="299085" indent="-287020">
              <a:lnSpc>
                <a:spcPct val="100000"/>
              </a:lnSpc>
              <a:buClr>
                <a:srgbClr val="0000FF"/>
              </a:buClr>
              <a:buFont typeface="Arial"/>
              <a:buChar char="•"/>
              <a:tabLst>
                <a:tab pos="299085" algn="l"/>
              </a:tabLst>
            </a:pPr>
            <a:r>
              <a:rPr sz="1600" spc="-10" dirty="0">
                <a:solidFill>
                  <a:srgbClr val="0000FF"/>
                </a:solidFill>
                <a:latin typeface="Arial Unicode MS"/>
                <a:cs typeface="Arial Unicode MS"/>
              </a:rPr>
              <a:t>示例</a:t>
            </a:r>
            <a:r>
              <a:rPr sz="1600" spc="-10" dirty="0">
                <a:solidFill>
                  <a:srgbClr val="0000FF"/>
                </a:solidFill>
                <a:latin typeface="Verdana"/>
                <a:cs typeface="Verdana"/>
              </a:rPr>
              <a:t>(</a:t>
            </a:r>
            <a:r>
              <a:rPr sz="1600" spc="-20" dirty="0">
                <a:solidFill>
                  <a:srgbClr val="0000FF"/>
                </a:solidFill>
                <a:latin typeface="Verdana"/>
                <a:cs typeface="Verdana"/>
              </a:rPr>
              <a:t>i</a:t>
            </a:r>
            <a:r>
              <a:rPr sz="1600" spc="-10" dirty="0">
                <a:solidFill>
                  <a:srgbClr val="0000FF"/>
                </a:solidFill>
                <a:latin typeface="Verdana"/>
                <a:cs typeface="Verdana"/>
              </a:rPr>
              <a:t>n</a:t>
            </a:r>
            <a:r>
              <a:rPr sz="1600" spc="-20" dirty="0">
                <a:solidFill>
                  <a:srgbClr val="0000FF"/>
                </a:solidFill>
                <a:latin typeface="Verdana"/>
                <a:cs typeface="Verdana"/>
              </a:rPr>
              <a:t>s</a:t>
            </a:r>
            <a:r>
              <a:rPr sz="1600" spc="-15" dirty="0">
                <a:solidFill>
                  <a:srgbClr val="0000FF"/>
                </a:solidFill>
                <a:latin typeface="Verdana"/>
                <a:cs typeface="Verdana"/>
              </a:rPr>
              <a:t>t</a:t>
            </a:r>
            <a:r>
              <a:rPr sz="1600" spc="-10" dirty="0">
                <a:solidFill>
                  <a:srgbClr val="0000FF"/>
                </a:solidFill>
                <a:latin typeface="Verdana"/>
                <a:cs typeface="Verdana"/>
              </a:rPr>
              <a:t>an</a:t>
            </a:r>
            <a:r>
              <a:rPr sz="1600" spc="-15" dirty="0">
                <a:solidFill>
                  <a:srgbClr val="0000FF"/>
                </a:solidFill>
                <a:latin typeface="Verdana"/>
                <a:cs typeface="Verdana"/>
              </a:rPr>
              <a:t>ce)</a:t>
            </a:r>
            <a:r>
              <a:rPr lang="en-US" altLang="zh-CN" sz="1600" spc="-10" dirty="0">
                <a:solidFill>
                  <a:srgbClr val="0000FF"/>
                </a:solidFill>
                <a:latin typeface="Verdana"/>
                <a:cs typeface="Verdana"/>
              </a:rPr>
              <a:t>,</a:t>
            </a:r>
            <a:r>
              <a:rPr lang="zh-CN" altLang="en-US" sz="1600" spc="45" dirty="0">
                <a:solidFill>
                  <a:srgbClr val="0000FF"/>
                </a:solidFill>
                <a:latin typeface="Verdana"/>
                <a:cs typeface="Verdana"/>
              </a:rPr>
              <a:t> </a:t>
            </a:r>
            <a:r>
              <a:rPr sz="1600" spc="-10" dirty="0" err="1">
                <a:solidFill>
                  <a:srgbClr val="0000FF"/>
                </a:solidFill>
                <a:latin typeface="Arial Unicode MS"/>
                <a:cs typeface="Arial Unicode MS"/>
              </a:rPr>
              <a:t>样例</a:t>
            </a:r>
            <a:r>
              <a:rPr sz="1600" spc="-10" dirty="0">
                <a:solidFill>
                  <a:srgbClr val="0000FF"/>
                </a:solidFill>
                <a:latin typeface="Verdana"/>
                <a:cs typeface="Verdana"/>
              </a:rPr>
              <a:t>(</a:t>
            </a:r>
            <a:r>
              <a:rPr sz="1600" spc="-20" dirty="0">
                <a:solidFill>
                  <a:srgbClr val="0000FF"/>
                </a:solidFill>
                <a:latin typeface="Verdana"/>
                <a:cs typeface="Verdana"/>
              </a:rPr>
              <a:t>e</a:t>
            </a:r>
            <a:r>
              <a:rPr sz="1600" spc="-10" dirty="0">
                <a:solidFill>
                  <a:srgbClr val="0000FF"/>
                </a:solidFill>
                <a:latin typeface="Verdana"/>
                <a:cs typeface="Verdana"/>
              </a:rPr>
              <a:t>xample)</a:t>
            </a:r>
            <a:r>
              <a:rPr lang="zh-CN" altLang="en-US" sz="1600" dirty="0">
                <a:latin typeface="Verdana"/>
                <a:cs typeface="Verdana"/>
              </a:rPr>
              <a:t>，</a:t>
            </a:r>
            <a:r>
              <a:rPr sz="1600" spc="-10" dirty="0" err="1">
                <a:solidFill>
                  <a:srgbClr val="0000FF"/>
                </a:solidFill>
                <a:latin typeface="Arial Unicode MS"/>
                <a:cs typeface="Arial Unicode MS"/>
              </a:rPr>
              <a:t>样本</a:t>
            </a:r>
            <a:r>
              <a:rPr sz="1600" spc="-10" dirty="0">
                <a:solidFill>
                  <a:srgbClr val="0000FF"/>
                </a:solidFill>
                <a:latin typeface="Verdana"/>
                <a:cs typeface="Verdana"/>
              </a:rPr>
              <a:t>(</a:t>
            </a:r>
            <a:r>
              <a:rPr sz="1600" spc="-20" dirty="0">
                <a:solidFill>
                  <a:srgbClr val="0000FF"/>
                </a:solidFill>
                <a:latin typeface="Verdana"/>
                <a:cs typeface="Verdana"/>
              </a:rPr>
              <a:t>s</a:t>
            </a:r>
            <a:r>
              <a:rPr sz="1600" spc="-10" dirty="0">
                <a:solidFill>
                  <a:srgbClr val="0000FF"/>
                </a:solidFill>
                <a:latin typeface="Verdana"/>
                <a:cs typeface="Verdana"/>
              </a:rPr>
              <a:t>ampl</a:t>
            </a:r>
            <a:r>
              <a:rPr sz="1600" spc="-25" dirty="0">
                <a:solidFill>
                  <a:srgbClr val="0000FF"/>
                </a:solidFill>
                <a:latin typeface="Verdana"/>
                <a:cs typeface="Verdana"/>
              </a:rPr>
              <a:t>e</a:t>
            </a:r>
            <a:r>
              <a:rPr sz="1600" spc="-10" dirty="0">
                <a:solidFill>
                  <a:srgbClr val="0000FF"/>
                </a:solidFill>
                <a:latin typeface="Verdana"/>
                <a:cs typeface="Verdana"/>
              </a:rPr>
              <a:t>)</a:t>
            </a:r>
            <a:endParaRPr sz="1600" dirty="0">
              <a:latin typeface="Verdana"/>
              <a:cs typeface="Verdana"/>
            </a:endParaRPr>
          </a:p>
          <a:p>
            <a:pPr marL="299085" indent="-287020">
              <a:lnSpc>
                <a:spcPct val="100000"/>
              </a:lnSpc>
              <a:buClr>
                <a:srgbClr val="0000FF"/>
              </a:buClr>
              <a:buFont typeface="Arial"/>
              <a:buChar char="•"/>
              <a:tabLst>
                <a:tab pos="299085" algn="l"/>
              </a:tabLst>
            </a:pPr>
            <a:r>
              <a:rPr sz="1600" spc="-10" dirty="0">
                <a:solidFill>
                  <a:srgbClr val="0000FF"/>
                </a:solidFill>
                <a:latin typeface="Arial Unicode MS"/>
                <a:cs typeface="Arial Unicode MS"/>
              </a:rPr>
              <a:t>属性</a:t>
            </a:r>
            <a:r>
              <a:rPr sz="1600" spc="-10" dirty="0">
                <a:solidFill>
                  <a:srgbClr val="0000FF"/>
                </a:solidFill>
                <a:latin typeface="Verdana"/>
                <a:cs typeface="Verdana"/>
              </a:rPr>
              <a:t>(a</a:t>
            </a:r>
            <a:r>
              <a:rPr sz="1600" spc="-20" dirty="0">
                <a:solidFill>
                  <a:srgbClr val="0000FF"/>
                </a:solidFill>
                <a:latin typeface="Verdana"/>
                <a:cs typeface="Verdana"/>
              </a:rPr>
              <a:t>t</a:t>
            </a:r>
            <a:r>
              <a:rPr sz="1600" spc="-15" dirty="0">
                <a:solidFill>
                  <a:srgbClr val="0000FF"/>
                </a:solidFill>
                <a:latin typeface="Verdana"/>
                <a:cs typeface="Verdana"/>
              </a:rPr>
              <a:t>t</a:t>
            </a:r>
            <a:r>
              <a:rPr sz="1600" spc="-10" dirty="0">
                <a:solidFill>
                  <a:srgbClr val="0000FF"/>
                </a:solidFill>
                <a:latin typeface="Verdana"/>
                <a:cs typeface="Verdana"/>
              </a:rPr>
              <a:t>ribu</a:t>
            </a:r>
            <a:r>
              <a:rPr sz="1600" spc="-20" dirty="0">
                <a:solidFill>
                  <a:srgbClr val="0000FF"/>
                </a:solidFill>
                <a:latin typeface="Verdana"/>
                <a:cs typeface="Verdana"/>
              </a:rPr>
              <a:t>t</a:t>
            </a:r>
            <a:r>
              <a:rPr sz="1600" spc="-10" dirty="0">
                <a:solidFill>
                  <a:srgbClr val="0000FF"/>
                </a:solidFill>
                <a:latin typeface="Verdana"/>
                <a:cs typeface="Verdana"/>
              </a:rPr>
              <a:t>e</a:t>
            </a:r>
            <a:r>
              <a:rPr sz="1600" spc="-20" dirty="0">
                <a:solidFill>
                  <a:srgbClr val="0000FF"/>
                </a:solidFill>
                <a:latin typeface="Verdana"/>
                <a:cs typeface="Verdana"/>
              </a:rPr>
              <a:t>)</a:t>
            </a:r>
            <a:r>
              <a:rPr sz="1600" spc="-10" dirty="0">
                <a:solidFill>
                  <a:srgbClr val="0000FF"/>
                </a:solidFill>
                <a:latin typeface="Verdana"/>
                <a:cs typeface="Verdana"/>
              </a:rPr>
              <a:t>,</a:t>
            </a:r>
            <a:r>
              <a:rPr sz="1600" spc="20" dirty="0">
                <a:solidFill>
                  <a:srgbClr val="0000FF"/>
                </a:solidFill>
                <a:latin typeface="Verdana"/>
                <a:cs typeface="Verdana"/>
              </a:rPr>
              <a:t> </a:t>
            </a:r>
            <a:r>
              <a:rPr sz="1600" spc="-10" dirty="0">
                <a:solidFill>
                  <a:srgbClr val="0000FF"/>
                </a:solidFill>
                <a:latin typeface="Arial Unicode MS"/>
                <a:cs typeface="Arial Unicode MS"/>
              </a:rPr>
              <a:t>特征</a:t>
            </a:r>
            <a:r>
              <a:rPr sz="1600" spc="-10" dirty="0">
                <a:solidFill>
                  <a:srgbClr val="0000FF"/>
                </a:solidFill>
                <a:latin typeface="Verdana"/>
                <a:cs typeface="Verdana"/>
              </a:rPr>
              <a:t>(f</a:t>
            </a:r>
            <a:r>
              <a:rPr sz="1600" spc="-20" dirty="0">
                <a:solidFill>
                  <a:srgbClr val="0000FF"/>
                </a:solidFill>
                <a:latin typeface="Verdana"/>
                <a:cs typeface="Verdana"/>
              </a:rPr>
              <a:t>e</a:t>
            </a:r>
            <a:r>
              <a:rPr sz="1600" spc="-10" dirty="0">
                <a:solidFill>
                  <a:srgbClr val="0000FF"/>
                </a:solidFill>
                <a:latin typeface="Verdana"/>
                <a:cs typeface="Verdana"/>
              </a:rPr>
              <a:t>at</a:t>
            </a:r>
            <a:r>
              <a:rPr sz="1600" spc="-20" dirty="0">
                <a:solidFill>
                  <a:srgbClr val="0000FF"/>
                </a:solidFill>
                <a:latin typeface="Verdana"/>
                <a:cs typeface="Verdana"/>
              </a:rPr>
              <a:t>u</a:t>
            </a:r>
            <a:r>
              <a:rPr sz="1600" spc="-10" dirty="0">
                <a:solidFill>
                  <a:srgbClr val="0000FF"/>
                </a:solidFill>
                <a:latin typeface="Verdana"/>
                <a:cs typeface="Verdana"/>
              </a:rPr>
              <a:t>re</a:t>
            </a:r>
            <a:r>
              <a:rPr sz="1600" spc="-15" dirty="0">
                <a:solidFill>
                  <a:srgbClr val="0000FF"/>
                </a:solidFill>
                <a:latin typeface="Verdana"/>
                <a:cs typeface="Verdana"/>
              </a:rPr>
              <a:t>)</a:t>
            </a:r>
            <a:r>
              <a:rPr sz="1600" spc="-10" dirty="0">
                <a:solidFill>
                  <a:srgbClr val="0000FF"/>
                </a:solidFill>
                <a:latin typeface="Verdana"/>
                <a:cs typeface="Verdana"/>
              </a:rPr>
              <a:t>;</a:t>
            </a:r>
            <a:r>
              <a:rPr sz="1600" spc="5" dirty="0">
                <a:solidFill>
                  <a:srgbClr val="0000FF"/>
                </a:solidFill>
                <a:latin typeface="Verdana"/>
                <a:cs typeface="Verdana"/>
              </a:rPr>
              <a:t> </a:t>
            </a:r>
            <a:r>
              <a:rPr sz="1600" spc="-10" dirty="0">
                <a:solidFill>
                  <a:srgbClr val="0000FF"/>
                </a:solidFill>
                <a:latin typeface="Arial Unicode MS"/>
                <a:cs typeface="Arial Unicode MS"/>
              </a:rPr>
              <a:t>属性</a:t>
            </a:r>
            <a:r>
              <a:rPr sz="1600" spc="-20" dirty="0">
                <a:solidFill>
                  <a:srgbClr val="0000FF"/>
                </a:solidFill>
                <a:latin typeface="Arial Unicode MS"/>
                <a:cs typeface="Arial Unicode MS"/>
              </a:rPr>
              <a:t>值</a:t>
            </a:r>
            <a:endParaRPr sz="1600" dirty="0">
              <a:latin typeface="Arial Unicode MS"/>
              <a:cs typeface="Arial Unicode MS"/>
            </a:endParaRPr>
          </a:p>
          <a:p>
            <a:pPr marL="12700">
              <a:lnSpc>
                <a:spcPct val="100000"/>
              </a:lnSpc>
              <a:tabLst>
                <a:tab pos="299085" algn="l"/>
              </a:tabLst>
            </a:pPr>
            <a:r>
              <a:rPr sz="1600" spc="-10" dirty="0">
                <a:solidFill>
                  <a:srgbClr val="0000FF"/>
                </a:solidFill>
                <a:latin typeface="Arial"/>
                <a:cs typeface="Arial"/>
              </a:rPr>
              <a:t>•	</a:t>
            </a:r>
            <a:r>
              <a:rPr sz="1600" spc="-10" dirty="0">
                <a:solidFill>
                  <a:srgbClr val="0000FF"/>
                </a:solidFill>
                <a:latin typeface="Arial Unicode MS"/>
                <a:cs typeface="Arial Unicode MS"/>
              </a:rPr>
              <a:t>属性空间</a:t>
            </a:r>
            <a:r>
              <a:rPr sz="1600" spc="-10" dirty="0">
                <a:solidFill>
                  <a:srgbClr val="0000FF"/>
                </a:solidFill>
                <a:latin typeface="Verdana"/>
                <a:cs typeface="Verdana"/>
              </a:rPr>
              <a:t>,</a:t>
            </a:r>
            <a:r>
              <a:rPr sz="1600" spc="-30" dirty="0">
                <a:solidFill>
                  <a:srgbClr val="0000FF"/>
                </a:solidFill>
                <a:latin typeface="Verdana"/>
                <a:cs typeface="Verdana"/>
              </a:rPr>
              <a:t> </a:t>
            </a:r>
            <a:r>
              <a:rPr sz="1600" spc="-10" dirty="0">
                <a:solidFill>
                  <a:srgbClr val="0000FF"/>
                </a:solidFill>
                <a:latin typeface="Arial Unicode MS"/>
                <a:cs typeface="Arial Unicode MS"/>
              </a:rPr>
              <a:t>样本空</a:t>
            </a:r>
            <a:r>
              <a:rPr sz="1600" spc="-5" dirty="0">
                <a:solidFill>
                  <a:srgbClr val="0000FF"/>
                </a:solidFill>
                <a:latin typeface="Arial Unicode MS"/>
                <a:cs typeface="Arial Unicode MS"/>
              </a:rPr>
              <a:t>间</a:t>
            </a:r>
            <a:r>
              <a:rPr sz="1600" spc="-10" dirty="0">
                <a:solidFill>
                  <a:srgbClr val="0000FF"/>
                </a:solidFill>
                <a:latin typeface="Verdana"/>
                <a:cs typeface="Verdana"/>
              </a:rPr>
              <a:t>,</a:t>
            </a:r>
            <a:r>
              <a:rPr sz="1600" spc="-30" dirty="0">
                <a:solidFill>
                  <a:srgbClr val="0000FF"/>
                </a:solidFill>
                <a:latin typeface="Verdana"/>
                <a:cs typeface="Verdana"/>
              </a:rPr>
              <a:t> </a:t>
            </a:r>
            <a:r>
              <a:rPr sz="1600" spc="-10" dirty="0">
                <a:solidFill>
                  <a:srgbClr val="0000FF"/>
                </a:solidFill>
                <a:latin typeface="Arial Unicode MS"/>
                <a:cs typeface="Arial Unicode MS"/>
              </a:rPr>
              <a:t>输入空间</a:t>
            </a:r>
            <a:endParaRPr sz="1600" dirty="0">
              <a:latin typeface="Arial Unicode MS"/>
              <a:cs typeface="Arial Unicode MS"/>
            </a:endParaRPr>
          </a:p>
          <a:p>
            <a:pPr marL="299085" indent="-287020">
              <a:lnSpc>
                <a:spcPct val="100000"/>
              </a:lnSpc>
              <a:buClr>
                <a:srgbClr val="0000FF"/>
              </a:buClr>
              <a:buFont typeface="Arial"/>
              <a:buChar char="•"/>
              <a:tabLst>
                <a:tab pos="299085" algn="l"/>
              </a:tabLst>
            </a:pPr>
            <a:r>
              <a:rPr sz="1600" spc="-10" dirty="0">
                <a:solidFill>
                  <a:srgbClr val="0000FF"/>
                </a:solidFill>
                <a:latin typeface="Arial Unicode MS"/>
                <a:cs typeface="Arial Unicode MS"/>
              </a:rPr>
              <a:t>特征向量</a:t>
            </a:r>
            <a:r>
              <a:rPr sz="1600" spc="-10" dirty="0">
                <a:solidFill>
                  <a:srgbClr val="0000FF"/>
                </a:solidFill>
                <a:latin typeface="Verdana"/>
                <a:cs typeface="Verdana"/>
              </a:rPr>
              <a:t>(f</a:t>
            </a:r>
            <a:r>
              <a:rPr sz="1600" spc="-20" dirty="0">
                <a:solidFill>
                  <a:srgbClr val="0000FF"/>
                </a:solidFill>
                <a:latin typeface="Verdana"/>
                <a:cs typeface="Verdana"/>
              </a:rPr>
              <a:t>e</a:t>
            </a:r>
            <a:r>
              <a:rPr sz="1600" spc="-10" dirty="0">
                <a:solidFill>
                  <a:srgbClr val="0000FF"/>
                </a:solidFill>
                <a:latin typeface="Verdana"/>
                <a:cs typeface="Verdana"/>
              </a:rPr>
              <a:t>at</a:t>
            </a:r>
            <a:r>
              <a:rPr sz="1600" spc="-20" dirty="0">
                <a:solidFill>
                  <a:srgbClr val="0000FF"/>
                </a:solidFill>
                <a:latin typeface="Verdana"/>
                <a:cs typeface="Verdana"/>
              </a:rPr>
              <a:t>u</a:t>
            </a:r>
            <a:r>
              <a:rPr sz="1600" spc="-10" dirty="0">
                <a:solidFill>
                  <a:srgbClr val="0000FF"/>
                </a:solidFill>
                <a:latin typeface="Verdana"/>
                <a:cs typeface="Verdana"/>
              </a:rPr>
              <a:t>re</a:t>
            </a:r>
            <a:r>
              <a:rPr sz="1600" spc="-15" dirty="0">
                <a:solidFill>
                  <a:srgbClr val="0000FF"/>
                </a:solidFill>
                <a:latin typeface="Verdana"/>
                <a:cs typeface="Verdana"/>
              </a:rPr>
              <a:t> </a:t>
            </a:r>
            <a:r>
              <a:rPr sz="1600" spc="-20" dirty="0">
                <a:solidFill>
                  <a:srgbClr val="0000FF"/>
                </a:solidFill>
                <a:latin typeface="Verdana"/>
                <a:cs typeface="Verdana"/>
              </a:rPr>
              <a:t>v</a:t>
            </a:r>
            <a:r>
              <a:rPr sz="1600" spc="-10" dirty="0">
                <a:solidFill>
                  <a:srgbClr val="0000FF"/>
                </a:solidFill>
                <a:latin typeface="Verdana"/>
                <a:cs typeface="Verdana"/>
              </a:rPr>
              <a:t>e</a:t>
            </a:r>
            <a:r>
              <a:rPr sz="1600" spc="-20" dirty="0">
                <a:solidFill>
                  <a:srgbClr val="0000FF"/>
                </a:solidFill>
                <a:latin typeface="Verdana"/>
                <a:cs typeface="Verdana"/>
              </a:rPr>
              <a:t>c</a:t>
            </a:r>
            <a:r>
              <a:rPr sz="1600" spc="-15" dirty="0">
                <a:solidFill>
                  <a:srgbClr val="0000FF"/>
                </a:solidFill>
                <a:latin typeface="Verdana"/>
                <a:cs typeface="Verdana"/>
              </a:rPr>
              <a:t>t</a:t>
            </a:r>
            <a:r>
              <a:rPr sz="1600" spc="-10" dirty="0">
                <a:solidFill>
                  <a:srgbClr val="0000FF"/>
                </a:solidFill>
                <a:latin typeface="Verdana"/>
                <a:cs typeface="Verdana"/>
              </a:rPr>
              <a:t>o</a:t>
            </a:r>
            <a:r>
              <a:rPr sz="1600" spc="0" dirty="0">
                <a:solidFill>
                  <a:srgbClr val="0000FF"/>
                </a:solidFill>
                <a:latin typeface="Verdana"/>
                <a:cs typeface="Verdana"/>
              </a:rPr>
              <a:t>r</a:t>
            </a:r>
            <a:r>
              <a:rPr sz="1600" spc="-10" dirty="0">
                <a:solidFill>
                  <a:srgbClr val="0000FF"/>
                </a:solidFill>
                <a:latin typeface="Verdana"/>
                <a:cs typeface="Verdana"/>
              </a:rPr>
              <a:t>)</a:t>
            </a:r>
            <a:endParaRPr sz="1600" dirty="0">
              <a:latin typeface="Verdana"/>
              <a:cs typeface="Verdana"/>
            </a:endParaRPr>
          </a:p>
          <a:p>
            <a:pPr marL="12700">
              <a:lnSpc>
                <a:spcPct val="100000"/>
              </a:lnSpc>
              <a:tabLst>
                <a:tab pos="299085" algn="l"/>
              </a:tabLst>
            </a:pPr>
            <a:r>
              <a:rPr sz="1600" spc="-10" dirty="0">
                <a:solidFill>
                  <a:srgbClr val="0000FF"/>
                </a:solidFill>
                <a:latin typeface="Arial"/>
                <a:cs typeface="Arial"/>
              </a:rPr>
              <a:t>•	</a:t>
            </a:r>
            <a:r>
              <a:rPr sz="1600" spc="-10" dirty="0">
                <a:solidFill>
                  <a:srgbClr val="0000FF"/>
                </a:solidFill>
                <a:latin typeface="Arial Unicode MS"/>
                <a:cs typeface="Arial Unicode MS"/>
              </a:rPr>
              <a:t>标记空间</a:t>
            </a:r>
            <a:r>
              <a:rPr sz="1600" spc="-10" dirty="0">
                <a:solidFill>
                  <a:srgbClr val="0000FF"/>
                </a:solidFill>
                <a:latin typeface="Verdana"/>
                <a:cs typeface="Verdana"/>
              </a:rPr>
              <a:t>,</a:t>
            </a:r>
            <a:r>
              <a:rPr sz="1600" spc="-30" dirty="0">
                <a:solidFill>
                  <a:srgbClr val="0000FF"/>
                </a:solidFill>
                <a:latin typeface="Verdana"/>
                <a:cs typeface="Verdana"/>
              </a:rPr>
              <a:t> </a:t>
            </a:r>
            <a:r>
              <a:rPr sz="1600" spc="-10" dirty="0">
                <a:solidFill>
                  <a:srgbClr val="0000FF"/>
                </a:solidFill>
                <a:latin typeface="Arial Unicode MS"/>
                <a:cs typeface="Arial Unicode MS"/>
              </a:rPr>
              <a:t>输出空间</a:t>
            </a:r>
            <a:endParaRPr sz="1600" dirty="0">
              <a:latin typeface="Arial Unicode MS"/>
              <a:cs typeface="Arial Unicode MS"/>
            </a:endParaRPr>
          </a:p>
        </p:txBody>
      </p:sp>
      <p:sp>
        <p:nvSpPr>
          <p:cNvPr id="11" name="object 11"/>
          <p:cNvSpPr/>
          <p:nvPr/>
        </p:nvSpPr>
        <p:spPr>
          <a:xfrm>
            <a:off x="1296161" y="1143000"/>
            <a:ext cx="6551676" cy="3503676"/>
          </a:xfrm>
          <a:prstGeom prst="rect">
            <a:avLst/>
          </a:prstGeom>
          <a:blipFill>
            <a:blip r:embed="rId2" cstate="print"/>
            <a:stretch>
              <a:fillRect/>
            </a:stretch>
          </a:blipFill>
        </p:spPr>
        <p:txBody>
          <a:bodyPr wrap="square" lIns="0" tIns="0" rIns="0" bIns="0" rtlCol="0">
            <a:noAutofit/>
          </a:bodyPr>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57302"/>
            <a:ext cx="1447165" cy="432434"/>
          </a:xfrm>
          <a:prstGeom prst="rect">
            <a:avLst/>
          </a:prstGeom>
        </p:spPr>
        <p:txBody>
          <a:bodyPr vert="horz" wrap="square" lIns="0" tIns="0" rIns="0" bIns="0" rtlCol="0">
            <a:noAutofit/>
          </a:bodyPr>
          <a:lstStyle/>
          <a:p>
            <a:pPr marL="12700">
              <a:lnSpc>
                <a:spcPct val="100000"/>
              </a:lnSpc>
            </a:pPr>
            <a:r>
              <a:rPr sz="2800" spc="-25" dirty="0">
                <a:latin typeface="Arial Unicode MS"/>
                <a:cs typeface="Arial Unicode MS"/>
              </a:rPr>
              <a:t>机</a:t>
            </a:r>
            <a:r>
              <a:rPr sz="2800" spc="-30" dirty="0">
                <a:latin typeface="Arial Unicode MS"/>
                <a:cs typeface="Arial Unicode MS"/>
              </a:rPr>
              <a:t>器学习</a:t>
            </a:r>
            <a:endParaRPr sz="2800">
              <a:latin typeface="Arial Unicode MS"/>
              <a:cs typeface="Arial Unicode MS"/>
            </a:endParaRPr>
          </a:p>
        </p:txBody>
      </p:sp>
      <p:sp>
        <p:nvSpPr>
          <p:cNvPr id="3" name="object 3"/>
          <p:cNvSpPr txBox="1"/>
          <p:nvPr/>
        </p:nvSpPr>
        <p:spPr>
          <a:xfrm>
            <a:off x="2201036" y="1154176"/>
            <a:ext cx="4633595" cy="1272540"/>
          </a:xfrm>
          <a:prstGeom prst="rect">
            <a:avLst/>
          </a:prstGeom>
        </p:spPr>
        <p:txBody>
          <a:bodyPr vert="horz" wrap="square" lIns="0" tIns="0" rIns="0" bIns="0" rtlCol="0">
            <a:noAutofit/>
          </a:bodyPr>
          <a:lstStyle/>
          <a:p>
            <a:pPr marL="0" algn="ctr">
              <a:lnSpc>
                <a:spcPct val="100000"/>
              </a:lnSpc>
            </a:pPr>
            <a:r>
              <a:rPr sz="4400" dirty="0">
                <a:solidFill>
                  <a:srgbClr val="FF0000"/>
                </a:solidFill>
                <a:latin typeface="Arial Unicode MS"/>
                <a:cs typeface="Arial Unicode MS"/>
              </a:rPr>
              <a:t>机器学习</a:t>
            </a:r>
            <a:endParaRPr sz="4400">
              <a:latin typeface="Arial Unicode MS"/>
              <a:cs typeface="Arial Unicode MS"/>
            </a:endParaRPr>
          </a:p>
          <a:p>
            <a:pPr algn="ctr">
              <a:lnSpc>
                <a:spcPct val="100000"/>
              </a:lnSpc>
              <a:spcBef>
                <a:spcPts val="30"/>
              </a:spcBef>
            </a:pPr>
            <a:r>
              <a:rPr sz="3600" spc="-5" dirty="0">
                <a:latin typeface="Arial Unicode MS"/>
                <a:cs typeface="Arial Unicode MS"/>
              </a:rPr>
              <a:t>（</a:t>
            </a:r>
            <a:r>
              <a:rPr sz="3600" spc="0" dirty="0">
                <a:latin typeface="Palatino"/>
                <a:cs typeface="Palatino"/>
              </a:rPr>
              <a:t>Machine Learnin</a:t>
            </a:r>
            <a:r>
              <a:rPr sz="3600" spc="5" dirty="0">
                <a:latin typeface="Palatino"/>
                <a:cs typeface="Palatino"/>
              </a:rPr>
              <a:t>g</a:t>
            </a:r>
            <a:r>
              <a:rPr sz="3600" spc="0" dirty="0">
                <a:latin typeface="Arial Unicode MS"/>
                <a:cs typeface="Arial Unicode MS"/>
              </a:rPr>
              <a:t>）</a:t>
            </a:r>
            <a:endParaRPr sz="3600">
              <a:latin typeface="Arial Unicode MS"/>
              <a:cs typeface="Arial Unicode MS"/>
            </a:endParaRPr>
          </a:p>
        </p:txBody>
      </p:sp>
      <p:sp>
        <p:nvSpPr>
          <p:cNvPr id="4" name="object 4"/>
          <p:cNvSpPr/>
          <p:nvPr/>
        </p:nvSpPr>
        <p:spPr>
          <a:xfrm>
            <a:off x="1935479" y="4329684"/>
            <a:ext cx="1772412" cy="1908048"/>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327292" y="2819709"/>
            <a:ext cx="3250035" cy="937260"/>
          </a:xfrm>
          <a:custGeom>
            <a:avLst/>
            <a:gdLst/>
            <a:ahLst/>
            <a:cxnLst/>
            <a:rect l="l" t="t" r="r" b="b"/>
            <a:pathLst>
              <a:path w="3250035" h="937260">
                <a:moveTo>
                  <a:pt x="2353146" y="849630"/>
                </a:moveTo>
                <a:lnTo>
                  <a:pt x="1401685" y="849630"/>
                </a:lnTo>
                <a:lnTo>
                  <a:pt x="1413001" y="854710"/>
                </a:lnTo>
                <a:lnTo>
                  <a:pt x="1424843" y="861060"/>
                </a:lnTo>
                <a:lnTo>
                  <a:pt x="1463379" y="876300"/>
                </a:lnTo>
                <a:lnTo>
                  <a:pt x="1491441" y="885189"/>
                </a:lnTo>
                <a:lnTo>
                  <a:pt x="1506142" y="890269"/>
                </a:lnTo>
                <a:lnTo>
                  <a:pt x="1521270" y="894080"/>
                </a:lnTo>
                <a:lnTo>
                  <a:pt x="1536813" y="899160"/>
                </a:lnTo>
                <a:lnTo>
                  <a:pt x="1585785" y="910589"/>
                </a:lnTo>
                <a:lnTo>
                  <a:pt x="1602844" y="913130"/>
                </a:lnTo>
                <a:lnTo>
                  <a:pt x="1620248" y="916939"/>
                </a:lnTo>
                <a:lnTo>
                  <a:pt x="1711946" y="929639"/>
                </a:lnTo>
                <a:lnTo>
                  <a:pt x="1757458" y="933450"/>
                </a:lnTo>
                <a:lnTo>
                  <a:pt x="1803042" y="935989"/>
                </a:lnTo>
                <a:lnTo>
                  <a:pt x="1848513" y="937260"/>
                </a:lnTo>
                <a:lnTo>
                  <a:pt x="1938383" y="937260"/>
                </a:lnTo>
                <a:lnTo>
                  <a:pt x="1982414" y="934719"/>
                </a:lnTo>
                <a:lnTo>
                  <a:pt x="2067749" y="927100"/>
                </a:lnTo>
                <a:lnTo>
                  <a:pt x="2148223" y="914400"/>
                </a:lnTo>
                <a:lnTo>
                  <a:pt x="2186177" y="906780"/>
                </a:lnTo>
                <a:lnTo>
                  <a:pt x="2256600" y="887730"/>
                </a:lnTo>
                <a:lnTo>
                  <a:pt x="2318486" y="866139"/>
                </a:lnTo>
                <a:lnTo>
                  <a:pt x="2345767" y="853439"/>
                </a:lnTo>
                <a:lnTo>
                  <a:pt x="2353146" y="849630"/>
                </a:lnTo>
                <a:close/>
              </a:path>
              <a:path w="3250035" h="937260">
                <a:moveTo>
                  <a:pt x="958093" y="83819"/>
                </a:moveTo>
                <a:lnTo>
                  <a:pt x="843871" y="83819"/>
                </a:lnTo>
                <a:lnTo>
                  <a:pt x="824800" y="85090"/>
                </a:lnTo>
                <a:lnTo>
                  <a:pt x="778493" y="87629"/>
                </a:lnTo>
                <a:lnTo>
                  <a:pt x="733722" y="91440"/>
                </a:lnTo>
                <a:lnTo>
                  <a:pt x="690612" y="96519"/>
                </a:lnTo>
                <a:lnTo>
                  <a:pt x="649291" y="102869"/>
                </a:lnTo>
                <a:lnTo>
                  <a:pt x="609883" y="110490"/>
                </a:lnTo>
                <a:lnTo>
                  <a:pt x="572516" y="119379"/>
                </a:lnTo>
                <a:lnTo>
                  <a:pt x="504408" y="138429"/>
                </a:lnTo>
                <a:lnTo>
                  <a:pt x="445977" y="161289"/>
                </a:lnTo>
                <a:lnTo>
                  <a:pt x="398231" y="186689"/>
                </a:lnTo>
                <a:lnTo>
                  <a:pt x="362180" y="215900"/>
                </a:lnTo>
                <a:lnTo>
                  <a:pt x="332243" y="260350"/>
                </a:lnTo>
                <a:lnTo>
                  <a:pt x="329206" y="276859"/>
                </a:lnTo>
                <a:lnTo>
                  <a:pt x="329849" y="293369"/>
                </a:lnTo>
                <a:lnTo>
                  <a:pt x="334301" y="308609"/>
                </a:lnTo>
                <a:lnTo>
                  <a:pt x="331215" y="312419"/>
                </a:lnTo>
                <a:lnTo>
                  <a:pt x="313788" y="312419"/>
                </a:lnTo>
                <a:lnTo>
                  <a:pt x="262895" y="316230"/>
                </a:lnTo>
                <a:lnTo>
                  <a:pt x="230362" y="321309"/>
                </a:lnTo>
                <a:lnTo>
                  <a:pt x="214586" y="322580"/>
                </a:lnTo>
                <a:lnTo>
                  <a:pt x="199169" y="326389"/>
                </a:lnTo>
                <a:lnTo>
                  <a:pt x="169509" y="331469"/>
                </a:lnTo>
                <a:lnTo>
                  <a:pt x="141573" y="339089"/>
                </a:lnTo>
                <a:lnTo>
                  <a:pt x="128311" y="342900"/>
                </a:lnTo>
                <a:lnTo>
                  <a:pt x="115553" y="346709"/>
                </a:lnTo>
                <a:lnTo>
                  <a:pt x="103322" y="350519"/>
                </a:lnTo>
                <a:lnTo>
                  <a:pt x="91642" y="355600"/>
                </a:lnTo>
                <a:lnTo>
                  <a:pt x="80537" y="359409"/>
                </a:lnTo>
                <a:lnTo>
                  <a:pt x="36688" y="384809"/>
                </a:lnTo>
                <a:lnTo>
                  <a:pt x="8166" y="414019"/>
                </a:lnTo>
                <a:lnTo>
                  <a:pt x="0" y="443230"/>
                </a:lnTo>
                <a:lnTo>
                  <a:pt x="1606" y="453389"/>
                </a:lnTo>
                <a:lnTo>
                  <a:pt x="28562" y="492759"/>
                </a:lnTo>
                <a:lnTo>
                  <a:pt x="69168" y="519430"/>
                </a:lnTo>
                <a:lnTo>
                  <a:pt x="105323" y="534669"/>
                </a:lnTo>
                <a:lnTo>
                  <a:pt x="148355" y="548640"/>
                </a:lnTo>
                <a:lnTo>
                  <a:pt x="172345" y="554990"/>
                </a:lnTo>
                <a:lnTo>
                  <a:pt x="156263" y="562610"/>
                </a:lnTo>
                <a:lnTo>
                  <a:pt x="117202" y="585469"/>
                </a:lnTo>
                <a:lnTo>
                  <a:pt x="87617" y="618490"/>
                </a:lnTo>
                <a:lnTo>
                  <a:pt x="83067" y="638810"/>
                </a:lnTo>
                <a:lnTo>
                  <a:pt x="83293" y="645160"/>
                </a:lnTo>
                <a:lnTo>
                  <a:pt x="106445" y="684530"/>
                </a:lnTo>
                <a:lnTo>
                  <a:pt x="146229" y="711200"/>
                </a:lnTo>
                <a:lnTo>
                  <a:pt x="181757" y="726440"/>
                </a:lnTo>
                <a:lnTo>
                  <a:pt x="223503" y="740410"/>
                </a:lnTo>
                <a:lnTo>
                  <a:pt x="295932" y="755650"/>
                </a:lnTo>
                <a:lnTo>
                  <a:pt x="349525" y="763269"/>
                </a:lnTo>
                <a:lnTo>
                  <a:pt x="377597" y="764540"/>
                </a:lnTo>
                <a:lnTo>
                  <a:pt x="406378" y="767080"/>
                </a:lnTo>
                <a:lnTo>
                  <a:pt x="495921" y="767080"/>
                </a:lnTo>
                <a:lnTo>
                  <a:pt x="500493" y="769619"/>
                </a:lnTo>
                <a:lnTo>
                  <a:pt x="502842" y="770890"/>
                </a:lnTo>
                <a:lnTo>
                  <a:pt x="564928" y="801369"/>
                </a:lnTo>
                <a:lnTo>
                  <a:pt x="638128" y="826769"/>
                </a:lnTo>
                <a:lnTo>
                  <a:pt x="678318" y="838200"/>
                </a:lnTo>
                <a:lnTo>
                  <a:pt x="720591" y="848360"/>
                </a:lnTo>
                <a:lnTo>
                  <a:pt x="810466" y="863600"/>
                </a:lnTo>
                <a:lnTo>
                  <a:pt x="857604" y="869950"/>
                </a:lnTo>
                <a:lnTo>
                  <a:pt x="905901" y="875030"/>
                </a:lnTo>
                <a:lnTo>
                  <a:pt x="955125" y="878839"/>
                </a:lnTo>
                <a:lnTo>
                  <a:pt x="1005045" y="881380"/>
                </a:lnTo>
                <a:lnTo>
                  <a:pt x="1106046" y="881380"/>
                </a:lnTo>
                <a:lnTo>
                  <a:pt x="1156665" y="880110"/>
                </a:lnTo>
                <a:lnTo>
                  <a:pt x="1207054" y="876300"/>
                </a:lnTo>
                <a:lnTo>
                  <a:pt x="1306218" y="866139"/>
                </a:lnTo>
                <a:lnTo>
                  <a:pt x="1354529" y="858519"/>
                </a:lnTo>
                <a:lnTo>
                  <a:pt x="1401685" y="849630"/>
                </a:lnTo>
                <a:lnTo>
                  <a:pt x="2353146" y="849630"/>
                </a:lnTo>
                <a:lnTo>
                  <a:pt x="2370363" y="840739"/>
                </a:lnTo>
                <a:lnTo>
                  <a:pt x="2392088" y="826769"/>
                </a:lnTo>
                <a:lnTo>
                  <a:pt x="2410760" y="811530"/>
                </a:lnTo>
                <a:lnTo>
                  <a:pt x="2426194" y="796290"/>
                </a:lnTo>
                <a:lnTo>
                  <a:pt x="2946561" y="796290"/>
                </a:lnTo>
                <a:lnTo>
                  <a:pt x="3002538" y="782319"/>
                </a:lnTo>
                <a:lnTo>
                  <a:pt x="3056207" y="763269"/>
                </a:lnTo>
                <a:lnTo>
                  <a:pt x="3101301" y="741680"/>
                </a:lnTo>
                <a:lnTo>
                  <a:pt x="3136801" y="718819"/>
                </a:lnTo>
                <a:lnTo>
                  <a:pt x="3169833" y="680719"/>
                </a:lnTo>
                <a:lnTo>
                  <a:pt x="3176891" y="652780"/>
                </a:lnTo>
                <a:lnTo>
                  <a:pt x="3206063" y="650240"/>
                </a:lnTo>
                <a:lnTo>
                  <a:pt x="3220514" y="650240"/>
                </a:lnTo>
                <a:lnTo>
                  <a:pt x="3263253" y="646430"/>
                </a:lnTo>
                <a:lnTo>
                  <a:pt x="3277270" y="643890"/>
                </a:lnTo>
                <a:lnTo>
                  <a:pt x="3304922" y="641350"/>
                </a:lnTo>
                <a:lnTo>
                  <a:pt x="3332019" y="636269"/>
                </a:lnTo>
                <a:lnTo>
                  <a:pt x="3345342" y="635000"/>
                </a:lnTo>
                <a:lnTo>
                  <a:pt x="3421697" y="619760"/>
                </a:lnTo>
                <a:lnTo>
                  <a:pt x="3433763" y="615950"/>
                </a:lnTo>
                <a:lnTo>
                  <a:pt x="3445623" y="613410"/>
                </a:lnTo>
                <a:lnTo>
                  <a:pt x="3481861" y="603250"/>
                </a:lnTo>
                <a:lnTo>
                  <a:pt x="3545038" y="579119"/>
                </a:lnTo>
                <a:lnTo>
                  <a:pt x="3595648" y="553719"/>
                </a:lnTo>
                <a:lnTo>
                  <a:pt x="3633494" y="524510"/>
                </a:lnTo>
                <a:lnTo>
                  <a:pt x="3658375" y="495300"/>
                </a:lnTo>
                <a:lnTo>
                  <a:pt x="3670957" y="449580"/>
                </a:lnTo>
                <a:lnTo>
                  <a:pt x="3668454" y="434339"/>
                </a:lnTo>
                <a:lnTo>
                  <a:pt x="3640506" y="387350"/>
                </a:lnTo>
                <a:lnTo>
                  <a:pt x="3604594" y="358139"/>
                </a:lnTo>
                <a:lnTo>
                  <a:pt x="3554625" y="330200"/>
                </a:lnTo>
                <a:lnTo>
                  <a:pt x="3564168" y="321309"/>
                </a:lnTo>
                <a:lnTo>
                  <a:pt x="3572115" y="312419"/>
                </a:lnTo>
                <a:lnTo>
                  <a:pt x="3580418" y="299719"/>
                </a:lnTo>
                <a:lnTo>
                  <a:pt x="3585681" y="287019"/>
                </a:lnTo>
                <a:lnTo>
                  <a:pt x="3587984" y="274319"/>
                </a:lnTo>
                <a:lnTo>
                  <a:pt x="3587407" y="261619"/>
                </a:lnTo>
                <a:lnTo>
                  <a:pt x="3569180" y="224789"/>
                </a:lnTo>
                <a:lnTo>
                  <a:pt x="3527874" y="191769"/>
                </a:lnTo>
                <a:lnTo>
                  <a:pt x="3488570" y="171450"/>
                </a:lnTo>
                <a:lnTo>
                  <a:pt x="3465626" y="161289"/>
                </a:lnTo>
                <a:lnTo>
                  <a:pt x="3413550" y="143509"/>
                </a:lnTo>
                <a:lnTo>
                  <a:pt x="3353749" y="129539"/>
                </a:lnTo>
                <a:lnTo>
                  <a:pt x="3286858" y="116840"/>
                </a:lnTo>
                <a:lnTo>
                  <a:pt x="3250951" y="111759"/>
                </a:lnTo>
                <a:lnTo>
                  <a:pt x="3250035" y="110490"/>
                </a:lnTo>
                <a:lnTo>
                  <a:pt x="1191627" y="110490"/>
                </a:lnTo>
                <a:lnTo>
                  <a:pt x="1174898" y="106679"/>
                </a:lnTo>
                <a:lnTo>
                  <a:pt x="1157906" y="104140"/>
                </a:lnTo>
                <a:lnTo>
                  <a:pt x="1140667" y="100329"/>
                </a:lnTo>
                <a:lnTo>
                  <a:pt x="1105510" y="95250"/>
                </a:lnTo>
                <a:lnTo>
                  <a:pt x="1087623" y="93979"/>
                </a:lnTo>
                <a:lnTo>
                  <a:pt x="1069550" y="91440"/>
                </a:lnTo>
                <a:lnTo>
                  <a:pt x="1051308" y="90169"/>
                </a:lnTo>
                <a:lnTo>
                  <a:pt x="1032911" y="87629"/>
                </a:lnTo>
                <a:lnTo>
                  <a:pt x="995718" y="85090"/>
                </a:lnTo>
                <a:lnTo>
                  <a:pt x="976951" y="85090"/>
                </a:lnTo>
                <a:lnTo>
                  <a:pt x="958093" y="83819"/>
                </a:lnTo>
                <a:close/>
              </a:path>
              <a:path w="3250035" h="937260">
                <a:moveTo>
                  <a:pt x="2946561" y="796290"/>
                </a:moveTo>
                <a:lnTo>
                  <a:pt x="2426194" y="796290"/>
                </a:lnTo>
                <a:lnTo>
                  <a:pt x="2449589" y="801369"/>
                </a:lnTo>
                <a:lnTo>
                  <a:pt x="2461533" y="802640"/>
                </a:lnTo>
                <a:lnTo>
                  <a:pt x="2473633" y="805180"/>
                </a:lnTo>
                <a:lnTo>
                  <a:pt x="2485880" y="806450"/>
                </a:lnTo>
                <a:lnTo>
                  <a:pt x="2498267" y="808990"/>
                </a:lnTo>
                <a:lnTo>
                  <a:pt x="2510786" y="810260"/>
                </a:lnTo>
                <a:lnTo>
                  <a:pt x="2523431" y="812800"/>
                </a:lnTo>
                <a:lnTo>
                  <a:pt x="2575113" y="817880"/>
                </a:lnTo>
                <a:lnTo>
                  <a:pt x="2588272" y="817880"/>
                </a:lnTo>
                <a:lnTo>
                  <a:pt x="2614825" y="820419"/>
                </a:lnTo>
                <a:lnTo>
                  <a:pt x="2628203" y="820419"/>
                </a:lnTo>
                <a:lnTo>
                  <a:pt x="2641640" y="821689"/>
                </a:lnTo>
                <a:lnTo>
                  <a:pt x="2722486" y="821689"/>
                </a:lnTo>
                <a:lnTo>
                  <a:pt x="2761876" y="820419"/>
                </a:lnTo>
                <a:lnTo>
                  <a:pt x="2800268" y="817880"/>
                </a:lnTo>
                <a:lnTo>
                  <a:pt x="2908184" y="803910"/>
                </a:lnTo>
                <a:lnTo>
                  <a:pt x="2941312" y="797560"/>
                </a:lnTo>
                <a:lnTo>
                  <a:pt x="2946561" y="796290"/>
                </a:lnTo>
                <a:close/>
              </a:path>
              <a:path w="3250035" h="937260">
                <a:moveTo>
                  <a:pt x="1631271" y="26669"/>
                </a:moveTo>
                <a:lnTo>
                  <a:pt x="1561196" y="26669"/>
                </a:lnTo>
                <a:lnTo>
                  <a:pt x="1526535" y="27940"/>
                </a:lnTo>
                <a:lnTo>
                  <a:pt x="1458755" y="33019"/>
                </a:lnTo>
                <a:lnTo>
                  <a:pt x="1394081" y="41909"/>
                </a:lnTo>
                <a:lnTo>
                  <a:pt x="1333771" y="54609"/>
                </a:lnTo>
                <a:lnTo>
                  <a:pt x="1279086" y="69850"/>
                </a:lnTo>
                <a:lnTo>
                  <a:pt x="1231285" y="88900"/>
                </a:lnTo>
                <a:lnTo>
                  <a:pt x="1191627" y="110490"/>
                </a:lnTo>
                <a:lnTo>
                  <a:pt x="3250035" y="110490"/>
                </a:lnTo>
                <a:lnTo>
                  <a:pt x="3245457" y="104140"/>
                </a:lnTo>
                <a:lnTo>
                  <a:pt x="3238828" y="97790"/>
                </a:lnTo>
                <a:lnTo>
                  <a:pt x="3231088" y="90169"/>
                </a:lnTo>
                <a:lnTo>
                  <a:pt x="3222259" y="82550"/>
                </a:lnTo>
                <a:lnTo>
                  <a:pt x="3212366" y="76200"/>
                </a:lnTo>
                <a:lnTo>
                  <a:pt x="3201432" y="69850"/>
                </a:lnTo>
                <a:lnTo>
                  <a:pt x="1902667" y="69850"/>
                </a:lnTo>
                <a:lnTo>
                  <a:pt x="1879752" y="62229"/>
                </a:lnTo>
                <a:lnTo>
                  <a:pt x="1867798" y="59690"/>
                </a:lnTo>
                <a:lnTo>
                  <a:pt x="1855529" y="55879"/>
                </a:lnTo>
                <a:lnTo>
                  <a:pt x="1830087" y="50800"/>
                </a:lnTo>
                <a:lnTo>
                  <a:pt x="1816936" y="46990"/>
                </a:lnTo>
                <a:lnTo>
                  <a:pt x="1803513" y="44450"/>
                </a:lnTo>
                <a:lnTo>
                  <a:pt x="1735909" y="34290"/>
                </a:lnTo>
                <a:lnTo>
                  <a:pt x="1631271" y="26669"/>
                </a:lnTo>
                <a:close/>
              </a:path>
              <a:path w="3250035" h="937260">
                <a:moveTo>
                  <a:pt x="920161" y="82550"/>
                </a:moveTo>
                <a:lnTo>
                  <a:pt x="882046" y="82550"/>
                </a:lnTo>
                <a:lnTo>
                  <a:pt x="862958" y="83819"/>
                </a:lnTo>
                <a:lnTo>
                  <a:pt x="939157" y="83819"/>
                </a:lnTo>
                <a:lnTo>
                  <a:pt x="920161" y="82550"/>
                </a:lnTo>
                <a:close/>
              </a:path>
              <a:path w="3250035" h="937260">
                <a:moveTo>
                  <a:pt x="2263298" y="0"/>
                </a:moveTo>
                <a:lnTo>
                  <a:pt x="2234469" y="0"/>
                </a:lnTo>
                <a:lnTo>
                  <a:pt x="2149373" y="3809"/>
                </a:lnTo>
                <a:lnTo>
                  <a:pt x="2068951" y="13969"/>
                </a:lnTo>
                <a:lnTo>
                  <a:pt x="2019577" y="24129"/>
                </a:lnTo>
                <a:lnTo>
                  <a:pt x="1974748" y="36829"/>
                </a:lnTo>
                <a:lnTo>
                  <a:pt x="1935449" y="52069"/>
                </a:lnTo>
                <a:lnTo>
                  <a:pt x="1902667" y="69850"/>
                </a:lnTo>
                <a:lnTo>
                  <a:pt x="3201432" y="69850"/>
                </a:lnTo>
                <a:lnTo>
                  <a:pt x="3162622" y="50800"/>
                </a:lnTo>
                <a:lnTo>
                  <a:pt x="2528762" y="48259"/>
                </a:lnTo>
                <a:lnTo>
                  <a:pt x="2518478" y="44450"/>
                </a:lnTo>
                <a:lnTo>
                  <a:pt x="2472485" y="29209"/>
                </a:lnTo>
                <a:lnTo>
                  <a:pt x="2446817" y="22859"/>
                </a:lnTo>
                <a:lnTo>
                  <a:pt x="2433376" y="19050"/>
                </a:lnTo>
                <a:lnTo>
                  <a:pt x="2405366" y="13969"/>
                </a:lnTo>
                <a:lnTo>
                  <a:pt x="2349447" y="6350"/>
                </a:lnTo>
                <a:lnTo>
                  <a:pt x="2292153" y="1269"/>
                </a:lnTo>
                <a:lnTo>
                  <a:pt x="2263298" y="0"/>
                </a:lnTo>
                <a:close/>
              </a:path>
              <a:path w="3250035" h="937260">
                <a:moveTo>
                  <a:pt x="2846081" y="0"/>
                </a:moveTo>
                <a:lnTo>
                  <a:pt x="2751299" y="3809"/>
                </a:lnTo>
                <a:lnTo>
                  <a:pt x="2690095" y="10159"/>
                </a:lnTo>
                <a:lnTo>
                  <a:pt x="2604163" y="25400"/>
                </a:lnTo>
                <a:lnTo>
                  <a:pt x="2552484" y="40640"/>
                </a:lnTo>
                <a:lnTo>
                  <a:pt x="2528762" y="48259"/>
                </a:lnTo>
                <a:lnTo>
                  <a:pt x="3155191" y="48259"/>
                </a:lnTo>
                <a:lnTo>
                  <a:pt x="3147761" y="45719"/>
                </a:lnTo>
                <a:lnTo>
                  <a:pt x="3131978" y="39369"/>
                </a:lnTo>
                <a:lnTo>
                  <a:pt x="3088631" y="26669"/>
                </a:lnTo>
                <a:lnTo>
                  <a:pt x="3031995" y="15240"/>
                </a:lnTo>
                <a:lnTo>
                  <a:pt x="2940952" y="3809"/>
                </a:lnTo>
                <a:lnTo>
                  <a:pt x="2846081" y="0"/>
                </a:lnTo>
                <a:close/>
              </a:path>
            </a:pathLst>
          </a:custGeom>
          <a:solidFill>
            <a:srgbClr val="FFFFB3"/>
          </a:solidFill>
        </p:spPr>
        <p:txBody>
          <a:bodyPr wrap="square" lIns="0" tIns="0" rIns="0" bIns="0" rtlCol="0">
            <a:noAutofit/>
          </a:bodyPr>
          <a:lstStyle/>
          <a:p>
            <a:endParaRPr/>
          </a:p>
        </p:txBody>
      </p:sp>
      <p:sp>
        <p:nvSpPr>
          <p:cNvPr id="6" name="object 6"/>
          <p:cNvSpPr/>
          <p:nvPr/>
        </p:nvSpPr>
        <p:spPr>
          <a:xfrm>
            <a:off x="2735612" y="4113573"/>
            <a:ext cx="50513" cy="48314"/>
          </a:xfrm>
          <a:custGeom>
            <a:avLst/>
            <a:gdLst/>
            <a:ahLst/>
            <a:cxnLst/>
            <a:rect l="l" t="t" r="r" b="b"/>
            <a:pathLst>
              <a:path w="50513" h="48314">
                <a:moveTo>
                  <a:pt x="18668" y="0"/>
                </a:moveTo>
                <a:lnTo>
                  <a:pt x="8402" y="5653"/>
                </a:lnTo>
                <a:lnTo>
                  <a:pt x="1680" y="16984"/>
                </a:lnTo>
                <a:lnTo>
                  <a:pt x="0" y="33932"/>
                </a:lnTo>
                <a:lnTo>
                  <a:pt x="6615" y="42685"/>
                </a:lnTo>
                <a:lnTo>
                  <a:pt x="18758" y="47909"/>
                </a:lnTo>
                <a:lnTo>
                  <a:pt x="36792" y="48314"/>
                </a:lnTo>
                <a:lnTo>
                  <a:pt x="46713" y="38941"/>
                </a:lnTo>
                <a:lnTo>
                  <a:pt x="50513" y="25356"/>
                </a:lnTo>
                <a:lnTo>
                  <a:pt x="50271" y="21827"/>
                </a:lnTo>
                <a:lnTo>
                  <a:pt x="45400" y="10392"/>
                </a:lnTo>
                <a:lnTo>
                  <a:pt x="34682" y="2563"/>
                </a:lnTo>
                <a:lnTo>
                  <a:pt x="18668" y="0"/>
                </a:lnTo>
                <a:close/>
              </a:path>
            </a:pathLst>
          </a:custGeom>
          <a:solidFill>
            <a:srgbClr val="FFFFB3"/>
          </a:solidFill>
        </p:spPr>
        <p:txBody>
          <a:bodyPr wrap="square" lIns="0" tIns="0" rIns="0" bIns="0" rtlCol="0">
            <a:noAutofit/>
          </a:bodyPr>
          <a:lstStyle/>
          <a:p>
            <a:endParaRPr/>
          </a:p>
        </p:txBody>
      </p:sp>
      <p:sp>
        <p:nvSpPr>
          <p:cNvPr id="7" name="object 7"/>
          <p:cNvSpPr/>
          <p:nvPr/>
        </p:nvSpPr>
        <p:spPr>
          <a:xfrm>
            <a:off x="2626957" y="3970362"/>
            <a:ext cx="103669" cy="102769"/>
          </a:xfrm>
          <a:custGeom>
            <a:avLst/>
            <a:gdLst/>
            <a:ahLst/>
            <a:cxnLst/>
            <a:rect l="l" t="t" r="r" b="b"/>
            <a:pathLst>
              <a:path w="103669" h="102769">
                <a:moveTo>
                  <a:pt x="48543" y="0"/>
                </a:moveTo>
                <a:lnTo>
                  <a:pt x="13869" y="17125"/>
                </a:lnTo>
                <a:lnTo>
                  <a:pt x="0" y="58940"/>
                </a:lnTo>
                <a:lnTo>
                  <a:pt x="3322" y="71094"/>
                </a:lnTo>
                <a:lnTo>
                  <a:pt x="31130" y="97577"/>
                </a:lnTo>
                <a:lnTo>
                  <a:pt x="63143" y="102769"/>
                </a:lnTo>
                <a:lnTo>
                  <a:pt x="76283" y="97846"/>
                </a:lnTo>
                <a:lnTo>
                  <a:pt x="87450" y="89750"/>
                </a:lnTo>
                <a:lnTo>
                  <a:pt x="96098" y="79038"/>
                </a:lnTo>
                <a:lnTo>
                  <a:pt x="101686" y="66263"/>
                </a:lnTo>
                <a:lnTo>
                  <a:pt x="103669" y="51981"/>
                </a:lnTo>
                <a:lnTo>
                  <a:pt x="101874" y="38384"/>
                </a:lnTo>
                <a:lnTo>
                  <a:pt x="77106" y="7085"/>
                </a:lnTo>
                <a:lnTo>
                  <a:pt x="48543" y="0"/>
                </a:lnTo>
                <a:close/>
              </a:path>
            </a:pathLst>
          </a:custGeom>
          <a:solidFill>
            <a:srgbClr val="FFFFB3"/>
          </a:solidFill>
        </p:spPr>
        <p:txBody>
          <a:bodyPr wrap="square" lIns="0" tIns="0" rIns="0" bIns="0" rtlCol="0">
            <a:noAutofit/>
          </a:bodyPr>
          <a:lstStyle/>
          <a:p>
            <a:endParaRPr/>
          </a:p>
        </p:txBody>
      </p:sp>
      <p:sp>
        <p:nvSpPr>
          <p:cNvPr id="8" name="object 8"/>
          <p:cNvSpPr/>
          <p:nvPr/>
        </p:nvSpPr>
        <p:spPr>
          <a:xfrm>
            <a:off x="2489194" y="3786011"/>
            <a:ext cx="156088" cy="154392"/>
          </a:xfrm>
          <a:custGeom>
            <a:avLst/>
            <a:gdLst/>
            <a:ahLst/>
            <a:cxnLst/>
            <a:rect l="l" t="t" r="r" b="b"/>
            <a:pathLst>
              <a:path w="156088" h="154392">
                <a:moveTo>
                  <a:pt x="64553" y="0"/>
                </a:moveTo>
                <a:lnTo>
                  <a:pt x="27980" y="17344"/>
                </a:lnTo>
                <a:lnTo>
                  <a:pt x="4882" y="51596"/>
                </a:lnTo>
                <a:lnTo>
                  <a:pt x="0" y="81338"/>
                </a:lnTo>
                <a:lnTo>
                  <a:pt x="1934" y="94698"/>
                </a:lnTo>
                <a:lnTo>
                  <a:pt x="20784" y="128939"/>
                </a:lnTo>
                <a:lnTo>
                  <a:pt x="56582" y="150169"/>
                </a:lnTo>
                <a:lnTo>
                  <a:pt x="88197" y="154392"/>
                </a:lnTo>
                <a:lnTo>
                  <a:pt x="102123" y="151259"/>
                </a:lnTo>
                <a:lnTo>
                  <a:pt x="136521" y="128690"/>
                </a:lnTo>
                <a:lnTo>
                  <a:pt x="154743" y="91473"/>
                </a:lnTo>
                <a:lnTo>
                  <a:pt x="156088" y="76947"/>
                </a:lnTo>
                <a:lnTo>
                  <a:pt x="155761" y="69772"/>
                </a:lnTo>
                <a:lnTo>
                  <a:pt x="142365" y="33749"/>
                </a:lnTo>
                <a:lnTo>
                  <a:pt x="111138" y="8757"/>
                </a:lnTo>
                <a:lnTo>
                  <a:pt x="64553" y="0"/>
                </a:lnTo>
                <a:close/>
              </a:path>
            </a:pathLst>
          </a:custGeom>
          <a:solidFill>
            <a:srgbClr val="FFFFB3"/>
          </a:solidFill>
        </p:spPr>
        <p:txBody>
          <a:bodyPr wrap="square" lIns="0" tIns="0" rIns="0" bIns="0" rtlCol="0">
            <a:noAutofit/>
          </a:bodyPr>
          <a:lstStyle/>
          <a:p>
            <a:endParaRPr/>
          </a:p>
        </p:txBody>
      </p:sp>
      <p:sp>
        <p:nvSpPr>
          <p:cNvPr id="9" name="object 9"/>
          <p:cNvSpPr/>
          <p:nvPr/>
        </p:nvSpPr>
        <p:spPr>
          <a:xfrm>
            <a:off x="327292" y="2819308"/>
            <a:ext cx="3670957" cy="937661"/>
          </a:xfrm>
          <a:custGeom>
            <a:avLst/>
            <a:gdLst/>
            <a:ahLst/>
            <a:cxnLst/>
            <a:rect l="l" t="t" r="r" b="b"/>
            <a:pathLst>
              <a:path w="3670957" h="937661">
                <a:moveTo>
                  <a:pt x="334301" y="308828"/>
                </a:moveTo>
                <a:lnTo>
                  <a:pt x="329849" y="292538"/>
                </a:lnTo>
                <a:lnTo>
                  <a:pt x="329206" y="276436"/>
                </a:lnTo>
                <a:lnTo>
                  <a:pt x="332243" y="260579"/>
                </a:lnTo>
                <a:lnTo>
                  <a:pt x="362180" y="215054"/>
                </a:lnTo>
                <a:lnTo>
                  <a:pt x="398231" y="186987"/>
                </a:lnTo>
                <a:lnTo>
                  <a:pt x="445977" y="161285"/>
                </a:lnTo>
                <a:lnTo>
                  <a:pt x="504408" y="138411"/>
                </a:lnTo>
                <a:lnTo>
                  <a:pt x="572516" y="118825"/>
                </a:lnTo>
                <a:lnTo>
                  <a:pt x="609883" y="110410"/>
                </a:lnTo>
                <a:lnTo>
                  <a:pt x="649291" y="102990"/>
                </a:lnTo>
                <a:lnTo>
                  <a:pt x="690612" y="96623"/>
                </a:lnTo>
                <a:lnTo>
                  <a:pt x="733722" y="91367"/>
                </a:lnTo>
                <a:lnTo>
                  <a:pt x="778493" y="87280"/>
                </a:lnTo>
                <a:lnTo>
                  <a:pt x="824800" y="84419"/>
                </a:lnTo>
                <a:lnTo>
                  <a:pt x="862958" y="83042"/>
                </a:lnTo>
                <a:lnTo>
                  <a:pt x="901118" y="82563"/>
                </a:lnTo>
                <a:lnTo>
                  <a:pt x="920161" y="82657"/>
                </a:lnTo>
                <a:lnTo>
                  <a:pt x="976951" y="84260"/>
                </a:lnTo>
                <a:lnTo>
                  <a:pt x="1032911" y="87822"/>
                </a:lnTo>
                <a:lnTo>
                  <a:pt x="1087623" y="93311"/>
                </a:lnTo>
                <a:lnTo>
                  <a:pt x="1140667" y="100695"/>
                </a:lnTo>
                <a:lnTo>
                  <a:pt x="1191627" y="109946"/>
                </a:lnTo>
                <a:lnTo>
                  <a:pt x="1210359" y="98762"/>
                </a:lnTo>
                <a:lnTo>
                  <a:pt x="1254246" y="78612"/>
                </a:lnTo>
                <a:lnTo>
                  <a:pt x="1305647" y="61527"/>
                </a:lnTo>
                <a:lnTo>
                  <a:pt x="1363302" y="47643"/>
                </a:lnTo>
                <a:lnTo>
                  <a:pt x="1425951" y="37093"/>
                </a:lnTo>
                <a:lnTo>
                  <a:pt x="1492336" y="30012"/>
                </a:lnTo>
                <a:lnTo>
                  <a:pt x="1561196" y="26534"/>
                </a:lnTo>
                <a:lnTo>
                  <a:pt x="1596160" y="26188"/>
                </a:lnTo>
                <a:lnTo>
                  <a:pt x="1631271" y="26792"/>
                </a:lnTo>
                <a:lnTo>
                  <a:pt x="1701303" y="30922"/>
                </a:lnTo>
                <a:lnTo>
                  <a:pt x="1770031" y="39057"/>
                </a:lnTo>
                <a:lnTo>
                  <a:pt x="1816936" y="47243"/>
                </a:lnTo>
                <a:lnTo>
                  <a:pt x="1855529" y="55882"/>
                </a:lnTo>
                <a:lnTo>
                  <a:pt x="1902667" y="69445"/>
                </a:lnTo>
                <a:lnTo>
                  <a:pt x="1918182" y="60456"/>
                </a:lnTo>
                <a:lnTo>
                  <a:pt x="1954345" y="44157"/>
                </a:lnTo>
                <a:lnTo>
                  <a:pt x="1996533" y="30205"/>
                </a:lnTo>
                <a:lnTo>
                  <a:pt x="2043758" y="18732"/>
                </a:lnTo>
                <a:lnTo>
                  <a:pt x="2095033" y="9869"/>
                </a:lnTo>
                <a:lnTo>
                  <a:pt x="2149373" y="3749"/>
                </a:lnTo>
                <a:lnTo>
                  <a:pt x="2205790" y="503"/>
                </a:lnTo>
                <a:lnTo>
                  <a:pt x="2234469" y="0"/>
                </a:lnTo>
                <a:lnTo>
                  <a:pt x="2263298" y="264"/>
                </a:lnTo>
                <a:lnTo>
                  <a:pt x="2320910" y="3161"/>
                </a:lnTo>
                <a:lnTo>
                  <a:pt x="2377640" y="9329"/>
                </a:lnTo>
                <a:lnTo>
                  <a:pt x="2419553" y="16268"/>
                </a:lnTo>
                <a:lnTo>
                  <a:pt x="2459859" y="25255"/>
                </a:lnTo>
                <a:lnTo>
                  <a:pt x="2507691" y="39915"/>
                </a:lnTo>
                <a:lnTo>
                  <a:pt x="2528762" y="48313"/>
                </a:lnTo>
                <a:lnTo>
                  <a:pt x="2552484" y="40030"/>
                </a:lnTo>
                <a:lnTo>
                  <a:pt x="2604163" y="25755"/>
                </a:lnTo>
                <a:lnTo>
                  <a:pt x="2660522" y="14575"/>
                </a:lnTo>
                <a:lnTo>
                  <a:pt x="2720402" y="6538"/>
                </a:lnTo>
                <a:lnTo>
                  <a:pt x="2782642" y="1693"/>
                </a:lnTo>
                <a:lnTo>
                  <a:pt x="2846081" y="88"/>
                </a:lnTo>
                <a:lnTo>
                  <a:pt x="2877888" y="516"/>
                </a:lnTo>
                <a:lnTo>
                  <a:pt x="2940952" y="3861"/>
                </a:lnTo>
                <a:lnTo>
                  <a:pt x="3002314" y="10567"/>
                </a:lnTo>
                <a:lnTo>
                  <a:pt x="3060816" y="20682"/>
                </a:lnTo>
                <a:lnTo>
                  <a:pt x="3115296" y="34254"/>
                </a:lnTo>
                <a:lnTo>
                  <a:pt x="3162622" y="50629"/>
                </a:lnTo>
                <a:lnTo>
                  <a:pt x="3201432" y="69303"/>
                </a:lnTo>
                <a:lnTo>
                  <a:pt x="3238828" y="97114"/>
                </a:lnTo>
                <a:lnTo>
                  <a:pt x="3250951" y="112013"/>
                </a:lnTo>
                <a:lnTo>
                  <a:pt x="3286858" y="116777"/>
                </a:lnTo>
                <a:lnTo>
                  <a:pt x="3353749" y="128726"/>
                </a:lnTo>
                <a:lnTo>
                  <a:pt x="3413550" y="143600"/>
                </a:lnTo>
                <a:lnTo>
                  <a:pt x="3465626" y="161035"/>
                </a:lnTo>
                <a:lnTo>
                  <a:pt x="3509346" y="180670"/>
                </a:lnTo>
                <a:lnTo>
                  <a:pt x="3544075" y="202140"/>
                </a:lnTo>
                <a:lnTo>
                  <a:pt x="3577925" y="236995"/>
                </a:lnTo>
                <a:lnTo>
                  <a:pt x="3587984" y="273940"/>
                </a:lnTo>
                <a:lnTo>
                  <a:pt x="3585681" y="286507"/>
                </a:lnTo>
                <a:lnTo>
                  <a:pt x="3580418" y="299125"/>
                </a:lnTo>
                <a:lnTo>
                  <a:pt x="3572115" y="311749"/>
                </a:lnTo>
                <a:lnTo>
                  <a:pt x="3564168" y="320818"/>
                </a:lnTo>
                <a:lnTo>
                  <a:pt x="3554625" y="329764"/>
                </a:lnTo>
                <a:lnTo>
                  <a:pt x="3581379" y="343564"/>
                </a:lnTo>
                <a:lnTo>
                  <a:pt x="3624294" y="372472"/>
                </a:lnTo>
                <a:lnTo>
                  <a:pt x="3653253" y="402655"/>
                </a:lnTo>
                <a:lnTo>
                  <a:pt x="3670957" y="449092"/>
                </a:lnTo>
                <a:lnTo>
                  <a:pt x="3670095" y="464600"/>
                </a:lnTo>
                <a:lnTo>
                  <a:pt x="3647567" y="510229"/>
                </a:lnTo>
                <a:lnTo>
                  <a:pt x="3616179" y="539201"/>
                </a:lnTo>
                <a:lnTo>
                  <a:pt x="3571926" y="566360"/>
                </a:lnTo>
                <a:lnTo>
                  <a:pt x="3515008" y="591145"/>
                </a:lnTo>
                <a:lnTo>
                  <a:pt x="3445623" y="612993"/>
                </a:lnTo>
                <a:lnTo>
                  <a:pt x="3396973" y="624658"/>
                </a:lnTo>
                <a:lnTo>
                  <a:pt x="3358505" y="632198"/>
                </a:lnTo>
                <a:lnTo>
                  <a:pt x="3318543" y="638678"/>
                </a:lnTo>
                <a:lnTo>
                  <a:pt x="3277270" y="644079"/>
                </a:lnTo>
                <a:lnTo>
                  <a:pt x="3234868" y="648378"/>
                </a:lnTo>
                <a:lnTo>
                  <a:pt x="3191519" y="651556"/>
                </a:lnTo>
                <a:lnTo>
                  <a:pt x="3176891" y="652363"/>
                </a:lnTo>
                <a:lnTo>
                  <a:pt x="3174943" y="666352"/>
                </a:lnTo>
                <a:lnTo>
                  <a:pt x="3150634" y="706228"/>
                </a:lnTo>
                <a:lnTo>
                  <a:pt x="3120314" y="730631"/>
                </a:lnTo>
                <a:lnTo>
                  <a:pt x="3079889" y="752882"/>
                </a:lnTo>
                <a:lnTo>
                  <a:pt x="3030380" y="772632"/>
                </a:lnTo>
                <a:lnTo>
                  <a:pt x="2972806" y="789532"/>
                </a:lnTo>
                <a:lnTo>
                  <a:pt x="2908184" y="803233"/>
                </a:lnTo>
                <a:lnTo>
                  <a:pt x="2837535" y="813387"/>
                </a:lnTo>
                <a:lnTo>
                  <a:pt x="2761876" y="819643"/>
                </a:lnTo>
                <a:lnTo>
                  <a:pt x="2722486" y="821201"/>
                </a:lnTo>
                <a:lnTo>
                  <a:pt x="2682226" y="821654"/>
                </a:lnTo>
                <a:lnTo>
                  <a:pt x="2668659" y="821550"/>
                </a:lnTo>
                <a:lnTo>
                  <a:pt x="2628203" y="820459"/>
                </a:lnTo>
                <a:lnTo>
                  <a:pt x="2588272" y="818216"/>
                </a:lnTo>
                <a:lnTo>
                  <a:pt x="2549066" y="814843"/>
                </a:lnTo>
                <a:lnTo>
                  <a:pt x="2510786" y="810365"/>
                </a:lnTo>
                <a:lnTo>
                  <a:pt x="2461533" y="802714"/>
                </a:lnTo>
                <a:lnTo>
                  <a:pt x="2426194" y="795746"/>
                </a:lnTo>
                <a:lnTo>
                  <a:pt x="2410760" y="811245"/>
                </a:lnTo>
                <a:lnTo>
                  <a:pt x="2370363" y="840037"/>
                </a:lnTo>
                <a:lnTo>
                  <a:pt x="2318486" y="865659"/>
                </a:lnTo>
                <a:lnTo>
                  <a:pt x="2256600" y="887837"/>
                </a:lnTo>
                <a:lnTo>
                  <a:pt x="2186177" y="906297"/>
                </a:lnTo>
                <a:lnTo>
                  <a:pt x="2148223" y="914046"/>
                </a:lnTo>
                <a:lnTo>
                  <a:pt x="2108685" y="920763"/>
                </a:lnTo>
                <a:lnTo>
                  <a:pt x="2067749" y="926413"/>
                </a:lnTo>
                <a:lnTo>
                  <a:pt x="2025597" y="930963"/>
                </a:lnTo>
                <a:lnTo>
                  <a:pt x="1982414" y="934376"/>
                </a:lnTo>
                <a:lnTo>
                  <a:pt x="1938383" y="936620"/>
                </a:lnTo>
                <a:lnTo>
                  <a:pt x="1893688" y="937661"/>
                </a:lnTo>
                <a:lnTo>
                  <a:pt x="1848513" y="937462"/>
                </a:lnTo>
                <a:lnTo>
                  <a:pt x="1803042" y="935992"/>
                </a:lnTo>
                <a:lnTo>
                  <a:pt x="1757458" y="933214"/>
                </a:lnTo>
                <a:lnTo>
                  <a:pt x="1711946" y="929096"/>
                </a:lnTo>
                <a:lnTo>
                  <a:pt x="1656033" y="922100"/>
                </a:lnTo>
                <a:lnTo>
                  <a:pt x="1602844" y="913178"/>
                </a:lnTo>
                <a:lnTo>
                  <a:pt x="1552755" y="902429"/>
                </a:lnTo>
                <a:lnTo>
                  <a:pt x="1506142" y="889950"/>
                </a:lnTo>
                <a:lnTo>
                  <a:pt x="1463379" y="875839"/>
                </a:lnTo>
                <a:lnTo>
                  <a:pt x="1424843" y="860193"/>
                </a:lnTo>
                <a:lnTo>
                  <a:pt x="1401685" y="848959"/>
                </a:lnTo>
                <a:lnTo>
                  <a:pt x="1354529" y="857965"/>
                </a:lnTo>
                <a:lnTo>
                  <a:pt x="1306218" y="865491"/>
                </a:lnTo>
                <a:lnTo>
                  <a:pt x="1256982" y="871555"/>
                </a:lnTo>
                <a:lnTo>
                  <a:pt x="1207054" y="876179"/>
                </a:lnTo>
                <a:lnTo>
                  <a:pt x="1156665" y="879383"/>
                </a:lnTo>
                <a:lnTo>
                  <a:pt x="1106046" y="881187"/>
                </a:lnTo>
                <a:lnTo>
                  <a:pt x="1055429" y="881610"/>
                </a:lnTo>
                <a:lnTo>
                  <a:pt x="1005045" y="880674"/>
                </a:lnTo>
                <a:lnTo>
                  <a:pt x="955125" y="878398"/>
                </a:lnTo>
                <a:lnTo>
                  <a:pt x="905901" y="874803"/>
                </a:lnTo>
                <a:lnTo>
                  <a:pt x="857604" y="869909"/>
                </a:lnTo>
                <a:lnTo>
                  <a:pt x="810466" y="863735"/>
                </a:lnTo>
                <a:lnTo>
                  <a:pt x="764718" y="856303"/>
                </a:lnTo>
                <a:lnTo>
                  <a:pt x="720591" y="847632"/>
                </a:lnTo>
                <a:lnTo>
                  <a:pt x="678318" y="837743"/>
                </a:lnTo>
                <a:lnTo>
                  <a:pt x="638128" y="826656"/>
                </a:lnTo>
                <a:lnTo>
                  <a:pt x="600255" y="814390"/>
                </a:lnTo>
                <a:lnTo>
                  <a:pt x="532380" y="786405"/>
                </a:lnTo>
                <a:lnTo>
                  <a:pt x="498194" y="767933"/>
                </a:lnTo>
                <a:lnTo>
                  <a:pt x="495921" y="766536"/>
                </a:lnTo>
                <a:lnTo>
                  <a:pt x="465646" y="767357"/>
                </a:lnTo>
                <a:lnTo>
                  <a:pt x="406378" y="766469"/>
                </a:lnTo>
                <a:lnTo>
                  <a:pt x="349525" y="762402"/>
                </a:lnTo>
                <a:lnTo>
                  <a:pt x="295932" y="755388"/>
                </a:lnTo>
                <a:lnTo>
                  <a:pt x="246443" y="745660"/>
                </a:lnTo>
                <a:lnTo>
                  <a:pt x="201905" y="733449"/>
                </a:lnTo>
                <a:lnTo>
                  <a:pt x="163163" y="718988"/>
                </a:lnTo>
                <a:lnTo>
                  <a:pt x="117764" y="693587"/>
                </a:lnTo>
                <a:lnTo>
                  <a:pt x="90160" y="664431"/>
                </a:lnTo>
                <a:lnTo>
                  <a:pt x="82976" y="636206"/>
                </a:lnTo>
                <a:lnTo>
                  <a:pt x="84427" y="627370"/>
                </a:lnTo>
                <a:lnTo>
                  <a:pt x="107338" y="593182"/>
                </a:lnTo>
                <a:lnTo>
                  <a:pt x="141692" y="569597"/>
                </a:lnTo>
                <a:lnTo>
                  <a:pt x="172345" y="555303"/>
                </a:lnTo>
                <a:lnTo>
                  <a:pt x="148355" y="549021"/>
                </a:lnTo>
                <a:lnTo>
                  <a:pt x="105323" y="534872"/>
                </a:lnTo>
                <a:lnTo>
                  <a:pt x="69168" y="518890"/>
                </a:lnTo>
                <a:lnTo>
                  <a:pt x="28562" y="492224"/>
                </a:lnTo>
                <a:lnTo>
                  <a:pt x="1606" y="453423"/>
                </a:lnTo>
                <a:lnTo>
                  <a:pt x="0" y="443426"/>
                </a:lnTo>
                <a:lnTo>
                  <a:pt x="530" y="433394"/>
                </a:lnTo>
                <a:lnTo>
                  <a:pt x="24849" y="393777"/>
                </a:lnTo>
                <a:lnTo>
                  <a:pt x="60148" y="369643"/>
                </a:lnTo>
                <a:lnTo>
                  <a:pt x="103322" y="350646"/>
                </a:lnTo>
                <a:lnTo>
                  <a:pt x="141573" y="338550"/>
                </a:lnTo>
                <a:lnTo>
                  <a:pt x="184135" y="328463"/>
                </a:lnTo>
                <a:lnTo>
                  <a:pt x="230362" y="320534"/>
                </a:lnTo>
                <a:lnTo>
                  <a:pt x="279604" y="314913"/>
                </a:lnTo>
                <a:lnTo>
                  <a:pt x="331215" y="311749"/>
                </a:lnTo>
                <a:lnTo>
                  <a:pt x="334301" y="308828"/>
                </a:lnTo>
                <a:close/>
              </a:path>
            </a:pathLst>
          </a:custGeom>
          <a:ln w="12192">
            <a:solidFill>
              <a:srgbClr val="000000"/>
            </a:solidFill>
          </a:ln>
        </p:spPr>
        <p:txBody>
          <a:bodyPr wrap="square" lIns="0" tIns="0" rIns="0" bIns="0" rtlCol="0">
            <a:noAutofit/>
          </a:bodyPr>
          <a:lstStyle/>
          <a:p>
            <a:endParaRPr/>
          </a:p>
        </p:txBody>
      </p:sp>
      <p:sp>
        <p:nvSpPr>
          <p:cNvPr id="10" name="object 10"/>
          <p:cNvSpPr/>
          <p:nvPr/>
        </p:nvSpPr>
        <p:spPr>
          <a:xfrm>
            <a:off x="2735612" y="4113573"/>
            <a:ext cx="50513" cy="48314"/>
          </a:xfrm>
          <a:custGeom>
            <a:avLst/>
            <a:gdLst/>
            <a:ahLst/>
            <a:cxnLst/>
            <a:rect l="l" t="t" r="r" b="b"/>
            <a:pathLst>
              <a:path w="50513" h="48314">
                <a:moveTo>
                  <a:pt x="50513" y="25356"/>
                </a:moveTo>
                <a:lnTo>
                  <a:pt x="46713" y="38941"/>
                </a:lnTo>
                <a:lnTo>
                  <a:pt x="36792" y="48314"/>
                </a:lnTo>
                <a:lnTo>
                  <a:pt x="18758" y="47909"/>
                </a:lnTo>
                <a:lnTo>
                  <a:pt x="6615" y="42685"/>
                </a:lnTo>
                <a:lnTo>
                  <a:pt x="0" y="33932"/>
                </a:lnTo>
                <a:lnTo>
                  <a:pt x="1680" y="16984"/>
                </a:lnTo>
                <a:lnTo>
                  <a:pt x="8402" y="5653"/>
                </a:lnTo>
                <a:lnTo>
                  <a:pt x="18668" y="0"/>
                </a:lnTo>
                <a:lnTo>
                  <a:pt x="34682" y="2563"/>
                </a:lnTo>
                <a:lnTo>
                  <a:pt x="45400" y="10392"/>
                </a:lnTo>
                <a:lnTo>
                  <a:pt x="50271" y="21827"/>
                </a:lnTo>
                <a:lnTo>
                  <a:pt x="50513" y="25356"/>
                </a:lnTo>
                <a:close/>
              </a:path>
            </a:pathLst>
          </a:custGeom>
          <a:ln w="12192">
            <a:solidFill>
              <a:srgbClr val="000000"/>
            </a:solidFill>
          </a:ln>
        </p:spPr>
        <p:txBody>
          <a:bodyPr wrap="square" lIns="0" tIns="0" rIns="0" bIns="0" rtlCol="0">
            <a:noAutofit/>
          </a:bodyPr>
          <a:lstStyle/>
          <a:p>
            <a:endParaRPr/>
          </a:p>
        </p:txBody>
      </p:sp>
      <p:sp>
        <p:nvSpPr>
          <p:cNvPr id="11" name="object 11"/>
          <p:cNvSpPr/>
          <p:nvPr/>
        </p:nvSpPr>
        <p:spPr>
          <a:xfrm>
            <a:off x="2626957" y="3970362"/>
            <a:ext cx="103669" cy="102769"/>
          </a:xfrm>
          <a:custGeom>
            <a:avLst/>
            <a:gdLst/>
            <a:ahLst/>
            <a:cxnLst/>
            <a:rect l="l" t="t" r="r" b="b"/>
            <a:pathLst>
              <a:path w="103669" h="102769">
                <a:moveTo>
                  <a:pt x="103669" y="51981"/>
                </a:moveTo>
                <a:lnTo>
                  <a:pt x="87450" y="89750"/>
                </a:lnTo>
                <a:lnTo>
                  <a:pt x="63143" y="102769"/>
                </a:lnTo>
                <a:lnTo>
                  <a:pt x="45882" y="101696"/>
                </a:lnTo>
                <a:lnTo>
                  <a:pt x="9711" y="81861"/>
                </a:lnTo>
                <a:lnTo>
                  <a:pt x="0" y="58940"/>
                </a:lnTo>
                <a:lnTo>
                  <a:pt x="1543" y="42702"/>
                </a:lnTo>
                <a:lnTo>
                  <a:pt x="23730" y="8318"/>
                </a:lnTo>
                <a:lnTo>
                  <a:pt x="48543" y="0"/>
                </a:lnTo>
                <a:lnTo>
                  <a:pt x="63756" y="1832"/>
                </a:lnTo>
                <a:lnTo>
                  <a:pt x="96576" y="25860"/>
                </a:lnTo>
                <a:lnTo>
                  <a:pt x="103669" y="51981"/>
                </a:lnTo>
                <a:close/>
              </a:path>
            </a:pathLst>
          </a:custGeom>
          <a:ln w="12192">
            <a:solidFill>
              <a:srgbClr val="000000"/>
            </a:solidFill>
          </a:ln>
        </p:spPr>
        <p:txBody>
          <a:bodyPr wrap="square" lIns="0" tIns="0" rIns="0" bIns="0" rtlCol="0">
            <a:noAutofit/>
          </a:bodyPr>
          <a:lstStyle/>
          <a:p>
            <a:endParaRPr/>
          </a:p>
        </p:txBody>
      </p:sp>
      <p:sp>
        <p:nvSpPr>
          <p:cNvPr id="12" name="object 12"/>
          <p:cNvSpPr/>
          <p:nvPr/>
        </p:nvSpPr>
        <p:spPr>
          <a:xfrm>
            <a:off x="2489194" y="3786011"/>
            <a:ext cx="156088" cy="154392"/>
          </a:xfrm>
          <a:custGeom>
            <a:avLst/>
            <a:gdLst/>
            <a:ahLst/>
            <a:cxnLst/>
            <a:rect l="l" t="t" r="r" b="b"/>
            <a:pathLst>
              <a:path w="156088" h="154392">
                <a:moveTo>
                  <a:pt x="156088" y="76947"/>
                </a:moveTo>
                <a:lnTo>
                  <a:pt x="144716" y="117588"/>
                </a:lnTo>
                <a:lnTo>
                  <a:pt x="114980" y="145769"/>
                </a:lnTo>
                <a:lnTo>
                  <a:pt x="88197" y="154392"/>
                </a:lnTo>
                <a:lnTo>
                  <a:pt x="71697" y="153408"/>
                </a:lnTo>
                <a:lnTo>
                  <a:pt x="31000" y="137731"/>
                </a:lnTo>
                <a:lnTo>
                  <a:pt x="6126" y="107219"/>
                </a:lnTo>
                <a:lnTo>
                  <a:pt x="0" y="81338"/>
                </a:lnTo>
                <a:lnTo>
                  <a:pt x="1238" y="65900"/>
                </a:lnTo>
                <a:lnTo>
                  <a:pt x="18480" y="27131"/>
                </a:lnTo>
                <a:lnTo>
                  <a:pt x="51243" y="3592"/>
                </a:lnTo>
                <a:lnTo>
                  <a:pt x="64553" y="0"/>
                </a:lnTo>
                <a:lnTo>
                  <a:pt x="81635" y="794"/>
                </a:lnTo>
                <a:lnTo>
                  <a:pt x="123375" y="15541"/>
                </a:lnTo>
                <a:lnTo>
                  <a:pt x="148934" y="44788"/>
                </a:lnTo>
                <a:lnTo>
                  <a:pt x="156088" y="76947"/>
                </a:lnTo>
                <a:close/>
              </a:path>
            </a:pathLst>
          </a:custGeom>
          <a:ln w="12192">
            <a:solidFill>
              <a:srgbClr val="000000"/>
            </a:solidFill>
          </a:ln>
        </p:spPr>
        <p:txBody>
          <a:bodyPr wrap="square" lIns="0" tIns="0" rIns="0" bIns="0" rtlCol="0">
            <a:noAutofit/>
          </a:bodyPr>
          <a:lstStyle/>
          <a:p>
            <a:endParaRPr/>
          </a:p>
        </p:txBody>
      </p:sp>
      <p:sp>
        <p:nvSpPr>
          <p:cNvPr id="13" name="object 13"/>
          <p:cNvSpPr/>
          <p:nvPr/>
        </p:nvSpPr>
        <p:spPr>
          <a:xfrm>
            <a:off x="514027" y="3367038"/>
            <a:ext cx="214851" cy="17638"/>
          </a:xfrm>
          <a:custGeom>
            <a:avLst/>
            <a:gdLst/>
            <a:ahLst/>
            <a:cxnLst/>
            <a:rect l="l" t="t" r="r" b="b"/>
            <a:pathLst>
              <a:path w="214851" h="17638">
                <a:moveTo>
                  <a:pt x="214851" y="17257"/>
                </a:moveTo>
                <a:lnTo>
                  <a:pt x="201621" y="17531"/>
                </a:lnTo>
                <a:lnTo>
                  <a:pt x="188404" y="17638"/>
                </a:lnTo>
                <a:lnTo>
                  <a:pt x="175212" y="17579"/>
                </a:lnTo>
                <a:lnTo>
                  <a:pt x="135908" y="16417"/>
                </a:lnTo>
                <a:lnTo>
                  <a:pt x="97268" y="13805"/>
                </a:lnTo>
                <a:lnTo>
                  <a:pt x="47356" y="8122"/>
                </a:lnTo>
                <a:lnTo>
                  <a:pt x="11556" y="2255"/>
                </a:lnTo>
                <a:lnTo>
                  <a:pt x="0" y="0"/>
                </a:lnTo>
              </a:path>
            </a:pathLst>
          </a:custGeom>
          <a:ln w="12192">
            <a:solidFill>
              <a:srgbClr val="000000"/>
            </a:solidFill>
          </a:ln>
        </p:spPr>
        <p:txBody>
          <a:bodyPr wrap="square" lIns="0" tIns="0" rIns="0" bIns="0" rtlCol="0">
            <a:noAutofit/>
          </a:bodyPr>
          <a:lstStyle/>
          <a:p>
            <a:endParaRPr/>
          </a:p>
        </p:txBody>
      </p:sp>
      <p:sp>
        <p:nvSpPr>
          <p:cNvPr id="14" name="object 14"/>
          <p:cNvSpPr/>
          <p:nvPr/>
        </p:nvSpPr>
        <p:spPr>
          <a:xfrm>
            <a:off x="830095" y="3573526"/>
            <a:ext cx="88406" cy="8017"/>
          </a:xfrm>
          <a:custGeom>
            <a:avLst/>
            <a:gdLst/>
            <a:ahLst/>
            <a:cxnLst/>
            <a:rect l="l" t="t" r="r" b="b"/>
            <a:pathLst>
              <a:path w="88406" h="8017">
                <a:moveTo>
                  <a:pt x="88406" y="0"/>
                </a:moveTo>
                <a:lnTo>
                  <a:pt x="38574" y="5532"/>
                </a:lnTo>
                <a:lnTo>
                  <a:pt x="12949" y="7351"/>
                </a:lnTo>
                <a:lnTo>
                  <a:pt x="0" y="8017"/>
                </a:lnTo>
              </a:path>
            </a:pathLst>
          </a:custGeom>
          <a:ln w="12191">
            <a:solidFill>
              <a:srgbClr val="000000"/>
            </a:solidFill>
          </a:ln>
        </p:spPr>
        <p:txBody>
          <a:bodyPr wrap="square" lIns="0" tIns="0" rIns="0" bIns="0" rtlCol="0">
            <a:noAutofit/>
          </a:bodyPr>
          <a:lstStyle/>
          <a:p>
            <a:endParaRPr/>
          </a:p>
        </p:txBody>
      </p:sp>
      <p:sp>
        <p:nvSpPr>
          <p:cNvPr id="15" name="object 15"/>
          <p:cNvSpPr/>
          <p:nvPr/>
        </p:nvSpPr>
        <p:spPr>
          <a:xfrm>
            <a:off x="1675143" y="3629382"/>
            <a:ext cx="53580" cy="35075"/>
          </a:xfrm>
          <a:custGeom>
            <a:avLst/>
            <a:gdLst/>
            <a:ahLst/>
            <a:cxnLst/>
            <a:rect l="l" t="t" r="r" b="b"/>
            <a:pathLst>
              <a:path w="53580" h="35075">
                <a:moveTo>
                  <a:pt x="53580" y="35075"/>
                </a:moveTo>
                <a:lnTo>
                  <a:pt x="41298" y="28372"/>
                </a:lnTo>
                <a:lnTo>
                  <a:pt x="29780" y="21498"/>
                </a:lnTo>
                <a:lnTo>
                  <a:pt x="19044" y="14468"/>
                </a:lnTo>
                <a:lnTo>
                  <a:pt x="9111" y="7297"/>
                </a:lnTo>
                <a:lnTo>
                  <a:pt x="0" y="0"/>
                </a:lnTo>
              </a:path>
            </a:pathLst>
          </a:custGeom>
          <a:ln w="12192">
            <a:solidFill>
              <a:srgbClr val="000000"/>
            </a:solidFill>
          </a:ln>
        </p:spPr>
        <p:txBody>
          <a:bodyPr wrap="square" lIns="0" tIns="0" rIns="0" bIns="0" rtlCol="0">
            <a:noAutofit/>
          </a:bodyPr>
          <a:lstStyle/>
          <a:p>
            <a:endParaRPr/>
          </a:p>
        </p:txBody>
      </p:sp>
      <p:sp>
        <p:nvSpPr>
          <p:cNvPr id="16" name="object 16"/>
          <p:cNvSpPr/>
          <p:nvPr/>
        </p:nvSpPr>
        <p:spPr>
          <a:xfrm>
            <a:off x="2760156" y="3570351"/>
            <a:ext cx="16317" cy="33582"/>
          </a:xfrm>
          <a:custGeom>
            <a:avLst/>
            <a:gdLst/>
            <a:ahLst/>
            <a:cxnLst/>
            <a:rect l="l" t="t" r="r" b="b"/>
            <a:pathLst>
              <a:path w="16317" h="33582">
                <a:moveTo>
                  <a:pt x="16317" y="0"/>
                </a:moveTo>
                <a:lnTo>
                  <a:pt x="12716" y="11273"/>
                </a:lnTo>
                <a:lnTo>
                  <a:pt x="7267" y="22487"/>
                </a:lnTo>
                <a:lnTo>
                  <a:pt x="0" y="33582"/>
                </a:lnTo>
              </a:path>
            </a:pathLst>
          </a:custGeom>
          <a:ln w="12191">
            <a:solidFill>
              <a:srgbClr val="000000"/>
            </a:solidFill>
          </a:ln>
        </p:spPr>
        <p:txBody>
          <a:bodyPr wrap="square" lIns="0" tIns="0" rIns="0" bIns="0" rtlCol="0">
            <a:noAutofit/>
          </a:bodyPr>
          <a:lstStyle/>
          <a:p>
            <a:endParaRPr/>
          </a:p>
        </p:txBody>
      </p:sp>
      <p:sp>
        <p:nvSpPr>
          <p:cNvPr id="17" name="object 17"/>
          <p:cNvSpPr/>
          <p:nvPr/>
        </p:nvSpPr>
        <p:spPr>
          <a:xfrm>
            <a:off x="3226307" y="3314319"/>
            <a:ext cx="275844" cy="154812"/>
          </a:xfrm>
          <a:custGeom>
            <a:avLst/>
            <a:gdLst/>
            <a:ahLst/>
            <a:cxnLst/>
            <a:rect l="l" t="t" r="r" b="b"/>
            <a:pathLst>
              <a:path w="275844" h="154812">
                <a:moveTo>
                  <a:pt x="0" y="0"/>
                </a:moveTo>
                <a:lnTo>
                  <a:pt x="49087" y="9563"/>
                </a:lnTo>
                <a:lnTo>
                  <a:pt x="94134" y="20855"/>
                </a:lnTo>
                <a:lnTo>
                  <a:pt x="134863" y="33719"/>
                </a:lnTo>
                <a:lnTo>
                  <a:pt x="170998" y="48001"/>
                </a:lnTo>
                <a:lnTo>
                  <a:pt x="215982" y="71745"/>
                </a:lnTo>
                <a:lnTo>
                  <a:pt x="249073" y="97810"/>
                </a:lnTo>
                <a:lnTo>
                  <a:pt x="273082" y="135270"/>
                </a:lnTo>
                <a:lnTo>
                  <a:pt x="275262" y="144990"/>
                </a:lnTo>
                <a:lnTo>
                  <a:pt x="275844" y="154812"/>
                </a:lnTo>
              </a:path>
            </a:pathLst>
          </a:custGeom>
          <a:ln w="12192">
            <a:solidFill>
              <a:srgbClr val="000000"/>
            </a:solidFill>
          </a:ln>
        </p:spPr>
        <p:txBody>
          <a:bodyPr wrap="square" lIns="0" tIns="0" rIns="0" bIns="0" rtlCol="0">
            <a:noAutofit/>
          </a:bodyPr>
          <a:lstStyle/>
          <a:p>
            <a:endParaRPr/>
          </a:p>
        </p:txBody>
      </p:sp>
      <p:sp>
        <p:nvSpPr>
          <p:cNvPr id="18" name="object 18"/>
          <p:cNvSpPr/>
          <p:nvPr/>
        </p:nvSpPr>
        <p:spPr>
          <a:xfrm>
            <a:off x="3764359" y="3149473"/>
            <a:ext cx="112569" cy="54914"/>
          </a:xfrm>
          <a:custGeom>
            <a:avLst/>
            <a:gdLst/>
            <a:ahLst/>
            <a:cxnLst/>
            <a:rect l="l" t="t" r="r" b="b"/>
            <a:pathLst>
              <a:path w="112569" h="54914">
                <a:moveTo>
                  <a:pt x="112569" y="0"/>
                </a:moveTo>
                <a:lnTo>
                  <a:pt x="75802" y="23972"/>
                </a:lnTo>
                <a:lnTo>
                  <a:pt x="40809" y="40287"/>
                </a:lnTo>
                <a:lnTo>
                  <a:pt x="14219" y="50240"/>
                </a:lnTo>
                <a:lnTo>
                  <a:pt x="0" y="54914"/>
                </a:lnTo>
              </a:path>
            </a:pathLst>
          </a:custGeom>
          <a:ln w="12192">
            <a:solidFill>
              <a:srgbClr val="000000"/>
            </a:solidFill>
          </a:ln>
        </p:spPr>
        <p:txBody>
          <a:bodyPr wrap="square" lIns="0" tIns="0" rIns="0" bIns="0" rtlCol="0">
            <a:noAutofit/>
          </a:bodyPr>
          <a:lstStyle/>
          <a:p>
            <a:endParaRPr/>
          </a:p>
        </p:txBody>
      </p:sp>
      <p:sp>
        <p:nvSpPr>
          <p:cNvPr id="19" name="object 19"/>
          <p:cNvSpPr/>
          <p:nvPr/>
        </p:nvSpPr>
        <p:spPr>
          <a:xfrm>
            <a:off x="3582289" y="2934080"/>
            <a:ext cx="6513" cy="24523"/>
          </a:xfrm>
          <a:custGeom>
            <a:avLst/>
            <a:gdLst/>
            <a:ahLst/>
            <a:cxnLst/>
            <a:rect l="l" t="t" r="r" b="b"/>
            <a:pathLst>
              <a:path w="6513" h="24523">
                <a:moveTo>
                  <a:pt x="0" y="0"/>
                </a:moveTo>
                <a:lnTo>
                  <a:pt x="4783" y="12185"/>
                </a:lnTo>
                <a:lnTo>
                  <a:pt x="6513" y="24523"/>
                </a:lnTo>
              </a:path>
            </a:pathLst>
          </a:custGeom>
          <a:ln w="12191">
            <a:solidFill>
              <a:srgbClr val="000000"/>
            </a:solidFill>
          </a:ln>
        </p:spPr>
        <p:txBody>
          <a:bodyPr wrap="square" lIns="0" tIns="0" rIns="0" bIns="0" rtlCol="0">
            <a:noAutofit/>
          </a:bodyPr>
          <a:lstStyle/>
          <a:p>
            <a:endParaRPr/>
          </a:p>
        </p:txBody>
      </p:sp>
      <p:sp>
        <p:nvSpPr>
          <p:cNvPr id="20" name="object 20"/>
          <p:cNvSpPr/>
          <p:nvPr/>
        </p:nvSpPr>
        <p:spPr>
          <a:xfrm>
            <a:off x="2797810" y="2870903"/>
            <a:ext cx="54043" cy="31173"/>
          </a:xfrm>
          <a:custGeom>
            <a:avLst/>
            <a:gdLst/>
            <a:ahLst/>
            <a:cxnLst/>
            <a:rect l="l" t="t" r="r" b="b"/>
            <a:pathLst>
              <a:path w="54043" h="31173">
                <a:moveTo>
                  <a:pt x="0" y="31173"/>
                </a:moveTo>
                <a:lnTo>
                  <a:pt x="8960" y="24586"/>
                </a:lnTo>
                <a:lnTo>
                  <a:pt x="18870" y="18158"/>
                </a:lnTo>
                <a:lnTo>
                  <a:pt x="29704" y="11907"/>
                </a:lnTo>
                <a:lnTo>
                  <a:pt x="41437" y="5848"/>
                </a:lnTo>
                <a:lnTo>
                  <a:pt x="54043" y="0"/>
                </a:lnTo>
              </a:path>
            </a:pathLst>
          </a:custGeom>
          <a:ln w="12192">
            <a:solidFill>
              <a:srgbClr val="000000"/>
            </a:solidFill>
          </a:ln>
        </p:spPr>
        <p:txBody>
          <a:bodyPr wrap="square" lIns="0" tIns="0" rIns="0" bIns="0" rtlCol="0">
            <a:noAutofit/>
          </a:bodyPr>
          <a:lstStyle/>
          <a:p>
            <a:endParaRPr/>
          </a:p>
        </p:txBody>
      </p:sp>
      <p:sp>
        <p:nvSpPr>
          <p:cNvPr id="21" name="object 21"/>
          <p:cNvSpPr/>
          <p:nvPr/>
        </p:nvSpPr>
        <p:spPr>
          <a:xfrm>
            <a:off x="2209164" y="2891797"/>
            <a:ext cx="26060" cy="26916"/>
          </a:xfrm>
          <a:custGeom>
            <a:avLst/>
            <a:gdLst/>
            <a:ahLst/>
            <a:cxnLst/>
            <a:rect l="l" t="t" r="r" b="b"/>
            <a:pathLst>
              <a:path w="26060" h="26916">
                <a:moveTo>
                  <a:pt x="0" y="26916"/>
                </a:moveTo>
                <a:lnTo>
                  <a:pt x="6811" y="17730"/>
                </a:lnTo>
                <a:lnTo>
                  <a:pt x="15498" y="8738"/>
                </a:lnTo>
                <a:lnTo>
                  <a:pt x="26060" y="0"/>
                </a:lnTo>
              </a:path>
            </a:pathLst>
          </a:custGeom>
          <a:ln w="12192">
            <a:solidFill>
              <a:srgbClr val="000000"/>
            </a:solidFill>
          </a:ln>
        </p:spPr>
        <p:txBody>
          <a:bodyPr wrap="square" lIns="0" tIns="0" rIns="0" bIns="0" rtlCol="0">
            <a:noAutofit/>
          </a:bodyPr>
          <a:lstStyle/>
          <a:p>
            <a:endParaRPr/>
          </a:p>
        </p:txBody>
      </p:sp>
      <p:sp>
        <p:nvSpPr>
          <p:cNvPr id="22" name="object 22"/>
          <p:cNvSpPr/>
          <p:nvPr/>
        </p:nvSpPr>
        <p:spPr>
          <a:xfrm>
            <a:off x="1518538" y="2929001"/>
            <a:ext cx="99249" cy="25598"/>
          </a:xfrm>
          <a:custGeom>
            <a:avLst/>
            <a:gdLst/>
            <a:ahLst/>
            <a:cxnLst/>
            <a:rect l="l" t="t" r="r" b="b"/>
            <a:pathLst>
              <a:path w="99249" h="25598">
                <a:moveTo>
                  <a:pt x="0" y="0"/>
                </a:moveTo>
                <a:lnTo>
                  <a:pt x="39080" y="8722"/>
                </a:lnTo>
                <a:lnTo>
                  <a:pt x="75976" y="18522"/>
                </a:lnTo>
                <a:lnTo>
                  <a:pt x="87750" y="22009"/>
                </a:lnTo>
                <a:lnTo>
                  <a:pt x="99249" y="25598"/>
                </a:lnTo>
              </a:path>
            </a:pathLst>
          </a:custGeom>
          <a:ln w="12192">
            <a:solidFill>
              <a:srgbClr val="000000"/>
            </a:solidFill>
          </a:ln>
        </p:spPr>
        <p:txBody>
          <a:bodyPr wrap="square" lIns="0" tIns="0" rIns="0" bIns="0" rtlCol="0">
            <a:noAutofit/>
          </a:bodyPr>
          <a:lstStyle/>
          <a:p>
            <a:endParaRPr/>
          </a:p>
        </p:txBody>
      </p:sp>
      <p:sp>
        <p:nvSpPr>
          <p:cNvPr id="23" name="object 23"/>
          <p:cNvSpPr/>
          <p:nvPr/>
        </p:nvSpPr>
        <p:spPr>
          <a:xfrm>
            <a:off x="665905" y="3137460"/>
            <a:ext cx="14954" cy="21410"/>
          </a:xfrm>
          <a:custGeom>
            <a:avLst/>
            <a:gdLst/>
            <a:ahLst/>
            <a:cxnLst/>
            <a:rect l="l" t="t" r="r" b="b"/>
            <a:pathLst>
              <a:path w="14954" h="21410">
                <a:moveTo>
                  <a:pt x="14954" y="21410"/>
                </a:moveTo>
                <a:lnTo>
                  <a:pt x="6623" y="10782"/>
                </a:lnTo>
                <a:lnTo>
                  <a:pt x="0" y="0"/>
                </a:lnTo>
              </a:path>
            </a:pathLst>
          </a:custGeom>
          <a:ln w="12192">
            <a:solidFill>
              <a:srgbClr val="000000"/>
            </a:solidFill>
          </a:ln>
        </p:spPr>
        <p:txBody>
          <a:bodyPr wrap="square" lIns="0" tIns="0" rIns="0" bIns="0" rtlCol="0">
            <a:noAutofit/>
          </a:bodyPr>
          <a:lstStyle/>
          <a:p>
            <a:endParaRPr/>
          </a:p>
        </p:txBody>
      </p:sp>
      <p:sp>
        <p:nvSpPr>
          <p:cNvPr id="24" name="object 24"/>
          <p:cNvSpPr txBox="1"/>
          <p:nvPr/>
        </p:nvSpPr>
        <p:spPr>
          <a:xfrm>
            <a:off x="914501" y="3001136"/>
            <a:ext cx="2463800" cy="387985"/>
          </a:xfrm>
          <a:prstGeom prst="rect">
            <a:avLst/>
          </a:prstGeom>
        </p:spPr>
        <p:txBody>
          <a:bodyPr vert="horz" wrap="square" lIns="0" tIns="0" rIns="0" bIns="0" rtlCol="0">
            <a:noAutofit/>
          </a:bodyPr>
          <a:lstStyle/>
          <a:p>
            <a:pPr marL="12700">
              <a:lnSpc>
                <a:spcPct val="100000"/>
              </a:lnSpc>
            </a:pPr>
            <a:r>
              <a:rPr sz="2500" spc="-125" dirty="0">
                <a:latin typeface="Arial Unicode MS"/>
                <a:cs typeface="Arial Unicode MS"/>
              </a:rPr>
              <a:t>究竟是什么东东？</a:t>
            </a:r>
            <a:endParaRPr sz="2500" dirty="0">
              <a:latin typeface="Arial Unicode MS"/>
              <a:cs typeface="Arial Unicode MS"/>
            </a:endParaRPr>
          </a:p>
        </p:txBody>
      </p:sp>
      <p:sp>
        <p:nvSpPr>
          <p:cNvPr id="25" name="object 25"/>
          <p:cNvSpPr txBox="1"/>
          <p:nvPr/>
        </p:nvSpPr>
        <p:spPr>
          <a:xfrm>
            <a:off x="5571490" y="3818254"/>
            <a:ext cx="1854200" cy="552450"/>
          </a:xfrm>
          <a:prstGeom prst="rect">
            <a:avLst/>
          </a:prstGeom>
        </p:spPr>
        <p:txBody>
          <a:bodyPr vert="horz" wrap="square" lIns="0" tIns="0" rIns="0" bIns="0" rtlCol="0">
            <a:noAutofit/>
          </a:bodyPr>
          <a:lstStyle/>
          <a:p>
            <a:pPr marL="12700">
              <a:lnSpc>
                <a:spcPct val="100000"/>
              </a:lnSpc>
            </a:pPr>
            <a:r>
              <a:rPr sz="3600" dirty="0">
                <a:solidFill>
                  <a:srgbClr val="0000FF"/>
                </a:solidFill>
                <a:latin typeface="Arial Unicode MS"/>
                <a:cs typeface="Arial Unicode MS"/>
              </a:rPr>
              <a:t>看个例子</a:t>
            </a:r>
            <a:endParaRPr sz="3600">
              <a:latin typeface="Arial Unicode MS"/>
              <a:cs typeface="Arial Unicode MS"/>
            </a:endParaRPr>
          </a:p>
        </p:txBody>
      </p:sp>
      <p:sp>
        <p:nvSpPr>
          <p:cNvPr id="26" name="object 26"/>
          <p:cNvSpPr/>
          <p:nvPr/>
        </p:nvSpPr>
        <p:spPr>
          <a:xfrm>
            <a:off x="7776971" y="3890771"/>
            <a:ext cx="647700" cy="469392"/>
          </a:xfrm>
          <a:custGeom>
            <a:avLst/>
            <a:gdLst/>
            <a:ahLst/>
            <a:cxnLst/>
            <a:rect l="l" t="t" r="r" b="b"/>
            <a:pathLst>
              <a:path w="647700" h="469392">
                <a:moveTo>
                  <a:pt x="0" y="117347"/>
                </a:moveTo>
                <a:lnTo>
                  <a:pt x="413004" y="117347"/>
                </a:lnTo>
                <a:lnTo>
                  <a:pt x="413004" y="0"/>
                </a:lnTo>
                <a:lnTo>
                  <a:pt x="647700" y="234695"/>
                </a:lnTo>
                <a:lnTo>
                  <a:pt x="413004" y="469391"/>
                </a:lnTo>
                <a:lnTo>
                  <a:pt x="413004" y="352043"/>
                </a:lnTo>
                <a:lnTo>
                  <a:pt x="0" y="352043"/>
                </a:lnTo>
                <a:lnTo>
                  <a:pt x="0" y="117347"/>
                </a:lnTo>
                <a:close/>
              </a:path>
            </a:pathLst>
          </a:custGeom>
          <a:ln w="12192">
            <a:solidFill>
              <a:srgbClr val="0000FF"/>
            </a:solidFill>
          </a:ln>
        </p:spPr>
        <p:txBody>
          <a:bodyPr wrap="square" lIns="0" tIns="0" rIns="0" bIns="0" rtlCol="0">
            <a:noAutofit/>
          </a:bodyPr>
          <a:lstStyle/>
          <a:p>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0" dirty="0">
                <a:latin typeface="Arial Unicode MS"/>
                <a:cs typeface="Arial Unicode MS"/>
              </a:rPr>
              <a:t>基</a:t>
            </a:r>
            <a:r>
              <a:rPr sz="2800" spc="-30" dirty="0">
                <a:latin typeface="Arial Unicode MS"/>
                <a:cs typeface="Arial Unicode MS"/>
              </a:rPr>
              <a:t>本术语</a:t>
            </a:r>
            <a:endParaRPr sz="2800">
              <a:latin typeface="Arial Unicode MS"/>
              <a:cs typeface="Arial Unicode MS"/>
            </a:endParaRPr>
          </a:p>
        </p:txBody>
      </p:sp>
      <p:sp>
        <p:nvSpPr>
          <p:cNvPr id="5" name="object 5"/>
          <p:cNvSpPr/>
          <p:nvPr/>
        </p:nvSpPr>
        <p:spPr>
          <a:xfrm>
            <a:off x="167639" y="1182624"/>
            <a:ext cx="4056888" cy="585215"/>
          </a:xfrm>
          <a:custGeom>
            <a:avLst/>
            <a:gdLst/>
            <a:ahLst/>
            <a:cxnLst/>
            <a:rect l="l" t="t" r="r" b="b"/>
            <a:pathLst>
              <a:path w="4056888" h="585215">
                <a:moveTo>
                  <a:pt x="0" y="585215"/>
                </a:moveTo>
                <a:lnTo>
                  <a:pt x="4056888" y="585215"/>
                </a:lnTo>
                <a:lnTo>
                  <a:pt x="4056888" y="0"/>
                </a:lnTo>
                <a:lnTo>
                  <a:pt x="0" y="0"/>
                </a:lnTo>
                <a:lnTo>
                  <a:pt x="0" y="585215"/>
                </a:lnTo>
                <a:close/>
              </a:path>
            </a:pathLst>
          </a:custGeom>
          <a:solidFill>
            <a:srgbClr val="FFFFFF"/>
          </a:solidFill>
        </p:spPr>
        <p:txBody>
          <a:bodyPr wrap="square" lIns="0" tIns="0" rIns="0" bIns="0" rtlCol="0">
            <a:noAutofit/>
          </a:bodyPr>
          <a:lstStyle/>
          <a:p>
            <a:endParaRPr/>
          </a:p>
        </p:txBody>
      </p:sp>
      <p:sp>
        <p:nvSpPr>
          <p:cNvPr id="7" name="object 7"/>
          <p:cNvSpPr/>
          <p:nvPr/>
        </p:nvSpPr>
        <p:spPr>
          <a:xfrm>
            <a:off x="6589776" y="1938527"/>
            <a:ext cx="2473452" cy="830580"/>
          </a:xfrm>
          <a:custGeom>
            <a:avLst/>
            <a:gdLst/>
            <a:ahLst/>
            <a:cxnLst/>
            <a:rect l="l" t="t" r="r" b="b"/>
            <a:pathLst>
              <a:path w="2473452" h="830580">
                <a:moveTo>
                  <a:pt x="0" y="830580"/>
                </a:moveTo>
                <a:lnTo>
                  <a:pt x="2473452" y="830580"/>
                </a:lnTo>
                <a:lnTo>
                  <a:pt x="2473452" y="0"/>
                </a:lnTo>
                <a:lnTo>
                  <a:pt x="0" y="0"/>
                </a:lnTo>
                <a:lnTo>
                  <a:pt x="0" y="830580"/>
                </a:lnTo>
                <a:close/>
              </a:path>
            </a:pathLst>
          </a:custGeom>
          <a:solidFill>
            <a:srgbClr val="FFFFFF"/>
          </a:solidFill>
        </p:spPr>
        <p:txBody>
          <a:bodyPr wrap="square" lIns="0" tIns="0" rIns="0" bIns="0" rtlCol="0">
            <a:noAutofit/>
          </a:bodyPr>
          <a:lstStyle/>
          <a:p>
            <a:endParaRPr/>
          </a:p>
        </p:txBody>
      </p:sp>
      <p:sp>
        <p:nvSpPr>
          <p:cNvPr id="8" name="object 8"/>
          <p:cNvSpPr txBox="1"/>
          <p:nvPr/>
        </p:nvSpPr>
        <p:spPr>
          <a:xfrm>
            <a:off x="6669785" y="1983994"/>
            <a:ext cx="2216785" cy="742315"/>
          </a:xfrm>
          <a:prstGeom prst="rect">
            <a:avLst/>
          </a:prstGeom>
        </p:spPr>
        <p:txBody>
          <a:bodyPr vert="horz" wrap="square" lIns="0" tIns="0" rIns="0" bIns="0" rtlCol="0">
            <a:noAutofit/>
          </a:bodyPr>
          <a:lstStyle/>
          <a:p>
            <a:pPr marL="299085" indent="-287020">
              <a:lnSpc>
                <a:spcPct val="100000"/>
              </a:lnSpc>
              <a:buClr>
                <a:srgbClr val="0000FF"/>
              </a:buClr>
              <a:buFont typeface="Arial"/>
              <a:buChar char="•"/>
              <a:tabLst>
                <a:tab pos="299085" algn="l"/>
              </a:tabLst>
            </a:pPr>
            <a:r>
              <a:rPr sz="1600" spc="-10" dirty="0">
                <a:solidFill>
                  <a:srgbClr val="0000FF"/>
                </a:solidFill>
                <a:latin typeface="Arial Unicode MS"/>
                <a:cs typeface="Arial Unicode MS"/>
              </a:rPr>
              <a:t>假设</a:t>
            </a:r>
            <a:r>
              <a:rPr sz="1600" spc="-10" dirty="0">
                <a:solidFill>
                  <a:srgbClr val="0000FF"/>
                </a:solidFill>
                <a:latin typeface="Verdana"/>
                <a:cs typeface="Verdana"/>
              </a:rPr>
              <a:t>(</a:t>
            </a:r>
            <a:r>
              <a:rPr sz="1600" spc="-30" dirty="0">
                <a:solidFill>
                  <a:srgbClr val="0000FF"/>
                </a:solidFill>
                <a:latin typeface="Verdana"/>
                <a:cs typeface="Verdana"/>
              </a:rPr>
              <a:t>h</a:t>
            </a:r>
            <a:r>
              <a:rPr sz="1600" spc="-10" dirty="0">
                <a:solidFill>
                  <a:srgbClr val="0000FF"/>
                </a:solidFill>
                <a:latin typeface="Verdana"/>
                <a:cs typeface="Verdana"/>
              </a:rPr>
              <a:t>ypoth</a:t>
            </a:r>
            <a:r>
              <a:rPr sz="1600" spc="-20" dirty="0">
                <a:solidFill>
                  <a:srgbClr val="0000FF"/>
                </a:solidFill>
                <a:latin typeface="Verdana"/>
                <a:cs typeface="Verdana"/>
              </a:rPr>
              <a:t>e</a:t>
            </a:r>
            <a:r>
              <a:rPr sz="1600" spc="-10" dirty="0">
                <a:solidFill>
                  <a:srgbClr val="0000FF"/>
                </a:solidFill>
                <a:latin typeface="Verdana"/>
                <a:cs typeface="Verdana"/>
              </a:rPr>
              <a:t>s</a:t>
            </a:r>
            <a:r>
              <a:rPr sz="1600" spc="-20" dirty="0">
                <a:solidFill>
                  <a:srgbClr val="0000FF"/>
                </a:solidFill>
                <a:latin typeface="Verdana"/>
                <a:cs typeface="Verdana"/>
              </a:rPr>
              <a:t>i</a:t>
            </a:r>
            <a:r>
              <a:rPr sz="1600" spc="-15" dirty="0">
                <a:solidFill>
                  <a:srgbClr val="0000FF"/>
                </a:solidFill>
                <a:latin typeface="Verdana"/>
                <a:cs typeface="Verdana"/>
              </a:rPr>
              <a:t>s</a:t>
            </a:r>
            <a:r>
              <a:rPr sz="1600" spc="-10" dirty="0">
                <a:solidFill>
                  <a:srgbClr val="0000FF"/>
                </a:solidFill>
                <a:latin typeface="Verdana"/>
                <a:cs typeface="Verdana"/>
              </a:rPr>
              <a:t>)</a:t>
            </a:r>
            <a:endParaRPr sz="1600" dirty="0">
              <a:latin typeface="Verdana"/>
              <a:cs typeface="Verdana"/>
            </a:endParaRPr>
          </a:p>
          <a:p>
            <a:pPr marL="299085" indent="-287020">
              <a:lnSpc>
                <a:spcPct val="100000"/>
              </a:lnSpc>
              <a:buClr>
                <a:srgbClr val="0000FF"/>
              </a:buClr>
              <a:buFont typeface="Arial"/>
              <a:buChar char="•"/>
              <a:tabLst>
                <a:tab pos="299085" algn="l"/>
              </a:tabLst>
            </a:pPr>
            <a:r>
              <a:rPr sz="1600" spc="-10" dirty="0">
                <a:solidFill>
                  <a:srgbClr val="0000FF"/>
                </a:solidFill>
                <a:latin typeface="Arial Unicode MS"/>
                <a:cs typeface="Arial Unicode MS"/>
              </a:rPr>
              <a:t>真相</a:t>
            </a:r>
            <a:r>
              <a:rPr sz="1600" spc="-10" dirty="0">
                <a:solidFill>
                  <a:srgbClr val="0000FF"/>
                </a:solidFill>
                <a:latin typeface="Verdana"/>
                <a:cs typeface="Verdana"/>
              </a:rPr>
              <a:t>(ground</a:t>
            </a:r>
            <a:r>
              <a:rPr sz="1600" spc="-15" dirty="0">
                <a:solidFill>
                  <a:srgbClr val="0000FF"/>
                </a:solidFill>
                <a:latin typeface="Verdana"/>
                <a:cs typeface="Verdana"/>
              </a:rPr>
              <a:t>-t</a:t>
            </a:r>
            <a:r>
              <a:rPr sz="1600" spc="-10" dirty="0">
                <a:solidFill>
                  <a:srgbClr val="0000FF"/>
                </a:solidFill>
                <a:latin typeface="Verdana"/>
                <a:cs typeface="Verdana"/>
              </a:rPr>
              <a:t>rut</a:t>
            </a:r>
            <a:r>
              <a:rPr sz="1600" spc="-20" dirty="0">
                <a:solidFill>
                  <a:srgbClr val="0000FF"/>
                </a:solidFill>
                <a:latin typeface="Verdana"/>
                <a:cs typeface="Verdana"/>
              </a:rPr>
              <a:t>h</a:t>
            </a:r>
            <a:r>
              <a:rPr sz="1600" spc="-10" dirty="0">
                <a:solidFill>
                  <a:srgbClr val="0000FF"/>
                </a:solidFill>
                <a:latin typeface="Verdana"/>
                <a:cs typeface="Verdana"/>
              </a:rPr>
              <a:t>)</a:t>
            </a:r>
            <a:endParaRPr sz="1600" dirty="0">
              <a:latin typeface="Verdana"/>
              <a:cs typeface="Verdana"/>
            </a:endParaRPr>
          </a:p>
          <a:p>
            <a:pPr marL="299085" indent="-287020">
              <a:lnSpc>
                <a:spcPct val="100000"/>
              </a:lnSpc>
              <a:buClr>
                <a:srgbClr val="0000FF"/>
              </a:buClr>
              <a:buFont typeface="Arial"/>
              <a:buChar char="•"/>
              <a:tabLst>
                <a:tab pos="299085" algn="l"/>
              </a:tabLst>
            </a:pPr>
            <a:r>
              <a:rPr sz="1600" spc="-10" dirty="0">
                <a:solidFill>
                  <a:srgbClr val="0000FF"/>
                </a:solidFill>
                <a:latin typeface="Arial Unicode MS"/>
                <a:cs typeface="Arial Unicode MS"/>
              </a:rPr>
              <a:t>学习器</a:t>
            </a:r>
            <a:r>
              <a:rPr sz="1600" spc="-10" dirty="0">
                <a:solidFill>
                  <a:srgbClr val="0000FF"/>
                </a:solidFill>
                <a:latin typeface="Verdana"/>
                <a:cs typeface="Verdana"/>
              </a:rPr>
              <a:t>(</a:t>
            </a:r>
            <a:r>
              <a:rPr sz="1600" spc="-20" dirty="0">
                <a:solidFill>
                  <a:srgbClr val="0000FF"/>
                </a:solidFill>
                <a:latin typeface="Verdana"/>
                <a:cs typeface="Verdana"/>
              </a:rPr>
              <a:t>l</a:t>
            </a:r>
            <a:r>
              <a:rPr sz="1600" spc="-10" dirty="0">
                <a:solidFill>
                  <a:srgbClr val="0000FF"/>
                </a:solidFill>
                <a:latin typeface="Verdana"/>
                <a:cs typeface="Verdana"/>
              </a:rPr>
              <a:t>earn</a:t>
            </a:r>
            <a:r>
              <a:rPr sz="1600" spc="-15" dirty="0">
                <a:solidFill>
                  <a:srgbClr val="0000FF"/>
                </a:solidFill>
                <a:latin typeface="Verdana"/>
                <a:cs typeface="Verdana"/>
              </a:rPr>
              <a:t>e</a:t>
            </a:r>
            <a:r>
              <a:rPr sz="1600" spc="-10" dirty="0">
                <a:solidFill>
                  <a:srgbClr val="0000FF"/>
                </a:solidFill>
                <a:latin typeface="Verdana"/>
                <a:cs typeface="Verdana"/>
              </a:rPr>
              <a:t>r)</a:t>
            </a:r>
            <a:endParaRPr sz="1600" dirty="0">
              <a:latin typeface="Verdana"/>
              <a:cs typeface="Verdana"/>
            </a:endParaRPr>
          </a:p>
        </p:txBody>
      </p:sp>
      <p:sp>
        <p:nvSpPr>
          <p:cNvPr id="11" name="object 11"/>
          <p:cNvSpPr/>
          <p:nvPr/>
        </p:nvSpPr>
        <p:spPr>
          <a:xfrm>
            <a:off x="801623" y="1481327"/>
            <a:ext cx="6551676" cy="3503676"/>
          </a:xfrm>
          <a:prstGeom prst="rect">
            <a:avLst/>
          </a:prstGeom>
          <a:blipFill>
            <a:blip r:embed="rId2" cstate="print"/>
            <a:stretch>
              <a:fillRect/>
            </a:stretch>
          </a:blipFill>
        </p:spPr>
        <p:txBody>
          <a:bodyPr wrap="square" lIns="0" tIns="0" rIns="0" bIns="0" rtlCol="0">
            <a:noAutofit/>
          </a:bodyPr>
          <a:lstStyle/>
          <a:p>
            <a:endParaRPr/>
          </a:p>
        </p:txBody>
      </p:sp>
      <p:sp>
        <p:nvSpPr>
          <p:cNvPr id="12" name="object 8">
            <a:extLst>
              <a:ext uri="{FF2B5EF4-FFF2-40B4-BE49-F238E27FC236}">
                <a16:creationId xmlns:a16="http://schemas.microsoft.com/office/drawing/2014/main" id="{527A6660-32ED-2648-8330-6E4DB9FF8812}"/>
              </a:ext>
            </a:extLst>
          </p:cNvPr>
          <p:cNvSpPr txBox="1"/>
          <p:nvPr/>
        </p:nvSpPr>
        <p:spPr>
          <a:xfrm>
            <a:off x="189410" y="5006774"/>
            <a:ext cx="8320024" cy="1665034"/>
          </a:xfrm>
          <a:prstGeom prst="rect">
            <a:avLst/>
          </a:prstGeom>
        </p:spPr>
        <p:txBody>
          <a:bodyPr vert="horz" wrap="square" lIns="0" tIns="0" rIns="0" bIns="0" rtlCol="0">
            <a:noAutofit/>
          </a:bodyPr>
          <a:lstStyle/>
          <a:p>
            <a:pPr marL="299085" indent="-287020">
              <a:lnSpc>
                <a:spcPct val="100000"/>
              </a:lnSpc>
              <a:buClr>
                <a:srgbClr val="0000FF"/>
              </a:buClr>
              <a:buFont typeface="Arial"/>
              <a:buChar char="•"/>
              <a:tabLst>
                <a:tab pos="299085" algn="l"/>
              </a:tabLst>
            </a:pPr>
            <a:r>
              <a:rPr sz="2400" spc="-10" dirty="0">
                <a:solidFill>
                  <a:srgbClr val="0000FF"/>
                </a:solidFill>
                <a:latin typeface="Arial Unicode MS"/>
                <a:cs typeface="Arial Unicode MS"/>
              </a:rPr>
              <a:t>假设</a:t>
            </a:r>
            <a:r>
              <a:rPr sz="2400" spc="-10" dirty="0">
                <a:solidFill>
                  <a:srgbClr val="0000FF"/>
                </a:solidFill>
                <a:latin typeface="Verdana"/>
                <a:cs typeface="Verdana"/>
              </a:rPr>
              <a:t>(</a:t>
            </a:r>
            <a:r>
              <a:rPr sz="2400" spc="-30" dirty="0">
                <a:solidFill>
                  <a:srgbClr val="0000FF"/>
                </a:solidFill>
                <a:latin typeface="Verdana"/>
                <a:cs typeface="Verdana"/>
              </a:rPr>
              <a:t>h</a:t>
            </a:r>
            <a:r>
              <a:rPr sz="2400" spc="-10" dirty="0">
                <a:solidFill>
                  <a:srgbClr val="0000FF"/>
                </a:solidFill>
                <a:latin typeface="Verdana"/>
                <a:cs typeface="Verdana"/>
              </a:rPr>
              <a:t>ypoth</a:t>
            </a:r>
            <a:r>
              <a:rPr sz="2400" spc="-20" dirty="0">
                <a:solidFill>
                  <a:srgbClr val="0000FF"/>
                </a:solidFill>
                <a:latin typeface="Verdana"/>
                <a:cs typeface="Verdana"/>
              </a:rPr>
              <a:t>e</a:t>
            </a:r>
            <a:r>
              <a:rPr sz="2400" spc="-10" dirty="0">
                <a:solidFill>
                  <a:srgbClr val="0000FF"/>
                </a:solidFill>
                <a:latin typeface="Verdana"/>
                <a:cs typeface="Verdana"/>
              </a:rPr>
              <a:t>s</a:t>
            </a:r>
            <a:r>
              <a:rPr sz="2400" spc="-20" dirty="0">
                <a:solidFill>
                  <a:srgbClr val="0000FF"/>
                </a:solidFill>
                <a:latin typeface="Verdana"/>
                <a:cs typeface="Verdana"/>
              </a:rPr>
              <a:t>i</a:t>
            </a:r>
            <a:r>
              <a:rPr sz="2400" spc="-15" dirty="0">
                <a:solidFill>
                  <a:srgbClr val="0000FF"/>
                </a:solidFill>
                <a:latin typeface="Verdana"/>
                <a:cs typeface="Verdana"/>
              </a:rPr>
              <a:t>s</a:t>
            </a:r>
            <a:r>
              <a:rPr sz="2400" spc="-10" dirty="0">
                <a:solidFill>
                  <a:srgbClr val="0000FF"/>
                </a:solidFill>
                <a:latin typeface="Verdana"/>
                <a:cs typeface="Verdana"/>
              </a:rPr>
              <a:t>)</a:t>
            </a:r>
            <a:r>
              <a:rPr lang="zh-CN" altLang="en-US" sz="2400" spc="-10" dirty="0">
                <a:solidFill>
                  <a:srgbClr val="0000FF"/>
                </a:solidFill>
                <a:latin typeface="Verdana"/>
                <a:cs typeface="Verdana"/>
              </a:rPr>
              <a:t>：学习到的模型，对应了数据某种潜在关系，因此也被称为假设。</a:t>
            </a:r>
            <a:endParaRPr sz="2400" dirty="0">
              <a:latin typeface="Verdana"/>
              <a:cs typeface="Verdana"/>
            </a:endParaRPr>
          </a:p>
          <a:p>
            <a:pPr marL="299085" indent="-287020">
              <a:lnSpc>
                <a:spcPct val="100000"/>
              </a:lnSpc>
              <a:buClr>
                <a:srgbClr val="0000FF"/>
              </a:buClr>
              <a:buFont typeface="Arial"/>
              <a:buChar char="•"/>
              <a:tabLst>
                <a:tab pos="299085" algn="l"/>
              </a:tabLst>
            </a:pPr>
            <a:r>
              <a:rPr sz="2400" spc="-10" dirty="0">
                <a:solidFill>
                  <a:srgbClr val="0000FF"/>
                </a:solidFill>
                <a:latin typeface="Arial Unicode MS"/>
                <a:cs typeface="Arial Unicode MS"/>
              </a:rPr>
              <a:t>真相</a:t>
            </a:r>
            <a:r>
              <a:rPr sz="2400" spc="-10" dirty="0">
                <a:solidFill>
                  <a:srgbClr val="0000FF"/>
                </a:solidFill>
                <a:latin typeface="Verdana"/>
                <a:cs typeface="Verdana"/>
              </a:rPr>
              <a:t>(ground</a:t>
            </a:r>
            <a:r>
              <a:rPr sz="2400" spc="-15" dirty="0">
                <a:solidFill>
                  <a:srgbClr val="0000FF"/>
                </a:solidFill>
                <a:latin typeface="Verdana"/>
                <a:cs typeface="Verdana"/>
              </a:rPr>
              <a:t>-t</a:t>
            </a:r>
            <a:r>
              <a:rPr sz="2400" spc="-10" dirty="0">
                <a:solidFill>
                  <a:srgbClr val="0000FF"/>
                </a:solidFill>
                <a:latin typeface="Verdana"/>
                <a:cs typeface="Verdana"/>
              </a:rPr>
              <a:t>rut</a:t>
            </a:r>
            <a:r>
              <a:rPr sz="2400" spc="-20" dirty="0">
                <a:solidFill>
                  <a:srgbClr val="0000FF"/>
                </a:solidFill>
                <a:latin typeface="Verdana"/>
                <a:cs typeface="Verdana"/>
              </a:rPr>
              <a:t>h</a:t>
            </a:r>
            <a:r>
              <a:rPr sz="2400" spc="-10" dirty="0">
                <a:solidFill>
                  <a:srgbClr val="0000FF"/>
                </a:solidFill>
                <a:latin typeface="Verdana"/>
                <a:cs typeface="Verdana"/>
              </a:rPr>
              <a:t>)</a:t>
            </a:r>
            <a:r>
              <a:rPr lang="zh-CN" altLang="en-US" sz="2400" spc="-10" dirty="0">
                <a:solidFill>
                  <a:srgbClr val="0000FF"/>
                </a:solidFill>
                <a:latin typeface="Verdana"/>
                <a:cs typeface="Verdana"/>
              </a:rPr>
              <a:t>：真实的潜在规律。</a:t>
            </a:r>
            <a:endParaRPr sz="2400" dirty="0">
              <a:latin typeface="Verdana"/>
              <a:cs typeface="Verdana"/>
            </a:endParaRPr>
          </a:p>
          <a:p>
            <a:pPr marL="12065">
              <a:lnSpc>
                <a:spcPct val="100000"/>
              </a:lnSpc>
              <a:buClr>
                <a:srgbClr val="0000FF"/>
              </a:buClr>
              <a:tabLst>
                <a:tab pos="299085" algn="l"/>
              </a:tabLst>
            </a:pPr>
            <a:r>
              <a:rPr lang="en-US" altLang="zh-CN" sz="2400" spc="-10" dirty="0">
                <a:solidFill>
                  <a:srgbClr val="0000FF"/>
                </a:solidFill>
                <a:latin typeface="Arial Unicode MS"/>
                <a:cs typeface="Arial Unicode MS"/>
              </a:rPr>
              <a:t>			</a:t>
            </a:r>
            <a:r>
              <a:rPr lang="zh-CN" altLang="en-US" sz="2400" spc="-10" dirty="0">
                <a:solidFill>
                  <a:srgbClr val="0000FF"/>
                </a:solidFill>
                <a:latin typeface="Arial Unicode MS"/>
                <a:cs typeface="Arial Unicode MS"/>
              </a:rPr>
              <a:t>机器学习的目的就是找到或逼近真相。</a:t>
            </a:r>
            <a:endParaRPr sz="2400" dirty="0">
              <a:latin typeface="Verdana"/>
              <a:cs typeface="Verdana"/>
            </a:endParaRPr>
          </a:p>
        </p:txBody>
      </p:sp>
    </p:spTree>
    <p:extLst>
      <p:ext uri="{BB962C8B-B14F-4D97-AF65-F5344CB8AC3E}">
        <p14:creationId xmlns:p14="http://schemas.microsoft.com/office/powerpoint/2010/main" val="14143294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0" dirty="0">
                <a:latin typeface="Arial Unicode MS"/>
                <a:cs typeface="Arial Unicode MS"/>
              </a:rPr>
              <a:t>基</a:t>
            </a:r>
            <a:r>
              <a:rPr sz="2800" spc="-30" dirty="0">
                <a:latin typeface="Arial Unicode MS"/>
                <a:cs typeface="Arial Unicode MS"/>
              </a:rPr>
              <a:t>本术语</a:t>
            </a:r>
            <a:endParaRPr sz="2800">
              <a:latin typeface="Arial Unicode MS"/>
              <a:cs typeface="Arial Unicode MS"/>
            </a:endParaRPr>
          </a:p>
        </p:txBody>
      </p:sp>
      <p:sp>
        <p:nvSpPr>
          <p:cNvPr id="4" name="object 4"/>
          <p:cNvSpPr txBox="1"/>
          <p:nvPr/>
        </p:nvSpPr>
        <p:spPr>
          <a:xfrm>
            <a:off x="6993763" y="3697985"/>
            <a:ext cx="1680845" cy="742315"/>
          </a:xfrm>
          <a:prstGeom prst="rect">
            <a:avLst/>
          </a:prstGeom>
        </p:spPr>
        <p:txBody>
          <a:bodyPr vert="horz" wrap="square" lIns="0" tIns="0" rIns="0" bIns="0" rtlCol="0">
            <a:noAutofit/>
          </a:bodyPr>
          <a:lstStyle/>
          <a:p>
            <a:pPr marL="12700">
              <a:lnSpc>
                <a:spcPct val="100000"/>
              </a:lnSpc>
              <a:tabLst>
                <a:tab pos="299085" algn="l"/>
              </a:tabLst>
            </a:pPr>
            <a:r>
              <a:rPr sz="1600" spc="-10" dirty="0">
                <a:solidFill>
                  <a:srgbClr val="0000FF"/>
                </a:solidFill>
                <a:latin typeface="Arial"/>
                <a:cs typeface="Arial"/>
              </a:rPr>
              <a:t>•	</a:t>
            </a:r>
            <a:r>
              <a:rPr sz="1600" spc="-10" dirty="0">
                <a:solidFill>
                  <a:srgbClr val="0000FF"/>
                </a:solidFill>
                <a:latin typeface="Arial Unicode MS"/>
                <a:cs typeface="Arial Unicode MS"/>
              </a:rPr>
              <a:t>分类</a:t>
            </a:r>
            <a:r>
              <a:rPr sz="1600" spc="-10" dirty="0">
                <a:solidFill>
                  <a:srgbClr val="0000FF"/>
                </a:solidFill>
                <a:latin typeface="Verdana"/>
                <a:cs typeface="Verdana"/>
              </a:rPr>
              <a:t>,</a:t>
            </a:r>
            <a:r>
              <a:rPr sz="1600" spc="-15" dirty="0">
                <a:solidFill>
                  <a:srgbClr val="0000FF"/>
                </a:solidFill>
                <a:latin typeface="Verdana"/>
                <a:cs typeface="Verdana"/>
              </a:rPr>
              <a:t> </a:t>
            </a:r>
            <a:r>
              <a:rPr sz="1600" spc="-10" dirty="0">
                <a:solidFill>
                  <a:srgbClr val="0000FF"/>
                </a:solidFill>
                <a:latin typeface="Arial Unicode MS"/>
                <a:cs typeface="Arial Unicode MS"/>
              </a:rPr>
              <a:t>回归</a:t>
            </a:r>
            <a:endParaRPr sz="1600">
              <a:latin typeface="Arial Unicode MS"/>
              <a:cs typeface="Arial Unicode MS"/>
            </a:endParaRPr>
          </a:p>
          <a:p>
            <a:pPr marL="12700">
              <a:lnSpc>
                <a:spcPct val="100000"/>
              </a:lnSpc>
              <a:tabLst>
                <a:tab pos="299085" algn="l"/>
              </a:tabLst>
            </a:pPr>
            <a:r>
              <a:rPr sz="1600" spc="-10" dirty="0">
                <a:solidFill>
                  <a:srgbClr val="0000FF"/>
                </a:solidFill>
                <a:latin typeface="Arial"/>
                <a:cs typeface="Arial"/>
              </a:rPr>
              <a:t>•	</a:t>
            </a:r>
            <a:r>
              <a:rPr sz="1600" spc="-10" dirty="0">
                <a:solidFill>
                  <a:srgbClr val="0000FF"/>
                </a:solidFill>
                <a:latin typeface="Arial Unicode MS"/>
                <a:cs typeface="Arial Unicode MS"/>
              </a:rPr>
              <a:t>二分类</a:t>
            </a:r>
            <a:r>
              <a:rPr sz="1600" spc="-10" dirty="0">
                <a:solidFill>
                  <a:srgbClr val="0000FF"/>
                </a:solidFill>
                <a:latin typeface="Verdana"/>
                <a:cs typeface="Verdana"/>
              </a:rPr>
              <a:t>,</a:t>
            </a:r>
            <a:r>
              <a:rPr sz="1600" spc="-15" dirty="0">
                <a:solidFill>
                  <a:srgbClr val="0000FF"/>
                </a:solidFill>
                <a:latin typeface="Verdana"/>
                <a:cs typeface="Verdana"/>
              </a:rPr>
              <a:t> </a:t>
            </a:r>
            <a:r>
              <a:rPr sz="1600" spc="-10" dirty="0">
                <a:solidFill>
                  <a:srgbClr val="0000FF"/>
                </a:solidFill>
                <a:latin typeface="Arial Unicode MS"/>
                <a:cs typeface="Arial Unicode MS"/>
              </a:rPr>
              <a:t>多分类</a:t>
            </a:r>
            <a:endParaRPr sz="1600">
              <a:latin typeface="Arial Unicode MS"/>
              <a:cs typeface="Arial Unicode MS"/>
            </a:endParaRPr>
          </a:p>
          <a:p>
            <a:pPr marL="12700">
              <a:lnSpc>
                <a:spcPct val="100000"/>
              </a:lnSpc>
              <a:tabLst>
                <a:tab pos="299085" algn="l"/>
              </a:tabLst>
            </a:pPr>
            <a:r>
              <a:rPr sz="1600" spc="-10" dirty="0">
                <a:solidFill>
                  <a:srgbClr val="0000FF"/>
                </a:solidFill>
                <a:latin typeface="Arial"/>
                <a:cs typeface="Arial"/>
              </a:rPr>
              <a:t>•	</a:t>
            </a:r>
            <a:r>
              <a:rPr sz="1600" spc="-10" dirty="0">
                <a:solidFill>
                  <a:srgbClr val="0000FF"/>
                </a:solidFill>
                <a:latin typeface="Arial Unicode MS"/>
                <a:cs typeface="Arial Unicode MS"/>
              </a:rPr>
              <a:t>正类</a:t>
            </a:r>
            <a:r>
              <a:rPr sz="1600" spc="-10" dirty="0">
                <a:solidFill>
                  <a:srgbClr val="0000FF"/>
                </a:solidFill>
                <a:latin typeface="Verdana"/>
                <a:cs typeface="Verdana"/>
              </a:rPr>
              <a:t>,</a:t>
            </a:r>
            <a:r>
              <a:rPr sz="1600" spc="-15" dirty="0">
                <a:solidFill>
                  <a:srgbClr val="0000FF"/>
                </a:solidFill>
                <a:latin typeface="Verdana"/>
                <a:cs typeface="Verdana"/>
              </a:rPr>
              <a:t> </a:t>
            </a:r>
            <a:r>
              <a:rPr sz="1600" spc="-10" dirty="0">
                <a:solidFill>
                  <a:srgbClr val="0000FF"/>
                </a:solidFill>
                <a:latin typeface="Arial Unicode MS"/>
                <a:cs typeface="Arial Unicode MS"/>
              </a:rPr>
              <a:t>反类</a:t>
            </a:r>
            <a:endParaRPr sz="1600">
              <a:latin typeface="Arial Unicode MS"/>
              <a:cs typeface="Arial Unicode MS"/>
            </a:endParaRPr>
          </a:p>
        </p:txBody>
      </p:sp>
      <p:sp>
        <p:nvSpPr>
          <p:cNvPr id="5" name="object 5"/>
          <p:cNvSpPr/>
          <p:nvPr/>
        </p:nvSpPr>
        <p:spPr>
          <a:xfrm>
            <a:off x="167639" y="1182624"/>
            <a:ext cx="4056888" cy="585215"/>
          </a:xfrm>
          <a:custGeom>
            <a:avLst/>
            <a:gdLst/>
            <a:ahLst/>
            <a:cxnLst/>
            <a:rect l="l" t="t" r="r" b="b"/>
            <a:pathLst>
              <a:path w="4056888" h="585215">
                <a:moveTo>
                  <a:pt x="0" y="585215"/>
                </a:moveTo>
                <a:lnTo>
                  <a:pt x="4056888" y="585215"/>
                </a:lnTo>
                <a:lnTo>
                  <a:pt x="4056888" y="0"/>
                </a:lnTo>
                <a:lnTo>
                  <a:pt x="0" y="0"/>
                </a:lnTo>
                <a:lnTo>
                  <a:pt x="0" y="585215"/>
                </a:lnTo>
                <a:close/>
              </a:path>
            </a:pathLst>
          </a:custGeom>
          <a:solidFill>
            <a:srgbClr val="FFFFFF"/>
          </a:solidFill>
        </p:spPr>
        <p:txBody>
          <a:bodyPr wrap="square" lIns="0" tIns="0" rIns="0" bIns="0" rtlCol="0">
            <a:noAutofit/>
          </a:bodyPr>
          <a:lstStyle/>
          <a:p>
            <a:endParaRPr/>
          </a:p>
        </p:txBody>
      </p:sp>
      <p:sp>
        <p:nvSpPr>
          <p:cNvPr id="7" name="object 7"/>
          <p:cNvSpPr/>
          <p:nvPr/>
        </p:nvSpPr>
        <p:spPr>
          <a:xfrm>
            <a:off x="6589776" y="1938527"/>
            <a:ext cx="2473452" cy="830580"/>
          </a:xfrm>
          <a:custGeom>
            <a:avLst/>
            <a:gdLst/>
            <a:ahLst/>
            <a:cxnLst/>
            <a:rect l="l" t="t" r="r" b="b"/>
            <a:pathLst>
              <a:path w="2473452" h="830580">
                <a:moveTo>
                  <a:pt x="0" y="830580"/>
                </a:moveTo>
                <a:lnTo>
                  <a:pt x="2473452" y="830580"/>
                </a:lnTo>
                <a:lnTo>
                  <a:pt x="2473452" y="0"/>
                </a:lnTo>
                <a:lnTo>
                  <a:pt x="0" y="0"/>
                </a:lnTo>
                <a:lnTo>
                  <a:pt x="0" y="830580"/>
                </a:lnTo>
                <a:close/>
              </a:path>
            </a:pathLst>
          </a:custGeom>
          <a:solidFill>
            <a:srgbClr val="FFFFFF"/>
          </a:solidFill>
        </p:spPr>
        <p:txBody>
          <a:bodyPr wrap="square" lIns="0" tIns="0" rIns="0" bIns="0" rtlCol="0">
            <a:noAutofit/>
          </a:bodyPr>
          <a:lstStyle/>
          <a:p>
            <a:endParaRPr/>
          </a:p>
        </p:txBody>
      </p:sp>
      <p:sp>
        <p:nvSpPr>
          <p:cNvPr id="11" name="object 11"/>
          <p:cNvSpPr/>
          <p:nvPr/>
        </p:nvSpPr>
        <p:spPr>
          <a:xfrm>
            <a:off x="801623" y="1481327"/>
            <a:ext cx="6551676" cy="3503676"/>
          </a:xfrm>
          <a:prstGeom prst="rect">
            <a:avLst/>
          </a:prstGeom>
          <a:blipFill>
            <a:blip r:embed="rId3" cstate="print"/>
            <a:stretch>
              <a:fillRect/>
            </a:stretch>
          </a:blipFill>
        </p:spPr>
        <p:txBody>
          <a:bodyPr wrap="square" lIns="0" tIns="0" rIns="0" bIns="0" rtlCol="0">
            <a:noAutofit/>
          </a:bodyPr>
          <a:lstStyle/>
          <a:p>
            <a:endParaRPr/>
          </a:p>
        </p:txBody>
      </p:sp>
      <p:sp>
        <p:nvSpPr>
          <p:cNvPr id="12" name="object 4">
            <a:extLst>
              <a:ext uri="{FF2B5EF4-FFF2-40B4-BE49-F238E27FC236}">
                <a16:creationId xmlns:a16="http://schemas.microsoft.com/office/drawing/2014/main" id="{861B9F27-6802-C445-B659-CEC042124BB5}"/>
              </a:ext>
            </a:extLst>
          </p:cNvPr>
          <p:cNvSpPr txBox="1"/>
          <p:nvPr/>
        </p:nvSpPr>
        <p:spPr>
          <a:xfrm>
            <a:off x="381000" y="4998020"/>
            <a:ext cx="7942962" cy="742315"/>
          </a:xfrm>
          <a:prstGeom prst="rect">
            <a:avLst/>
          </a:prstGeom>
        </p:spPr>
        <p:txBody>
          <a:bodyPr vert="horz" wrap="square" lIns="0" tIns="0" rIns="0" bIns="0" rtlCol="0">
            <a:noAutofit/>
          </a:bodyPr>
          <a:lstStyle/>
          <a:p>
            <a:pPr marL="12700">
              <a:lnSpc>
                <a:spcPct val="100000"/>
              </a:lnSpc>
              <a:tabLst>
                <a:tab pos="299085" algn="l"/>
              </a:tabLst>
            </a:pPr>
            <a:r>
              <a:rPr sz="2400" spc="-10" dirty="0">
                <a:solidFill>
                  <a:srgbClr val="0000FF"/>
                </a:solidFill>
                <a:latin typeface="Arial"/>
                <a:cs typeface="Arial"/>
              </a:rPr>
              <a:t>•	</a:t>
            </a:r>
            <a:r>
              <a:rPr sz="2400" spc="-10" dirty="0">
                <a:solidFill>
                  <a:srgbClr val="0000FF"/>
                </a:solidFill>
                <a:latin typeface="Arial Unicode MS"/>
                <a:cs typeface="Arial Unicode MS"/>
              </a:rPr>
              <a:t>分类</a:t>
            </a:r>
            <a:r>
              <a:rPr sz="2400" spc="-10" dirty="0">
                <a:solidFill>
                  <a:srgbClr val="0000FF"/>
                </a:solidFill>
                <a:latin typeface="Verdana"/>
                <a:cs typeface="Verdana"/>
              </a:rPr>
              <a:t>,</a:t>
            </a:r>
            <a:r>
              <a:rPr sz="2400" spc="-15" dirty="0">
                <a:solidFill>
                  <a:srgbClr val="0000FF"/>
                </a:solidFill>
                <a:latin typeface="Verdana"/>
                <a:cs typeface="Verdana"/>
              </a:rPr>
              <a:t> </a:t>
            </a:r>
            <a:r>
              <a:rPr sz="2400" spc="-10" dirty="0" err="1">
                <a:solidFill>
                  <a:srgbClr val="0000FF"/>
                </a:solidFill>
                <a:latin typeface="Arial Unicode MS"/>
                <a:cs typeface="Arial Unicode MS"/>
              </a:rPr>
              <a:t>回归</a:t>
            </a:r>
            <a:r>
              <a:rPr lang="zh-CN" altLang="en-US" sz="2400" spc="-10" dirty="0">
                <a:solidFill>
                  <a:srgbClr val="0000FF"/>
                </a:solidFill>
                <a:latin typeface="Arial Unicode MS"/>
                <a:cs typeface="Arial Unicode MS"/>
              </a:rPr>
              <a:t>：预测的是离散值为分类；预测的是连续值则为回归。</a:t>
            </a:r>
            <a:endParaRPr sz="2400" dirty="0">
              <a:latin typeface="Arial Unicode MS"/>
              <a:cs typeface="Arial Unicode MS"/>
            </a:endParaRPr>
          </a:p>
          <a:p>
            <a:pPr marL="12700">
              <a:lnSpc>
                <a:spcPct val="100000"/>
              </a:lnSpc>
              <a:tabLst>
                <a:tab pos="299085" algn="l"/>
              </a:tabLst>
            </a:pPr>
            <a:r>
              <a:rPr sz="2400" spc="-10" dirty="0">
                <a:solidFill>
                  <a:srgbClr val="0000FF"/>
                </a:solidFill>
                <a:latin typeface="Arial"/>
                <a:cs typeface="Arial"/>
              </a:rPr>
              <a:t>•	</a:t>
            </a:r>
            <a:r>
              <a:rPr sz="2400" spc="-10" dirty="0">
                <a:solidFill>
                  <a:srgbClr val="0000FF"/>
                </a:solidFill>
                <a:latin typeface="Arial Unicode MS"/>
                <a:cs typeface="Arial Unicode MS"/>
              </a:rPr>
              <a:t>二分类</a:t>
            </a:r>
            <a:r>
              <a:rPr sz="2400" spc="-10" dirty="0">
                <a:solidFill>
                  <a:srgbClr val="0000FF"/>
                </a:solidFill>
                <a:latin typeface="Verdana"/>
                <a:cs typeface="Verdana"/>
              </a:rPr>
              <a:t>,</a:t>
            </a:r>
            <a:r>
              <a:rPr sz="2400" spc="-15" dirty="0">
                <a:solidFill>
                  <a:srgbClr val="0000FF"/>
                </a:solidFill>
                <a:latin typeface="Verdana"/>
                <a:cs typeface="Verdana"/>
              </a:rPr>
              <a:t> </a:t>
            </a:r>
            <a:r>
              <a:rPr sz="2400" spc="-10" dirty="0">
                <a:solidFill>
                  <a:srgbClr val="0000FF"/>
                </a:solidFill>
                <a:latin typeface="Arial Unicode MS"/>
                <a:cs typeface="Arial Unicode MS"/>
              </a:rPr>
              <a:t>多分类</a:t>
            </a:r>
            <a:endParaRPr sz="2400" dirty="0">
              <a:latin typeface="Arial Unicode MS"/>
              <a:cs typeface="Arial Unicode MS"/>
            </a:endParaRPr>
          </a:p>
          <a:p>
            <a:pPr marL="12700">
              <a:lnSpc>
                <a:spcPct val="100000"/>
              </a:lnSpc>
              <a:tabLst>
                <a:tab pos="299085" algn="l"/>
              </a:tabLst>
            </a:pPr>
            <a:r>
              <a:rPr sz="2400" spc="-10" dirty="0">
                <a:solidFill>
                  <a:srgbClr val="0000FF"/>
                </a:solidFill>
                <a:latin typeface="Arial"/>
                <a:cs typeface="Arial"/>
              </a:rPr>
              <a:t>•	</a:t>
            </a:r>
            <a:r>
              <a:rPr sz="2400" spc="-10" dirty="0">
                <a:solidFill>
                  <a:srgbClr val="0000FF"/>
                </a:solidFill>
                <a:latin typeface="Arial Unicode MS"/>
                <a:cs typeface="Arial Unicode MS"/>
              </a:rPr>
              <a:t>正类</a:t>
            </a:r>
            <a:r>
              <a:rPr sz="2400" spc="-10" dirty="0">
                <a:solidFill>
                  <a:srgbClr val="0000FF"/>
                </a:solidFill>
                <a:latin typeface="Verdana"/>
                <a:cs typeface="Verdana"/>
              </a:rPr>
              <a:t>,</a:t>
            </a:r>
            <a:r>
              <a:rPr sz="2400" spc="-15" dirty="0">
                <a:solidFill>
                  <a:srgbClr val="0000FF"/>
                </a:solidFill>
                <a:latin typeface="Verdana"/>
                <a:cs typeface="Verdana"/>
              </a:rPr>
              <a:t> </a:t>
            </a:r>
            <a:r>
              <a:rPr sz="2400" spc="-10" dirty="0">
                <a:solidFill>
                  <a:srgbClr val="0000FF"/>
                </a:solidFill>
                <a:latin typeface="Arial Unicode MS"/>
                <a:cs typeface="Arial Unicode MS"/>
              </a:rPr>
              <a:t>反类</a:t>
            </a:r>
            <a:endParaRPr sz="2400" dirty="0">
              <a:latin typeface="Arial Unicode MS"/>
              <a:cs typeface="Arial Unicode MS"/>
            </a:endParaRPr>
          </a:p>
        </p:txBody>
      </p:sp>
    </p:spTree>
    <p:extLst>
      <p:ext uri="{BB962C8B-B14F-4D97-AF65-F5344CB8AC3E}">
        <p14:creationId xmlns:p14="http://schemas.microsoft.com/office/powerpoint/2010/main" val="29372683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0" dirty="0">
                <a:latin typeface="Arial Unicode MS"/>
                <a:cs typeface="Arial Unicode MS"/>
              </a:rPr>
              <a:t>基</a:t>
            </a:r>
            <a:r>
              <a:rPr sz="2800" spc="-30" dirty="0">
                <a:latin typeface="Arial Unicode MS"/>
                <a:cs typeface="Arial Unicode MS"/>
              </a:rPr>
              <a:t>本术语</a:t>
            </a:r>
            <a:endParaRPr sz="2800">
              <a:latin typeface="Arial Unicode MS"/>
              <a:cs typeface="Arial Unicode MS"/>
            </a:endParaRPr>
          </a:p>
        </p:txBody>
      </p:sp>
      <p:sp>
        <p:nvSpPr>
          <p:cNvPr id="5" name="object 5"/>
          <p:cNvSpPr/>
          <p:nvPr/>
        </p:nvSpPr>
        <p:spPr>
          <a:xfrm>
            <a:off x="167639" y="1182624"/>
            <a:ext cx="4056888" cy="585215"/>
          </a:xfrm>
          <a:custGeom>
            <a:avLst/>
            <a:gdLst/>
            <a:ahLst/>
            <a:cxnLst/>
            <a:rect l="l" t="t" r="r" b="b"/>
            <a:pathLst>
              <a:path w="4056888" h="585215">
                <a:moveTo>
                  <a:pt x="0" y="585215"/>
                </a:moveTo>
                <a:lnTo>
                  <a:pt x="4056888" y="585215"/>
                </a:lnTo>
                <a:lnTo>
                  <a:pt x="4056888" y="0"/>
                </a:lnTo>
                <a:lnTo>
                  <a:pt x="0" y="0"/>
                </a:lnTo>
                <a:lnTo>
                  <a:pt x="0" y="585215"/>
                </a:lnTo>
                <a:close/>
              </a:path>
            </a:pathLst>
          </a:custGeom>
          <a:solidFill>
            <a:srgbClr val="FFFFFF"/>
          </a:solidFill>
        </p:spPr>
        <p:txBody>
          <a:bodyPr wrap="square" lIns="0" tIns="0" rIns="0" bIns="0" rtlCol="0">
            <a:noAutofit/>
          </a:bodyPr>
          <a:lstStyle/>
          <a:p>
            <a:endParaRPr dirty="0">
              <a:latin typeface="Kaiti SC" panose="02010600040101010101" pitchFamily="2" charset="-122"/>
              <a:ea typeface="Kaiti SC" panose="02010600040101010101" pitchFamily="2" charset="-122"/>
            </a:endParaRPr>
          </a:p>
        </p:txBody>
      </p:sp>
      <p:sp>
        <p:nvSpPr>
          <p:cNvPr id="6" name="object 6"/>
          <p:cNvSpPr txBox="1"/>
          <p:nvPr/>
        </p:nvSpPr>
        <p:spPr>
          <a:xfrm>
            <a:off x="246989" y="1227835"/>
            <a:ext cx="3763645" cy="498475"/>
          </a:xfrm>
          <a:prstGeom prst="rect">
            <a:avLst/>
          </a:prstGeom>
        </p:spPr>
        <p:txBody>
          <a:bodyPr vert="horz" wrap="square" lIns="0" tIns="0" rIns="0" bIns="0" rtlCol="0">
            <a:noAutofit/>
          </a:bodyPr>
          <a:lstStyle/>
          <a:p>
            <a:pPr marL="299085" indent="-287020">
              <a:lnSpc>
                <a:spcPct val="100000"/>
              </a:lnSpc>
              <a:buClr>
                <a:srgbClr val="0000FF"/>
              </a:buClr>
              <a:buFont typeface="Arial"/>
              <a:buChar char="•"/>
              <a:tabLst>
                <a:tab pos="299085" algn="l"/>
              </a:tabLst>
            </a:pPr>
            <a:r>
              <a:rPr sz="1600" spc="-10" dirty="0">
                <a:solidFill>
                  <a:srgbClr val="0000FF"/>
                </a:solidFill>
                <a:latin typeface="Kaiti SC" panose="02010600040101010101" pitchFamily="2" charset="-122"/>
                <a:ea typeface="Kaiti SC" panose="02010600040101010101" pitchFamily="2" charset="-122"/>
                <a:cs typeface="Arial Unicode MS"/>
              </a:rPr>
              <a:t>监督学习</a:t>
            </a:r>
            <a:r>
              <a:rPr sz="1600" spc="-10" dirty="0">
                <a:solidFill>
                  <a:srgbClr val="0000FF"/>
                </a:solidFill>
                <a:latin typeface="Kaiti SC" panose="02010600040101010101" pitchFamily="2" charset="-122"/>
                <a:ea typeface="Kaiti SC" panose="02010600040101010101" pitchFamily="2" charset="-122"/>
                <a:cs typeface="Verdana"/>
              </a:rPr>
              <a:t>(</a:t>
            </a:r>
            <a:r>
              <a:rPr sz="1600" spc="-20" dirty="0">
                <a:solidFill>
                  <a:srgbClr val="0000FF"/>
                </a:solidFill>
                <a:latin typeface="Kaiti SC" panose="02010600040101010101" pitchFamily="2" charset="-122"/>
                <a:ea typeface="Kaiti SC" panose="02010600040101010101" pitchFamily="2" charset="-122"/>
                <a:cs typeface="Verdana"/>
              </a:rPr>
              <a:t>s</a:t>
            </a:r>
            <a:r>
              <a:rPr sz="1600" spc="-10" dirty="0">
                <a:solidFill>
                  <a:srgbClr val="0000FF"/>
                </a:solidFill>
                <a:latin typeface="Kaiti SC" panose="02010600040101010101" pitchFamily="2" charset="-122"/>
                <a:ea typeface="Kaiti SC" panose="02010600040101010101" pitchFamily="2" charset="-122"/>
                <a:cs typeface="Verdana"/>
              </a:rPr>
              <a:t>upervis</a:t>
            </a:r>
            <a:r>
              <a:rPr sz="1600" spc="-20" dirty="0">
                <a:solidFill>
                  <a:srgbClr val="0000FF"/>
                </a:solidFill>
                <a:latin typeface="Kaiti SC" panose="02010600040101010101" pitchFamily="2" charset="-122"/>
                <a:ea typeface="Kaiti SC" panose="02010600040101010101" pitchFamily="2" charset="-122"/>
                <a:cs typeface="Verdana"/>
              </a:rPr>
              <a:t>e</a:t>
            </a:r>
            <a:r>
              <a:rPr sz="1600" spc="-10" dirty="0">
                <a:solidFill>
                  <a:srgbClr val="0000FF"/>
                </a:solidFill>
                <a:latin typeface="Kaiti SC" panose="02010600040101010101" pitchFamily="2" charset="-122"/>
                <a:ea typeface="Kaiti SC" panose="02010600040101010101" pitchFamily="2" charset="-122"/>
                <a:cs typeface="Verdana"/>
              </a:rPr>
              <a:t>d</a:t>
            </a:r>
            <a:r>
              <a:rPr sz="1600" spc="25" dirty="0">
                <a:solidFill>
                  <a:srgbClr val="0000FF"/>
                </a:solidFill>
                <a:latin typeface="Kaiti SC" panose="02010600040101010101" pitchFamily="2" charset="-122"/>
                <a:ea typeface="Kaiti SC" panose="02010600040101010101" pitchFamily="2" charset="-122"/>
                <a:cs typeface="Verdana"/>
              </a:rPr>
              <a:t> </a:t>
            </a:r>
            <a:r>
              <a:rPr sz="1600" spc="-5" dirty="0">
                <a:solidFill>
                  <a:srgbClr val="0000FF"/>
                </a:solidFill>
                <a:latin typeface="Kaiti SC" panose="02010600040101010101" pitchFamily="2" charset="-122"/>
                <a:ea typeface="Kaiti SC" panose="02010600040101010101" pitchFamily="2" charset="-122"/>
                <a:cs typeface="Verdana"/>
              </a:rPr>
              <a:t>l</a:t>
            </a:r>
            <a:r>
              <a:rPr sz="1600" spc="-20" dirty="0">
                <a:solidFill>
                  <a:srgbClr val="0000FF"/>
                </a:solidFill>
                <a:latin typeface="Kaiti SC" panose="02010600040101010101" pitchFamily="2" charset="-122"/>
                <a:ea typeface="Kaiti SC" panose="02010600040101010101" pitchFamily="2" charset="-122"/>
                <a:cs typeface="Verdana"/>
              </a:rPr>
              <a:t>e</a:t>
            </a:r>
            <a:r>
              <a:rPr sz="1600" spc="-10" dirty="0">
                <a:solidFill>
                  <a:srgbClr val="0000FF"/>
                </a:solidFill>
                <a:latin typeface="Kaiti SC" panose="02010600040101010101" pitchFamily="2" charset="-122"/>
                <a:ea typeface="Kaiti SC" panose="02010600040101010101" pitchFamily="2" charset="-122"/>
                <a:cs typeface="Verdana"/>
              </a:rPr>
              <a:t>arning)</a:t>
            </a:r>
            <a:endParaRPr sz="1600" dirty="0">
              <a:latin typeface="Kaiti SC" panose="02010600040101010101" pitchFamily="2" charset="-122"/>
              <a:ea typeface="Kaiti SC" panose="02010600040101010101" pitchFamily="2" charset="-122"/>
              <a:cs typeface="Verdana"/>
            </a:endParaRPr>
          </a:p>
          <a:p>
            <a:pPr marL="299085" indent="-287020">
              <a:lnSpc>
                <a:spcPct val="100000"/>
              </a:lnSpc>
              <a:buClr>
                <a:srgbClr val="0000FF"/>
              </a:buClr>
              <a:buFont typeface="Arial"/>
              <a:buChar char="•"/>
              <a:tabLst>
                <a:tab pos="299085" algn="l"/>
              </a:tabLst>
            </a:pPr>
            <a:r>
              <a:rPr sz="1600" spc="-10" dirty="0">
                <a:solidFill>
                  <a:srgbClr val="0000FF"/>
                </a:solidFill>
                <a:latin typeface="Kaiti SC" panose="02010600040101010101" pitchFamily="2" charset="-122"/>
                <a:ea typeface="Kaiti SC" panose="02010600040101010101" pitchFamily="2" charset="-122"/>
                <a:cs typeface="Arial Unicode MS"/>
              </a:rPr>
              <a:t>无监督学习</a:t>
            </a:r>
            <a:r>
              <a:rPr sz="1600" spc="-10" dirty="0">
                <a:solidFill>
                  <a:srgbClr val="0000FF"/>
                </a:solidFill>
                <a:latin typeface="Kaiti SC" panose="02010600040101010101" pitchFamily="2" charset="-122"/>
                <a:ea typeface="Kaiti SC" panose="02010600040101010101" pitchFamily="2" charset="-122"/>
                <a:cs typeface="Verdana"/>
              </a:rPr>
              <a:t>(</a:t>
            </a:r>
            <a:r>
              <a:rPr sz="1600" spc="-20" dirty="0">
                <a:solidFill>
                  <a:srgbClr val="0000FF"/>
                </a:solidFill>
                <a:latin typeface="Kaiti SC" panose="02010600040101010101" pitchFamily="2" charset="-122"/>
                <a:ea typeface="Kaiti SC" panose="02010600040101010101" pitchFamily="2" charset="-122"/>
                <a:cs typeface="Verdana"/>
              </a:rPr>
              <a:t>u</a:t>
            </a:r>
            <a:r>
              <a:rPr sz="1600" spc="-10" dirty="0">
                <a:solidFill>
                  <a:srgbClr val="0000FF"/>
                </a:solidFill>
                <a:latin typeface="Kaiti SC" panose="02010600040101010101" pitchFamily="2" charset="-122"/>
                <a:ea typeface="Kaiti SC" panose="02010600040101010101" pitchFamily="2" charset="-122"/>
                <a:cs typeface="Verdana"/>
              </a:rPr>
              <a:t>n</a:t>
            </a:r>
            <a:r>
              <a:rPr sz="1600" spc="-20" dirty="0">
                <a:solidFill>
                  <a:srgbClr val="0000FF"/>
                </a:solidFill>
                <a:latin typeface="Kaiti SC" panose="02010600040101010101" pitchFamily="2" charset="-122"/>
                <a:ea typeface="Kaiti SC" panose="02010600040101010101" pitchFamily="2" charset="-122"/>
                <a:cs typeface="Verdana"/>
              </a:rPr>
              <a:t>s</a:t>
            </a:r>
            <a:r>
              <a:rPr sz="1600" spc="-10" dirty="0">
                <a:solidFill>
                  <a:srgbClr val="0000FF"/>
                </a:solidFill>
                <a:latin typeface="Kaiti SC" panose="02010600040101010101" pitchFamily="2" charset="-122"/>
                <a:ea typeface="Kaiti SC" panose="02010600040101010101" pitchFamily="2" charset="-122"/>
                <a:cs typeface="Verdana"/>
              </a:rPr>
              <a:t>upervis</a:t>
            </a:r>
            <a:r>
              <a:rPr sz="1600" spc="-20" dirty="0">
                <a:solidFill>
                  <a:srgbClr val="0000FF"/>
                </a:solidFill>
                <a:latin typeface="Kaiti SC" panose="02010600040101010101" pitchFamily="2" charset="-122"/>
                <a:ea typeface="Kaiti SC" panose="02010600040101010101" pitchFamily="2" charset="-122"/>
                <a:cs typeface="Verdana"/>
              </a:rPr>
              <a:t>e</a:t>
            </a:r>
            <a:r>
              <a:rPr sz="1600" spc="-10" dirty="0">
                <a:solidFill>
                  <a:srgbClr val="0000FF"/>
                </a:solidFill>
                <a:latin typeface="Kaiti SC" panose="02010600040101010101" pitchFamily="2" charset="-122"/>
                <a:ea typeface="Kaiti SC" panose="02010600040101010101" pitchFamily="2" charset="-122"/>
                <a:cs typeface="Verdana"/>
              </a:rPr>
              <a:t>d</a:t>
            </a:r>
            <a:r>
              <a:rPr sz="1600" spc="25" dirty="0">
                <a:solidFill>
                  <a:srgbClr val="0000FF"/>
                </a:solidFill>
                <a:latin typeface="Kaiti SC" panose="02010600040101010101" pitchFamily="2" charset="-122"/>
                <a:ea typeface="Kaiti SC" panose="02010600040101010101" pitchFamily="2" charset="-122"/>
                <a:cs typeface="Verdana"/>
              </a:rPr>
              <a:t> </a:t>
            </a:r>
            <a:r>
              <a:rPr sz="1600" spc="-5" dirty="0">
                <a:solidFill>
                  <a:srgbClr val="0000FF"/>
                </a:solidFill>
                <a:latin typeface="Kaiti SC" panose="02010600040101010101" pitchFamily="2" charset="-122"/>
                <a:ea typeface="Kaiti SC" panose="02010600040101010101" pitchFamily="2" charset="-122"/>
                <a:cs typeface="Verdana"/>
              </a:rPr>
              <a:t>l</a:t>
            </a:r>
            <a:r>
              <a:rPr sz="1600" spc="-20" dirty="0">
                <a:solidFill>
                  <a:srgbClr val="0000FF"/>
                </a:solidFill>
                <a:latin typeface="Kaiti SC" panose="02010600040101010101" pitchFamily="2" charset="-122"/>
                <a:ea typeface="Kaiti SC" panose="02010600040101010101" pitchFamily="2" charset="-122"/>
                <a:cs typeface="Verdana"/>
              </a:rPr>
              <a:t>e</a:t>
            </a:r>
            <a:r>
              <a:rPr sz="1600" spc="-10" dirty="0">
                <a:solidFill>
                  <a:srgbClr val="0000FF"/>
                </a:solidFill>
                <a:latin typeface="Kaiti SC" panose="02010600040101010101" pitchFamily="2" charset="-122"/>
                <a:ea typeface="Kaiti SC" panose="02010600040101010101" pitchFamily="2" charset="-122"/>
                <a:cs typeface="Verdana"/>
              </a:rPr>
              <a:t>arning)</a:t>
            </a:r>
            <a:endParaRPr sz="1600" dirty="0">
              <a:latin typeface="Kaiti SC" panose="02010600040101010101" pitchFamily="2" charset="-122"/>
              <a:ea typeface="Kaiti SC" panose="02010600040101010101" pitchFamily="2" charset="-122"/>
              <a:cs typeface="Verdana"/>
            </a:endParaRPr>
          </a:p>
        </p:txBody>
      </p:sp>
      <p:sp>
        <p:nvSpPr>
          <p:cNvPr id="7" name="object 7"/>
          <p:cNvSpPr/>
          <p:nvPr/>
        </p:nvSpPr>
        <p:spPr>
          <a:xfrm>
            <a:off x="6589776" y="1938527"/>
            <a:ext cx="2473452" cy="830580"/>
          </a:xfrm>
          <a:custGeom>
            <a:avLst/>
            <a:gdLst/>
            <a:ahLst/>
            <a:cxnLst/>
            <a:rect l="l" t="t" r="r" b="b"/>
            <a:pathLst>
              <a:path w="2473452" h="830580">
                <a:moveTo>
                  <a:pt x="0" y="830580"/>
                </a:moveTo>
                <a:lnTo>
                  <a:pt x="2473452" y="830580"/>
                </a:lnTo>
                <a:lnTo>
                  <a:pt x="2473452" y="0"/>
                </a:lnTo>
                <a:lnTo>
                  <a:pt x="0" y="0"/>
                </a:lnTo>
                <a:lnTo>
                  <a:pt x="0" y="830580"/>
                </a:lnTo>
                <a:close/>
              </a:path>
            </a:pathLst>
          </a:custGeom>
          <a:solidFill>
            <a:srgbClr val="FFFFFF"/>
          </a:solidFill>
        </p:spPr>
        <p:txBody>
          <a:bodyPr wrap="square" lIns="0" tIns="0" rIns="0" bIns="0" rtlCol="0">
            <a:noAutofit/>
          </a:bodyPr>
          <a:lstStyle/>
          <a:p>
            <a:endParaRPr/>
          </a:p>
        </p:txBody>
      </p:sp>
      <p:sp>
        <p:nvSpPr>
          <p:cNvPr id="11" name="object 11"/>
          <p:cNvSpPr/>
          <p:nvPr/>
        </p:nvSpPr>
        <p:spPr>
          <a:xfrm>
            <a:off x="948689" y="1284287"/>
            <a:ext cx="6551676" cy="3503676"/>
          </a:xfrm>
          <a:prstGeom prst="rect">
            <a:avLst/>
          </a:prstGeom>
          <a:blipFill>
            <a:blip r:embed="rId2" cstate="print"/>
            <a:stretch>
              <a:fillRect/>
            </a:stretch>
          </a:blipFill>
        </p:spPr>
        <p:txBody>
          <a:bodyPr wrap="square" lIns="0" tIns="0" rIns="0" bIns="0" rtlCol="0">
            <a:noAutofit/>
          </a:bodyPr>
          <a:lstStyle/>
          <a:p>
            <a:endParaRPr/>
          </a:p>
        </p:txBody>
      </p:sp>
      <p:sp>
        <p:nvSpPr>
          <p:cNvPr id="12" name="object 6">
            <a:extLst>
              <a:ext uri="{FF2B5EF4-FFF2-40B4-BE49-F238E27FC236}">
                <a16:creationId xmlns:a16="http://schemas.microsoft.com/office/drawing/2014/main" id="{30F4076B-0329-0449-9048-308717D6F4C2}"/>
              </a:ext>
            </a:extLst>
          </p:cNvPr>
          <p:cNvSpPr txBox="1"/>
          <p:nvPr/>
        </p:nvSpPr>
        <p:spPr>
          <a:xfrm>
            <a:off x="457200" y="4943728"/>
            <a:ext cx="7997318" cy="498475"/>
          </a:xfrm>
          <a:prstGeom prst="rect">
            <a:avLst/>
          </a:prstGeom>
        </p:spPr>
        <p:txBody>
          <a:bodyPr vert="horz" wrap="square" lIns="0" tIns="0" rIns="0" bIns="0" rtlCol="0">
            <a:noAutofit/>
          </a:bodyPr>
          <a:lstStyle/>
          <a:p>
            <a:pPr marL="299085" indent="-287020">
              <a:lnSpc>
                <a:spcPct val="100000"/>
              </a:lnSpc>
              <a:buClr>
                <a:srgbClr val="0000FF"/>
              </a:buClr>
              <a:buFont typeface="Arial"/>
              <a:buChar char="•"/>
              <a:tabLst>
                <a:tab pos="299085" algn="l"/>
              </a:tabLst>
            </a:pPr>
            <a:r>
              <a:rPr sz="2400" spc="-10" dirty="0">
                <a:solidFill>
                  <a:srgbClr val="0000FF"/>
                </a:solidFill>
                <a:latin typeface="Kaiti SC" panose="02010600040101010101" pitchFamily="2" charset="-122"/>
                <a:ea typeface="Kaiti SC" panose="02010600040101010101" pitchFamily="2" charset="-122"/>
                <a:cs typeface="Arial Unicode MS"/>
              </a:rPr>
              <a:t>监督学习</a:t>
            </a:r>
            <a:r>
              <a:rPr sz="2400" spc="-10" dirty="0">
                <a:solidFill>
                  <a:srgbClr val="0000FF"/>
                </a:solidFill>
                <a:latin typeface="Kaiti SC" panose="02010600040101010101" pitchFamily="2" charset="-122"/>
                <a:ea typeface="Kaiti SC" panose="02010600040101010101" pitchFamily="2" charset="-122"/>
                <a:cs typeface="Verdana"/>
              </a:rPr>
              <a:t>(</a:t>
            </a:r>
            <a:r>
              <a:rPr sz="2400" spc="-20" dirty="0">
                <a:solidFill>
                  <a:srgbClr val="0000FF"/>
                </a:solidFill>
                <a:latin typeface="Kaiti SC" panose="02010600040101010101" pitchFamily="2" charset="-122"/>
                <a:ea typeface="Kaiti SC" panose="02010600040101010101" pitchFamily="2" charset="-122"/>
                <a:cs typeface="Verdana"/>
              </a:rPr>
              <a:t>s</a:t>
            </a:r>
            <a:r>
              <a:rPr sz="2400" spc="-10" dirty="0">
                <a:solidFill>
                  <a:srgbClr val="0000FF"/>
                </a:solidFill>
                <a:latin typeface="Kaiti SC" panose="02010600040101010101" pitchFamily="2" charset="-122"/>
                <a:ea typeface="Kaiti SC" panose="02010600040101010101" pitchFamily="2" charset="-122"/>
                <a:cs typeface="Verdana"/>
              </a:rPr>
              <a:t>upervis</a:t>
            </a:r>
            <a:r>
              <a:rPr sz="2400" spc="-20" dirty="0">
                <a:solidFill>
                  <a:srgbClr val="0000FF"/>
                </a:solidFill>
                <a:latin typeface="Kaiti SC" panose="02010600040101010101" pitchFamily="2" charset="-122"/>
                <a:ea typeface="Kaiti SC" panose="02010600040101010101" pitchFamily="2" charset="-122"/>
                <a:cs typeface="Verdana"/>
              </a:rPr>
              <a:t>e</a:t>
            </a:r>
            <a:r>
              <a:rPr sz="2400" spc="-10" dirty="0">
                <a:solidFill>
                  <a:srgbClr val="0000FF"/>
                </a:solidFill>
                <a:latin typeface="Kaiti SC" panose="02010600040101010101" pitchFamily="2" charset="-122"/>
                <a:ea typeface="Kaiti SC" panose="02010600040101010101" pitchFamily="2" charset="-122"/>
                <a:cs typeface="Verdana"/>
              </a:rPr>
              <a:t>d</a:t>
            </a:r>
            <a:r>
              <a:rPr sz="2400" spc="25" dirty="0">
                <a:solidFill>
                  <a:srgbClr val="0000FF"/>
                </a:solidFill>
                <a:latin typeface="Kaiti SC" panose="02010600040101010101" pitchFamily="2" charset="-122"/>
                <a:ea typeface="Kaiti SC" panose="02010600040101010101" pitchFamily="2" charset="-122"/>
                <a:cs typeface="Verdana"/>
              </a:rPr>
              <a:t> </a:t>
            </a:r>
            <a:r>
              <a:rPr sz="2400" spc="-5" dirty="0">
                <a:solidFill>
                  <a:srgbClr val="0000FF"/>
                </a:solidFill>
                <a:latin typeface="Kaiti SC" panose="02010600040101010101" pitchFamily="2" charset="-122"/>
                <a:ea typeface="Kaiti SC" panose="02010600040101010101" pitchFamily="2" charset="-122"/>
                <a:cs typeface="Verdana"/>
              </a:rPr>
              <a:t>l</a:t>
            </a:r>
            <a:r>
              <a:rPr sz="2400" spc="-20" dirty="0">
                <a:solidFill>
                  <a:srgbClr val="0000FF"/>
                </a:solidFill>
                <a:latin typeface="Kaiti SC" panose="02010600040101010101" pitchFamily="2" charset="-122"/>
                <a:ea typeface="Kaiti SC" panose="02010600040101010101" pitchFamily="2" charset="-122"/>
                <a:cs typeface="Verdana"/>
              </a:rPr>
              <a:t>e</a:t>
            </a:r>
            <a:r>
              <a:rPr sz="2400" spc="-10" dirty="0">
                <a:solidFill>
                  <a:srgbClr val="0000FF"/>
                </a:solidFill>
                <a:latin typeface="Kaiti SC" panose="02010600040101010101" pitchFamily="2" charset="-122"/>
                <a:ea typeface="Kaiti SC" panose="02010600040101010101" pitchFamily="2" charset="-122"/>
                <a:cs typeface="Verdana"/>
              </a:rPr>
              <a:t>arning)</a:t>
            </a:r>
            <a:r>
              <a:rPr lang="zh-CN" altLang="en-US" sz="2400" spc="-10" dirty="0">
                <a:solidFill>
                  <a:srgbClr val="0000FF"/>
                </a:solidFill>
                <a:latin typeface="Kaiti SC" panose="02010600040101010101" pitchFamily="2" charset="-122"/>
                <a:ea typeface="Kaiti SC" panose="02010600040101010101" pitchFamily="2" charset="-122"/>
                <a:cs typeface="Verdana"/>
              </a:rPr>
              <a:t>：训练数据有标记。比如分类与回归。</a:t>
            </a:r>
            <a:endParaRPr sz="2400" dirty="0">
              <a:latin typeface="Kaiti SC" panose="02010600040101010101" pitchFamily="2" charset="-122"/>
              <a:ea typeface="Kaiti SC" panose="02010600040101010101" pitchFamily="2" charset="-122"/>
              <a:cs typeface="Verdana"/>
            </a:endParaRPr>
          </a:p>
          <a:p>
            <a:pPr marL="299085" indent="-287020">
              <a:lnSpc>
                <a:spcPct val="100000"/>
              </a:lnSpc>
              <a:buClr>
                <a:srgbClr val="0000FF"/>
              </a:buClr>
              <a:buFont typeface="Arial"/>
              <a:buChar char="•"/>
              <a:tabLst>
                <a:tab pos="299085" algn="l"/>
              </a:tabLst>
            </a:pPr>
            <a:r>
              <a:rPr sz="2400" spc="-10" dirty="0">
                <a:solidFill>
                  <a:srgbClr val="0000FF"/>
                </a:solidFill>
                <a:latin typeface="Kaiti SC" panose="02010600040101010101" pitchFamily="2" charset="-122"/>
                <a:ea typeface="Kaiti SC" panose="02010600040101010101" pitchFamily="2" charset="-122"/>
                <a:cs typeface="Arial Unicode MS"/>
              </a:rPr>
              <a:t>无监督学习</a:t>
            </a:r>
            <a:r>
              <a:rPr sz="2400" spc="-10" dirty="0">
                <a:solidFill>
                  <a:srgbClr val="0000FF"/>
                </a:solidFill>
                <a:latin typeface="Kaiti SC" panose="02010600040101010101" pitchFamily="2" charset="-122"/>
                <a:ea typeface="Kaiti SC" panose="02010600040101010101" pitchFamily="2" charset="-122"/>
                <a:cs typeface="Verdana"/>
              </a:rPr>
              <a:t>(</a:t>
            </a:r>
            <a:r>
              <a:rPr sz="2400" spc="-20" dirty="0">
                <a:solidFill>
                  <a:srgbClr val="0000FF"/>
                </a:solidFill>
                <a:latin typeface="Kaiti SC" panose="02010600040101010101" pitchFamily="2" charset="-122"/>
                <a:ea typeface="Kaiti SC" panose="02010600040101010101" pitchFamily="2" charset="-122"/>
                <a:cs typeface="Verdana"/>
              </a:rPr>
              <a:t>u</a:t>
            </a:r>
            <a:r>
              <a:rPr sz="2400" spc="-10" dirty="0">
                <a:solidFill>
                  <a:srgbClr val="0000FF"/>
                </a:solidFill>
                <a:latin typeface="Kaiti SC" panose="02010600040101010101" pitchFamily="2" charset="-122"/>
                <a:ea typeface="Kaiti SC" panose="02010600040101010101" pitchFamily="2" charset="-122"/>
                <a:cs typeface="Verdana"/>
              </a:rPr>
              <a:t>n</a:t>
            </a:r>
            <a:r>
              <a:rPr sz="2400" spc="-20" dirty="0">
                <a:solidFill>
                  <a:srgbClr val="0000FF"/>
                </a:solidFill>
                <a:latin typeface="Kaiti SC" panose="02010600040101010101" pitchFamily="2" charset="-122"/>
                <a:ea typeface="Kaiti SC" panose="02010600040101010101" pitchFamily="2" charset="-122"/>
                <a:cs typeface="Verdana"/>
              </a:rPr>
              <a:t>s</a:t>
            </a:r>
            <a:r>
              <a:rPr sz="2400" spc="-10" dirty="0">
                <a:solidFill>
                  <a:srgbClr val="0000FF"/>
                </a:solidFill>
                <a:latin typeface="Kaiti SC" panose="02010600040101010101" pitchFamily="2" charset="-122"/>
                <a:ea typeface="Kaiti SC" panose="02010600040101010101" pitchFamily="2" charset="-122"/>
                <a:cs typeface="Verdana"/>
              </a:rPr>
              <a:t>upervis</a:t>
            </a:r>
            <a:r>
              <a:rPr sz="2400" spc="-20" dirty="0">
                <a:solidFill>
                  <a:srgbClr val="0000FF"/>
                </a:solidFill>
                <a:latin typeface="Kaiti SC" panose="02010600040101010101" pitchFamily="2" charset="-122"/>
                <a:ea typeface="Kaiti SC" panose="02010600040101010101" pitchFamily="2" charset="-122"/>
                <a:cs typeface="Verdana"/>
              </a:rPr>
              <a:t>e</a:t>
            </a:r>
            <a:r>
              <a:rPr sz="2400" spc="-10" dirty="0">
                <a:solidFill>
                  <a:srgbClr val="0000FF"/>
                </a:solidFill>
                <a:latin typeface="Kaiti SC" panose="02010600040101010101" pitchFamily="2" charset="-122"/>
                <a:ea typeface="Kaiti SC" panose="02010600040101010101" pitchFamily="2" charset="-122"/>
                <a:cs typeface="Verdana"/>
              </a:rPr>
              <a:t>d</a:t>
            </a:r>
            <a:r>
              <a:rPr sz="2400" spc="25" dirty="0">
                <a:solidFill>
                  <a:srgbClr val="0000FF"/>
                </a:solidFill>
                <a:latin typeface="Kaiti SC" panose="02010600040101010101" pitchFamily="2" charset="-122"/>
                <a:ea typeface="Kaiti SC" panose="02010600040101010101" pitchFamily="2" charset="-122"/>
                <a:cs typeface="Verdana"/>
              </a:rPr>
              <a:t> </a:t>
            </a:r>
            <a:r>
              <a:rPr sz="2400" spc="-5" dirty="0">
                <a:solidFill>
                  <a:srgbClr val="0000FF"/>
                </a:solidFill>
                <a:latin typeface="Kaiti SC" panose="02010600040101010101" pitchFamily="2" charset="-122"/>
                <a:ea typeface="Kaiti SC" panose="02010600040101010101" pitchFamily="2" charset="-122"/>
                <a:cs typeface="Verdana"/>
              </a:rPr>
              <a:t>l</a:t>
            </a:r>
            <a:r>
              <a:rPr sz="2400" spc="-20" dirty="0">
                <a:solidFill>
                  <a:srgbClr val="0000FF"/>
                </a:solidFill>
                <a:latin typeface="Kaiti SC" panose="02010600040101010101" pitchFamily="2" charset="-122"/>
                <a:ea typeface="Kaiti SC" panose="02010600040101010101" pitchFamily="2" charset="-122"/>
                <a:cs typeface="Verdana"/>
              </a:rPr>
              <a:t>e</a:t>
            </a:r>
            <a:r>
              <a:rPr sz="2400" spc="-10" dirty="0">
                <a:solidFill>
                  <a:srgbClr val="0000FF"/>
                </a:solidFill>
                <a:latin typeface="Kaiti SC" panose="02010600040101010101" pitchFamily="2" charset="-122"/>
                <a:ea typeface="Kaiti SC" panose="02010600040101010101" pitchFamily="2" charset="-122"/>
                <a:cs typeface="Verdana"/>
              </a:rPr>
              <a:t>arning)</a:t>
            </a:r>
            <a:r>
              <a:rPr lang="zh-CN" altLang="en-US" sz="2400" spc="-10" dirty="0">
                <a:solidFill>
                  <a:srgbClr val="0000FF"/>
                </a:solidFill>
                <a:latin typeface="Kaiti SC" panose="02010600040101010101" pitchFamily="2" charset="-122"/>
                <a:ea typeface="Kaiti SC" panose="02010600040101010101" pitchFamily="2" charset="-122"/>
                <a:cs typeface="Verdana"/>
              </a:rPr>
              <a:t>：训练数据无标记，比如聚类。</a:t>
            </a:r>
            <a:endParaRPr sz="2400" dirty="0">
              <a:latin typeface="Kaiti SC" panose="02010600040101010101" pitchFamily="2" charset="-122"/>
              <a:ea typeface="Kaiti SC" panose="02010600040101010101" pitchFamily="2" charset="-122"/>
              <a:cs typeface="Verdana"/>
            </a:endParaRPr>
          </a:p>
        </p:txBody>
      </p:sp>
    </p:spTree>
    <p:extLst>
      <p:ext uri="{BB962C8B-B14F-4D97-AF65-F5344CB8AC3E}">
        <p14:creationId xmlns:p14="http://schemas.microsoft.com/office/powerpoint/2010/main" val="37176925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0" dirty="0">
                <a:latin typeface="Arial Unicode MS"/>
                <a:cs typeface="Arial Unicode MS"/>
              </a:rPr>
              <a:t>基</a:t>
            </a:r>
            <a:r>
              <a:rPr sz="2800" spc="-30" dirty="0">
                <a:latin typeface="Arial Unicode MS"/>
                <a:cs typeface="Arial Unicode MS"/>
              </a:rPr>
              <a:t>本术语</a:t>
            </a:r>
            <a:endParaRPr sz="2800">
              <a:latin typeface="Arial Unicode MS"/>
              <a:cs typeface="Arial Unicode MS"/>
            </a:endParaRPr>
          </a:p>
        </p:txBody>
      </p:sp>
      <p:sp>
        <p:nvSpPr>
          <p:cNvPr id="7" name="object 7"/>
          <p:cNvSpPr/>
          <p:nvPr/>
        </p:nvSpPr>
        <p:spPr>
          <a:xfrm>
            <a:off x="6589776" y="1938527"/>
            <a:ext cx="2473452" cy="830580"/>
          </a:xfrm>
          <a:custGeom>
            <a:avLst/>
            <a:gdLst/>
            <a:ahLst/>
            <a:cxnLst/>
            <a:rect l="l" t="t" r="r" b="b"/>
            <a:pathLst>
              <a:path w="2473452" h="830580">
                <a:moveTo>
                  <a:pt x="0" y="830580"/>
                </a:moveTo>
                <a:lnTo>
                  <a:pt x="2473452" y="830580"/>
                </a:lnTo>
                <a:lnTo>
                  <a:pt x="2473452" y="0"/>
                </a:lnTo>
                <a:lnTo>
                  <a:pt x="0" y="0"/>
                </a:lnTo>
                <a:lnTo>
                  <a:pt x="0" y="830580"/>
                </a:lnTo>
                <a:close/>
              </a:path>
            </a:pathLst>
          </a:custGeom>
          <a:solidFill>
            <a:srgbClr val="FFFFFF"/>
          </a:solidFill>
        </p:spPr>
        <p:txBody>
          <a:bodyPr wrap="square" lIns="0" tIns="0" rIns="0" bIns="0" rtlCol="0">
            <a:noAutofit/>
          </a:bodyPr>
          <a:lstStyle/>
          <a:p>
            <a:endParaRPr/>
          </a:p>
        </p:txBody>
      </p:sp>
      <p:sp>
        <p:nvSpPr>
          <p:cNvPr id="10" name="object 10"/>
          <p:cNvSpPr txBox="1"/>
          <p:nvPr/>
        </p:nvSpPr>
        <p:spPr>
          <a:xfrm>
            <a:off x="533400" y="4985003"/>
            <a:ext cx="8001000" cy="1249120"/>
          </a:xfrm>
          <a:prstGeom prst="rect">
            <a:avLst/>
          </a:prstGeom>
        </p:spPr>
        <p:txBody>
          <a:bodyPr vert="horz" wrap="square" lIns="0" tIns="0" rIns="0" bIns="0" rtlCol="0">
            <a:noAutofit/>
          </a:bodyPr>
          <a:lstStyle/>
          <a:p>
            <a:pPr marL="299085" indent="-287020">
              <a:lnSpc>
                <a:spcPct val="100000"/>
              </a:lnSpc>
              <a:buClr>
                <a:srgbClr val="0000FF"/>
              </a:buClr>
              <a:buFont typeface="Arial"/>
              <a:buChar char="•"/>
              <a:tabLst>
                <a:tab pos="299085" algn="l"/>
              </a:tabLst>
            </a:pPr>
            <a:r>
              <a:rPr lang="zh-CN" altLang="en-US" sz="2000" spc="-10" dirty="0">
                <a:solidFill>
                  <a:srgbClr val="0000FF"/>
                </a:solidFill>
                <a:latin typeface="Kaiti SC" panose="02010600040101010101" pitchFamily="2" charset="-122"/>
                <a:ea typeface="Kaiti SC" panose="02010600040101010101" pitchFamily="2" charset="-122"/>
                <a:cs typeface="Arial Unicode MS"/>
              </a:rPr>
              <a:t>数据集一般分为训练集与测试集。</a:t>
            </a:r>
            <a:r>
              <a:rPr lang="en-US" altLang="zh-CN" sz="2000" spc="-10" dirty="0">
                <a:solidFill>
                  <a:srgbClr val="0000FF"/>
                </a:solidFill>
                <a:latin typeface="Kaiti SC" panose="02010600040101010101" pitchFamily="2" charset="-122"/>
                <a:ea typeface="Kaiti SC" panose="02010600040101010101" pitchFamily="2" charset="-122"/>
                <a:cs typeface="Arial Unicode MS"/>
              </a:rPr>
              <a:t>Why</a:t>
            </a:r>
            <a:r>
              <a:rPr lang="zh-CN" altLang="en-US" sz="2000" spc="-10" dirty="0">
                <a:solidFill>
                  <a:srgbClr val="0000FF"/>
                </a:solidFill>
                <a:latin typeface="Kaiti SC" panose="02010600040101010101" pitchFamily="2" charset="-122"/>
                <a:ea typeface="Kaiti SC" panose="02010600040101010101" pitchFamily="2" charset="-122"/>
                <a:cs typeface="Arial Unicode MS"/>
              </a:rPr>
              <a:t>？</a:t>
            </a:r>
          </a:p>
          <a:p>
            <a:pPr marL="756285" lvl="1" indent="-287020">
              <a:buClr>
                <a:srgbClr val="0000FF"/>
              </a:buClr>
              <a:buFont typeface="Arial"/>
              <a:buChar char="•"/>
              <a:tabLst>
                <a:tab pos="299085" algn="l"/>
              </a:tabLst>
            </a:pPr>
            <a:r>
              <a:rPr sz="2000" spc="-10" dirty="0">
                <a:solidFill>
                  <a:srgbClr val="0000FF"/>
                </a:solidFill>
                <a:latin typeface="Kaiti SC" panose="02010600040101010101" pitchFamily="2" charset="-122"/>
                <a:ea typeface="Kaiti SC" panose="02010600040101010101" pitchFamily="2" charset="-122"/>
                <a:cs typeface="Arial Unicode MS"/>
              </a:rPr>
              <a:t>未见样本</a:t>
            </a:r>
            <a:r>
              <a:rPr sz="2000" spc="-10" dirty="0">
                <a:solidFill>
                  <a:srgbClr val="0000FF"/>
                </a:solidFill>
                <a:latin typeface="Kaiti SC" panose="02010600040101010101" pitchFamily="2" charset="-122"/>
                <a:ea typeface="Kaiti SC" panose="02010600040101010101" pitchFamily="2" charset="-122"/>
                <a:cs typeface="Verdana"/>
              </a:rPr>
              <a:t>(</a:t>
            </a:r>
            <a:r>
              <a:rPr sz="2000" spc="-20" dirty="0">
                <a:solidFill>
                  <a:srgbClr val="0000FF"/>
                </a:solidFill>
                <a:latin typeface="Kaiti SC" panose="02010600040101010101" pitchFamily="2" charset="-122"/>
                <a:ea typeface="Kaiti SC" panose="02010600040101010101" pitchFamily="2" charset="-122"/>
                <a:cs typeface="Verdana"/>
              </a:rPr>
              <a:t>u</a:t>
            </a:r>
            <a:r>
              <a:rPr sz="2000" spc="-10" dirty="0">
                <a:solidFill>
                  <a:srgbClr val="0000FF"/>
                </a:solidFill>
                <a:latin typeface="Kaiti SC" panose="02010600040101010101" pitchFamily="2" charset="-122"/>
                <a:ea typeface="Kaiti SC" panose="02010600040101010101" pitchFamily="2" charset="-122"/>
                <a:cs typeface="Verdana"/>
              </a:rPr>
              <a:t>n</a:t>
            </a:r>
            <a:r>
              <a:rPr sz="2000" spc="-20" dirty="0">
                <a:solidFill>
                  <a:srgbClr val="0000FF"/>
                </a:solidFill>
                <a:latin typeface="Kaiti SC" panose="02010600040101010101" pitchFamily="2" charset="-122"/>
                <a:ea typeface="Kaiti SC" panose="02010600040101010101" pitchFamily="2" charset="-122"/>
                <a:cs typeface="Verdana"/>
              </a:rPr>
              <a:t>s</a:t>
            </a:r>
            <a:r>
              <a:rPr sz="2000" spc="-10" dirty="0">
                <a:solidFill>
                  <a:srgbClr val="0000FF"/>
                </a:solidFill>
                <a:latin typeface="Kaiti SC" panose="02010600040101010101" pitchFamily="2" charset="-122"/>
                <a:ea typeface="Kaiti SC" panose="02010600040101010101" pitchFamily="2" charset="-122"/>
                <a:cs typeface="Verdana"/>
              </a:rPr>
              <a:t>e</a:t>
            </a:r>
            <a:r>
              <a:rPr sz="2000" spc="-20" dirty="0">
                <a:solidFill>
                  <a:srgbClr val="0000FF"/>
                </a:solidFill>
                <a:latin typeface="Kaiti SC" panose="02010600040101010101" pitchFamily="2" charset="-122"/>
                <a:ea typeface="Kaiti SC" panose="02010600040101010101" pitchFamily="2" charset="-122"/>
                <a:cs typeface="Verdana"/>
              </a:rPr>
              <a:t>e</a:t>
            </a:r>
            <a:r>
              <a:rPr sz="2000" spc="-10" dirty="0">
                <a:solidFill>
                  <a:srgbClr val="0000FF"/>
                </a:solidFill>
                <a:latin typeface="Kaiti SC" panose="02010600040101010101" pitchFamily="2" charset="-122"/>
                <a:ea typeface="Kaiti SC" panose="02010600040101010101" pitchFamily="2" charset="-122"/>
                <a:cs typeface="Verdana"/>
              </a:rPr>
              <a:t>n in</a:t>
            </a:r>
            <a:r>
              <a:rPr sz="2000" spc="-25" dirty="0">
                <a:solidFill>
                  <a:srgbClr val="0000FF"/>
                </a:solidFill>
                <a:latin typeface="Kaiti SC" panose="02010600040101010101" pitchFamily="2" charset="-122"/>
                <a:ea typeface="Kaiti SC" panose="02010600040101010101" pitchFamily="2" charset="-122"/>
                <a:cs typeface="Verdana"/>
              </a:rPr>
              <a:t>s</a:t>
            </a:r>
            <a:r>
              <a:rPr sz="2000" spc="-15" dirty="0">
                <a:solidFill>
                  <a:srgbClr val="0000FF"/>
                </a:solidFill>
                <a:latin typeface="Kaiti SC" panose="02010600040101010101" pitchFamily="2" charset="-122"/>
                <a:ea typeface="Kaiti SC" panose="02010600040101010101" pitchFamily="2" charset="-122"/>
                <a:cs typeface="Verdana"/>
              </a:rPr>
              <a:t>t</a:t>
            </a:r>
            <a:r>
              <a:rPr sz="2000" spc="-10" dirty="0">
                <a:solidFill>
                  <a:srgbClr val="0000FF"/>
                </a:solidFill>
                <a:latin typeface="Kaiti SC" panose="02010600040101010101" pitchFamily="2" charset="-122"/>
                <a:ea typeface="Kaiti SC" panose="02010600040101010101" pitchFamily="2" charset="-122"/>
                <a:cs typeface="Verdana"/>
              </a:rPr>
              <a:t>an</a:t>
            </a:r>
            <a:r>
              <a:rPr sz="2000" spc="-15" dirty="0">
                <a:solidFill>
                  <a:srgbClr val="0000FF"/>
                </a:solidFill>
                <a:latin typeface="Kaiti SC" panose="02010600040101010101" pitchFamily="2" charset="-122"/>
                <a:ea typeface="Kaiti SC" panose="02010600040101010101" pitchFamily="2" charset="-122"/>
                <a:cs typeface="Verdana"/>
              </a:rPr>
              <a:t>c</a:t>
            </a:r>
            <a:r>
              <a:rPr sz="2000" spc="-10" dirty="0">
                <a:solidFill>
                  <a:srgbClr val="0000FF"/>
                </a:solidFill>
                <a:latin typeface="Kaiti SC" panose="02010600040101010101" pitchFamily="2" charset="-122"/>
                <a:ea typeface="Kaiti SC" panose="02010600040101010101" pitchFamily="2" charset="-122"/>
                <a:cs typeface="Verdana"/>
              </a:rPr>
              <a:t>e)</a:t>
            </a:r>
            <a:endParaRPr sz="2000" dirty="0">
              <a:latin typeface="Kaiti SC" panose="02010600040101010101" pitchFamily="2" charset="-122"/>
              <a:ea typeface="Kaiti SC" panose="02010600040101010101" pitchFamily="2" charset="-122"/>
              <a:cs typeface="Verdana"/>
            </a:endParaRPr>
          </a:p>
          <a:p>
            <a:pPr marL="12700">
              <a:lnSpc>
                <a:spcPct val="100000"/>
              </a:lnSpc>
              <a:tabLst>
                <a:tab pos="299085" algn="l"/>
              </a:tabLst>
            </a:pPr>
            <a:r>
              <a:rPr lang="zh-CN" altLang="en-US" sz="2000" spc="-10" dirty="0">
                <a:solidFill>
                  <a:srgbClr val="0000FF"/>
                </a:solidFill>
                <a:latin typeface="Kaiti SC" panose="02010600040101010101" pitchFamily="2" charset="-122"/>
                <a:ea typeface="Kaiti SC" panose="02010600040101010101" pitchFamily="2" charset="-122"/>
                <a:cs typeface="Arial"/>
              </a:rPr>
              <a:t>	</a:t>
            </a:r>
            <a:r>
              <a:rPr sz="2000" spc="-10" dirty="0">
                <a:solidFill>
                  <a:srgbClr val="0000FF"/>
                </a:solidFill>
                <a:latin typeface="Kaiti SC" panose="02010600040101010101" pitchFamily="2" charset="-122"/>
                <a:ea typeface="Kaiti SC" panose="02010600040101010101" pitchFamily="2" charset="-122"/>
                <a:cs typeface="Arial Unicode MS"/>
              </a:rPr>
              <a:t>•</a:t>
            </a:r>
            <a:r>
              <a:rPr lang="zh-CN" altLang="en-US" sz="2000" spc="-10" dirty="0">
                <a:solidFill>
                  <a:srgbClr val="0000FF"/>
                </a:solidFill>
                <a:latin typeface="Kaiti SC" panose="02010600040101010101" pitchFamily="2" charset="-122"/>
                <a:ea typeface="Kaiti SC" panose="02010600040101010101" pitchFamily="2" charset="-122"/>
                <a:cs typeface="Arial Unicode MS"/>
              </a:rPr>
              <a:t>通常假设样本空间的样本服从</a:t>
            </a:r>
            <a:r>
              <a:rPr sz="2000" spc="-10" dirty="0" err="1">
                <a:solidFill>
                  <a:srgbClr val="0000FF"/>
                </a:solidFill>
                <a:latin typeface="Kaiti SC" panose="02010600040101010101" pitchFamily="2" charset="-122"/>
                <a:ea typeface="Kaiti SC" panose="02010600040101010101" pitchFamily="2" charset="-122"/>
                <a:cs typeface="Arial Unicode MS"/>
              </a:rPr>
              <a:t>未知“分布</a:t>
            </a:r>
            <a:r>
              <a:rPr sz="2000" spc="-10" dirty="0">
                <a:solidFill>
                  <a:srgbClr val="0000FF"/>
                </a:solidFill>
                <a:latin typeface="Kaiti SC" panose="02010600040101010101" pitchFamily="2" charset="-122"/>
                <a:ea typeface="Kaiti SC" panose="02010600040101010101" pitchFamily="2" charset="-122"/>
                <a:cs typeface="Arial Unicode MS"/>
              </a:rPr>
              <a:t>”</a:t>
            </a:r>
            <a:r>
              <a:rPr lang="zh-CN" altLang="en-US" sz="2000" spc="-10" dirty="0">
                <a:solidFill>
                  <a:srgbClr val="0000FF"/>
                </a:solidFill>
                <a:latin typeface="Kaiti SC" panose="02010600040101010101" pitchFamily="2" charset="-122"/>
                <a:ea typeface="Kaiti SC" panose="02010600040101010101" pitchFamily="2" charset="-122"/>
                <a:cs typeface="Arial Unicode MS"/>
              </a:rPr>
              <a:t>，而获得的样本是从这个样本空间独立采样</a:t>
            </a:r>
            <a:r>
              <a:rPr lang="en-US" altLang="zh-CN" sz="2000" spc="-10" dirty="0">
                <a:solidFill>
                  <a:srgbClr val="0000FF"/>
                </a:solidFill>
                <a:latin typeface="Kaiti SC" panose="02010600040101010101" pitchFamily="2" charset="-122"/>
                <a:ea typeface="Kaiti SC" panose="02010600040101010101" pitchFamily="2" charset="-122"/>
                <a:cs typeface="Arial Unicode MS"/>
              </a:rPr>
              <a:t>--</a:t>
            </a:r>
            <a:r>
              <a:rPr sz="2000" spc="-10" dirty="0" err="1">
                <a:solidFill>
                  <a:srgbClr val="0000FF"/>
                </a:solidFill>
                <a:latin typeface="Kaiti SC" panose="02010600040101010101" pitchFamily="2" charset="-122"/>
                <a:ea typeface="Kaiti SC" panose="02010600040101010101" pitchFamily="2" charset="-122"/>
                <a:cs typeface="Arial Unicode MS"/>
              </a:rPr>
              <a:t>独立同分布</a:t>
            </a:r>
            <a:r>
              <a:rPr sz="2000" spc="-10" dirty="0">
                <a:solidFill>
                  <a:srgbClr val="0000FF"/>
                </a:solidFill>
                <a:latin typeface="Kaiti SC" panose="02010600040101010101" pitchFamily="2" charset="-122"/>
                <a:ea typeface="Kaiti SC" panose="02010600040101010101" pitchFamily="2" charset="-122"/>
                <a:cs typeface="Arial Unicode MS"/>
              </a:rPr>
              <a:t>(i.i.d.)</a:t>
            </a:r>
          </a:p>
          <a:p>
            <a:pPr marL="299085" indent="-287020">
              <a:lnSpc>
                <a:spcPct val="100000"/>
              </a:lnSpc>
              <a:buClr>
                <a:srgbClr val="0000FF"/>
              </a:buClr>
              <a:buFont typeface="Arial"/>
              <a:buChar char="•"/>
              <a:tabLst>
                <a:tab pos="299085" algn="l"/>
              </a:tabLst>
            </a:pPr>
            <a:r>
              <a:rPr sz="2000" spc="0" dirty="0">
                <a:solidFill>
                  <a:srgbClr val="FF0000"/>
                </a:solidFill>
                <a:latin typeface="Kaiti SC" panose="02010600040101010101" pitchFamily="2" charset="-122"/>
                <a:ea typeface="Kaiti SC" panose="02010600040101010101" pitchFamily="2" charset="-122"/>
                <a:cs typeface="Arial Unicode MS"/>
              </a:rPr>
              <a:t>泛化</a:t>
            </a:r>
            <a:r>
              <a:rPr sz="2000" b="1" spc="-10" dirty="0">
                <a:solidFill>
                  <a:srgbClr val="FF0000"/>
                </a:solidFill>
                <a:latin typeface="Kaiti SC" panose="02010600040101010101" pitchFamily="2" charset="-122"/>
                <a:ea typeface="Kaiti SC" panose="02010600040101010101" pitchFamily="2" charset="-122"/>
                <a:cs typeface="Verdana"/>
              </a:rPr>
              <a:t>(g</a:t>
            </a:r>
            <a:r>
              <a:rPr sz="2000" b="1" spc="-25" dirty="0">
                <a:solidFill>
                  <a:srgbClr val="FF0000"/>
                </a:solidFill>
                <a:latin typeface="Kaiti SC" panose="02010600040101010101" pitchFamily="2" charset="-122"/>
                <a:ea typeface="Kaiti SC" panose="02010600040101010101" pitchFamily="2" charset="-122"/>
                <a:cs typeface="Verdana"/>
              </a:rPr>
              <a:t>e</a:t>
            </a:r>
            <a:r>
              <a:rPr sz="2000" b="1" spc="-15" dirty="0">
                <a:solidFill>
                  <a:srgbClr val="FF0000"/>
                </a:solidFill>
                <a:latin typeface="Kaiti SC" panose="02010600040101010101" pitchFamily="2" charset="-122"/>
                <a:ea typeface="Kaiti SC" panose="02010600040101010101" pitchFamily="2" charset="-122"/>
                <a:cs typeface="Verdana"/>
              </a:rPr>
              <a:t>nera</a:t>
            </a:r>
            <a:r>
              <a:rPr sz="2000" b="1" spc="-20" dirty="0">
                <a:solidFill>
                  <a:srgbClr val="FF0000"/>
                </a:solidFill>
                <a:latin typeface="Kaiti SC" panose="02010600040101010101" pitchFamily="2" charset="-122"/>
                <a:ea typeface="Kaiti SC" panose="02010600040101010101" pitchFamily="2" charset="-122"/>
                <a:cs typeface="Verdana"/>
              </a:rPr>
              <a:t>li</a:t>
            </a:r>
            <a:r>
              <a:rPr sz="2000" b="1" spc="-15" dirty="0">
                <a:solidFill>
                  <a:srgbClr val="FF0000"/>
                </a:solidFill>
                <a:latin typeface="Kaiti SC" panose="02010600040101010101" pitchFamily="2" charset="-122"/>
                <a:ea typeface="Kaiti SC" panose="02010600040101010101" pitchFamily="2" charset="-122"/>
                <a:cs typeface="Verdana"/>
              </a:rPr>
              <a:t>za</a:t>
            </a:r>
            <a:r>
              <a:rPr sz="2000" b="1" spc="-5" dirty="0">
                <a:solidFill>
                  <a:srgbClr val="FF0000"/>
                </a:solidFill>
                <a:latin typeface="Kaiti SC" panose="02010600040101010101" pitchFamily="2" charset="-122"/>
                <a:ea typeface="Kaiti SC" panose="02010600040101010101" pitchFamily="2" charset="-122"/>
                <a:cs typeface="Verdana"/>
              </a:rPr>
              <a:t>ti</a:t>
            </a:r>
            <a:r>
              <a:rPr sz="2000" b="1" spc="-15" dirty="0">
                <a:solidFill>
                  <a:srgbClr val="FF0000"/>
                </a:solidFill>
                <a:latin typeface="Kaiti SC" panose="02010600040101010101" pitchFamily="2" charset="-122"/>
                <a:ea typeface="Kaiti SC" panose="02010600040101010101" pitchFamily="2" charset="-122"/>
                <a:cs typeface="Verdana"/>
              </a:rPr>
              <a:t>o</a:t>
            </a:r>
            <a:r>
              <a:rPr sz="2000" b="1" spc="-10" dirty="0">
                <a:solidFill>
                  <a:srgbClr val="FF0000"/>
                </a:solidFill>
                <a:latin typeface="Kaiti SC" panose="02010600040101010101" pitchFamily="2" charset="-122"/>
                <a:ea typeface="Kaiti SC" panose="02010600040101010101" pitchFamily="2" charset="-122"/>
                <a:cs typeface="Verdana"/>
              </a:rPr>
              <a:t>n)</a:t>
            </a:r>
            <a:r>
              <a:rPr lang="zh-CN" altLang="en-US" sz="2000" spc="-10" dirty="0">
                <a:solidFill>
                  <a:srgbClr val="0000FF"/>
                </a:solidFill>
                <a:latin typeface="Kaiti SC" panose="02010600040101010101" pitchFamily="2" charset="-122"/>
                <a:ea typeface="Kaiti SC" panose="02010600040101010101" pitchFamily="2" charset="-122"/>
                <a:cs typeface="Arial"/>
              </a:rPr>
              <a:t>：学习到的模型适应新样本的能力</a:t>
            </a:r>
            <a:endParaRPr sz="2000" spc="-10" dirty="0">
              <a:solidFill>
                <a:srgbClr val="0000FF"/>
              </a:solidFill>
              <a:latin typeface="Kaiti SC" panose="02010600040101010101" pitchFamily="2" charset="-122"/>
              <a:ea typeface="Kaiti SC" panose="02010600040101010101" pitchFamily="2" charset="-122"/>
              <a:cs typeface="Arial"/>
            </a:endParaRPr>
          </a:p>
        </p:txBody>
      </p:sp>
      <p:sp>
        <p:nvSpPr>
          <p:cNvPr id="11" name="object 11"/>
          <p:cNvSpPr/>
          <p:nvPr/>
        </p:nvSpPr>
        <p:spPr>
          <a:xfrm>
            <a:off x="801623" y="914400"/>
            <a:ext cx="6551676" cy="3503676"/>
          </a:xfrm>
          <a:prstGeom prst="rect">
            <a:avLst/>
          </a:prstGeom>
          <a:blipFill>
            <a:blip r:embed="rId2"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33442505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0" dirty="0">
                <a:latin typeface="Arial Unicode MS"/>
                <a:cs typeface="Arial Unicode MS"/>
              </a:rPr>
              <a:t>基</a:t>
            </a:r>
            <a:r>
              <a:rPr sz="2800" spc="-30" dirty="0">
                <a:latin typeface="Arial Unicode MS"/>
                <a:cs typeface="Arial Unicode MS"/>
              </a:rPr>
              <a:t>本术语</a:t>
            </a:r>
            <a:endParaRPr sz="2800">
              <a:latin typeface="Arial Unicode MS"/>
              <a:cs typeface="Arial Unicode MS"/>
            </a:endParaRPr>
          </a:p>
        </p:txBody>
      </p:sp>
      <p:sp>
        <p:nvSpPr>
          <p:cNvPr id="3" name="object 3"/>
          <p:cNvSpPr txBox="1"/>
          <p:nvPr/>
        </p:nvSpPr>
        <p:spPr>
          <a:xfrm>
            <a:off x="285277" y="4440300"/>
            <a:ext cx="4023995" cy="1717675"/>
          </a:xfrm>
          <a:prstGeom prst="rect">
            <a:avLst/>
          </a:prstGeom>
        </p:spPr>
        <p:txBody>
          <a:bodyPr vert="horz" wrap="square" lIns="0" tIns="0" rIns="0" bIns="0" rtlCol="0">
            <a:noAutofit/>
          </a:bodyPr>
          <a:lstStyle/>
          <a:p>
            <a:pPr marL="12700">
              <a:lnSpc>
                <a:spcPct val="100000"/>
              </a:lnSpc>
              <a:tabLst>
                <a:tab pos="299085" algn="l"/>
              </a:tabLst>
            </a:pPr>
            <a:r>
              <a:rPr sz="1600" spc="-10" dirty="0">
                <a:solidFill>
                  <a:srgbClr val="0000FF"/>
                </a:solidFill>
                <a:latin typeface="Arial"/>
                <a:cs typeface="Arial"/>
              </a:rPr>
              <a:t>•	</a:t>
            </a:r>
            <a:r>
              <a:rPr sz="1600" spc="-10" dirty="0">
                <a:solidFill>
                  <a:srgbClr val="0000FF"/>
                </a:solidFill>
                <a:latin typeface="Arial Unicode MS"/>
                <a:cs typeface="Arial Unicode MS"/>
              </a:rPr>
              <a:t>数据集</a:t>
            </a:r>
            <a:r>
              <a:rPr sz="1600" spc="-10" dirty="0">
                <a:solidFill>
                  <a:srgbClr val="0000FF"/>
                </a:solidFill>
                <a:latin typeface="Verdana"/>
                <a:cs typeface="Verdana"/>
              </a:rPr>
              <a:t>;</a:t>
            </a:r>
            <a:r>
              <a:rPr sz="1600" spc="-30" dirty="0">
                <a:solidFill>
                  <a:srgbClr val="0000FF"/>
                </a:solidFill>
                <a:latin typeface="Verdana"/>
                <a:cs typeface="Verdana"/>
              </a:rPr>
              <a:t> </a:t>
            </a:r>
            <a:r>
              <a:rPr sz="1600" spc="-10" dirty="0">
                <a:solidFill>
                  <a:srgbClr val="0000FF"/>
                </a:solidFill>
                <a:latin typeface="Arial Unicode MS"/>
                <a:cs typeface="Arial Unicode MS"/>
              </a:rPr>
              <a:t>训练</a:t>
            </a:r>
            <a:r>
              <a:rPr sz="1600" spc="-10" dirty="0">
                <a:solidFill>
                  <a:srgbClr val="0000FF"/>
                </a:solidFill>
                <a:latin typeface="Verdana"/>
                <a:cs typeface="Verdana"/>
              </a:rPr>
              <a:t>,</a:t>
            </a:r>
            <a:r>
              <a:rPr sz="1600" spc="-5" dirty="0">
                <a:solidFill>
                  <a:srgbClr val="0000FF"/>
                </a:solidFill>
                <a:latin typeface="Verdana"/>
                <a:cs typeface="Verdana"/>
              </a:rPr>
              <a:t> </a:t>
            </a:r>
            <a:r>
              <a:rPr sz="1600" spc="-10" dirty="0">
                <a:solidFill>
                  <a:srgbClr val="0000FF"/>
                </a:solidFill>
                <a:latin typeface="Arial Unicode MS"/>
                <a:cs typeface="Arial Unicode MS"/>
              </a:rPr>
              <a:t>测试</a:t>
            </a:r>
            <a:endParaRPr sz="1600" dirty="0">
              <a:latin typeface="Arial Unicode MS"/>
              <a:cs typeface="Arial Unicode MS"/>
            </a:endParaRPr>
          </a:p>
          <a:p>
            <a:pPr marL="299085" indent="-287020">
              <a:lnSpc>
                <a:spcPct val="100000"/>
              </a:lnSpc>
              <a:buClr>
                <a:srgbClr val="0000FF"/>
              </a:buClr>
              <a:buFont typeface="Arial"/>
              <a:buChar char="•"/>
              <a:tabLst>
                <a:tab pos="299085" algn="l"/>
              </a:tabLst>
            </a:pPr>
            <a:r>
              <a:rPr sz="1600" spc="-10" dirty="0">
                <a:solidFill>
                  <a:srgbClr val="0000FF"/>
                </a:solidFill>
                <a:latin typeface="Arial Unicode MS"/>
                <a:cs typeface="Arial Unicode MS"/>
              </a:rPr>
              <a:t>示例</a:t>
            </a:r>
            <a:r>
              <a:rPr sz="1600" spc="-10" dirty="0">
                <a:solidFill>
                  <a:srgbClr val="0000FF"/>
                </a:solidFill>
                <a:latin typeface="Verdana"/>
                <a:cs typeface="Verdana"/>
              </a:rPr>
              <a:t>(</a:t>
            </a:r>
            <a:r>
              <a:rPr sz="1600" spc="-20" dirty="0">
                <a:solidFill>
                  <a:srgbClr val="0000FF"/>
                </a:solidFill>
                <a:latin typeface="Verdana"/>
                <a:cs typeface="Verdana"/>
              </a:rPr>
              <a:t>i</a:t>
            </a:r>
            <a:r>
              <a:rPr sz="1600" spc="-10" dirty="0">
                <a:solidFill>
                  <a:srgbClr val="0000FF"/>
                </a:solidFill>
                <a:latin typeface="Verdana"/>
                <a:cs typeface="Verdana"/>
              </a:rPr>
              <a:t>n</a:t>
            </a:r>
            <a:r>
              <a:rPr sz="1600" spc="-20" dirty="0">
                <a:solidFill>
                  <a:srgbClr val="0000FF"/>
                </a:solidFill>
                <a:latin typeface="Verdana"/>
                <a:cs typeface="Verdana"/>
              </a:rPr>
              <a:t>s</a:t>
            </a:r>
            <a:r>
              <a:rPr sz="1600" spc="-15" dirty="0">
                <a:solidFill>
                  <a:srgbClr val="0000FF"/>
                </a:solidFill>
                <a:latin typeface="Verdana"/>
                <a:cs typeface="Verdana"/>
              </a:rPr>
              <a:t>t</a:t>
            </a:r>
            <a:r>
              <a:rPr sz="1600" spc="-10" dirty="0">
                <a:solidFill>
                  <a:srgbClr val="0000FF"/>
                </a:solidFill>
                <a:latin typeface="Verdana"/>
                <a:cs typeface="Verdana"/>
              </a:rPr>
              <a:t>an</a:t>
            </a:r>
            <a:r>
              <a:rPr sz="1600" spc="-15" dirty="0">
                <a:solidFill>
                  <a:srgbClr val="0000FF"/>
                </a:solidFill>
                <a:latin typeface="Verdana"/>
                <a:cs typeface="Verdana"/>
              </a:rPr>
              <a:t>ce)</a:t>
            </a:r>
            <a:r>
              <a:rPr lang="en-US" altLang="zh-CN" sz="1600" spc="-10" dirty="0">
                <a:solidFill>
                  <a:srgbClr val="0000FF"/>
                </a:solidFill>
                <a:latin typeface="Verdana"/>
                <a:cs typeface="Verdana"/>
              </a:rPr>
              <a:t>,</a:t>
            </a:r>
            <a:r>
              <a:rPr lang="zh-CN" altLang="en-US" sz="1600" spc="45" dirty="0">
                <a:solidFill>
                  <a:srgbClr val="0000FF"/>
                </a:solidFill>
                <a:latin typeface="Verdana"/>
                <a:cs typeface="Verdana"/>
              </a:rPr>
              <a:t> </a:t>
            </a:r>
            <a:r>
              <a:rPr sz="1600" spc="-10" dirty="0" err="1">
                <a:solidFill>
                  <a:srgbClr val="0000FF"/>
                </a:solidFill>
                <a:latin typeface="Arial Unicode MS"/>
                <a:cs typeface="Arial Unicode MS"/>
              </a:rPr>
              <a:t>样例</a:t>
            </a:r>
            <a:r>
              <a:rPr sz="1600" spc="-10" dirty="0">
                <a:solidFill>
                  <a:srgbClr val="0000FF"/>
                </a:solidFill>
                <a:latin typeface="Verdana"/>
                <a:cs typeface="Verdana"/>
              </a:rPr>
              <a:t>(</a:t>
            </a:r>
            <a:r>
              <a:rPr sz="1600" spc="-20" dirty="0">
                <a:solidFill>
                  <a:srgbClr val="0000FF"/>
                </a:solidFill>
                <a:latin typeface="Verdana"/>
                <a:cs typeface="Verdana"/>
              </a:rPr>
              <a:t>e</a:t>
            </a:r>
            <a:r>
              <a:rPr sz="1600" spc="-10" dirty="0">
                <a:solidFill>
                  <a:srgbClr val="0000FF"/>
                </a:solidFill>
                <a:latin typeface="Verdana"/>
                <a:cs typeface="Verdana"/>
              </a:rPr>
              <a:t>xample)</a:t>
            </a:r>
            <a:r>
              <a:rPr lang="zh-CN" altLang="en-US" sz="1600" dirty="0">
                <a:latin typeface="Verdana"/>
                <a:cs typeface="Verdana"/>
              </a:rPr>
              <a:t>，</a:t>
            </a:r>
            <a:r>
              <a:rPr sz="1600" spc="-10" dirty="0" err="1">
                <a:solidFill>
                  <a:srgbClr val="0000FF"/>
                </a:solidFill>
                <a:latin typeface="Arial Unicode MS"/>
                <a:cs typeface="Arial Unicode MS"/>
              </a:rPr>
              <a:t>样本</a:t>
            </a:r>
            <a:r>
              <a:rPr sz="1600" spc="-10" dirty="0">
                <a:solidFill>
                  <a:srgbClr val="0000FF"/>
                </a:solidFill>
                <a:latin typeface="Verdana"/>
                <a:cs typeface="Verdana"/>
              </a:rPr>
              <a:t>(</a:t>
            </a:r>
            <a:r>
              <a:rPr sz="1600" spc="-20" dirty="0">
                <a:solidFill>
                  <a:srgbClr val="0000FF"/>
                </a:solidFill>
                <a:latin typeface="Verdana"/>
                <a:cs typeface="Verdana"/>
              </a:rPr>
              <a:t>s</a:t>
            </a:r>
            <a:r>
              <a:rPr sz="1600" spc="-10" dirty="0">
                <a:solidFill>
                  <a:srgbClr val="0000FF"/>
                </a:solidFill>
                <a:latin typeface="Verdana"/>
                <a:cs typeface="Verdana"/>
              </a:rPr>
              <a:t>ampl</a:t>
            </a:r>
            <a:r>
              <a:rPr sz="1600" spc="-25" dirty="0">
                <a:solidFill>
                  <a:srgbClr val="0000FF"/>
                </a:solidFill>
                <a:latin typeface="Verdana"/>
                <a:cs typeface="Verdana"/>
              </a:rPr>
              <a:t>e</a:t>
            </a:r>
            <a:r>
              <a:rPr sz="1600" spc="-10" dirty="0">
                <a:solidFill>
                  <a:srgbClr val="0000FF"/>
                </a:solidFill>
                <a:latin typeface="Verdana"/>
                <a:cs typeface="Verdana"/>
              </a:rPr>
              <a:t>)</a:t>
            </a:r>
            <a:endParaRPr sz="1600" dirty="0">
              <a:latin typeface="Verdana"/>
              <a:cs typeface="Verdana"/>
            </a:endParaRPr>
          </a:p>
          <a:p>
            <a:pPr marL="299085" indent="-287020">
              <a:lnSpc>
                <a:spcPct val="100000"/>
              </a:lnSpc>
              <a:buClr>
                <a:srgbClr val="0000FF"/>
              </a:buClr>
              <a:buFont typeface="Arial"/>
              <a:buChar char="•"/>
              <a:tabLst>
                <a:tab pos="299085" algn="l"/>
              </a:tabLst>
            </a:pPr>
            <a:r>
              <a:rPr sz="1600" spc="-10" dirty="0">
                <a:solidFill>
                  <a:srgbClr val="0000FF"/>
                </a:solidFill>
                <a:latin typeface="Arial Unicode MS"/>
                <a:cs typeface="Arial Unicode MS"/>
              </a:rPr>
              <a:t>属性</a:t>
            </a:r>
            <a:r>
              <a:rPr sz="1600" spc="-10" dirty="0">
                <a:solidFill>
                  <a:srgbClr val="0000FF"/>
                </a:solidFill>
                <a:latin typeface="Verdana"/>
                <a:cs typeface="Verdana"/>
              </a:rPr>
              <a:t>(a</a:t>
            </a:r>
            <a:r>
              <a:rPr sz="1600" spc="-20" dirty="0">
                <a:solidFill>
                  <a:srgbClr val="0000FF"/>
                </a:solidFill>
                <a:latin typeface="Verdana"/>
                <a:cs typeface="Verdana"/>
              </a:rPr>
              <a:t>t</a:t>
            </a:r>
            <a:r>
              <a:rPr sz="1600" spc="-15" dirty="0">
                <a:solidFill>
                  <a:srgbClr val="0000FF"/>
                </a:solidFill>
                <a:latin typeface="Verdana"/>
                <a:cs typeface="Verdana"/>
              </a:rPr>
              <a:t>t</a:t>
            </a:r>
            <a:r>
              <a:rPr sz="1600" spc="-10" dirty="0">
                <a:solidFill>
                  <a:srgbClr val="0000FF"/>
                </a:solidFill>
                <a:latin typeface="Verdana"/>
                <a:cs typeface="Verdana"/>
              </a:rPr>
              <a:t>ribu</a:t>
            </a:r>
            <a:r>
              <a:rPr sz="1600" spc="-20" dirty="0">
                <a:solidFill>
                  <a:srgbClr val="0000FF"/>
                </a:solidFill>
                <a:latin typeface="Verdana"/>
                <a:cs typeface="Verdana"/>
              </a:rPr>
              <a:t>t</a:t>
            </a:r>
            <a:r>
              <a:rPr sz="1600" spc="-10" dirty="0">
                <a:solidFill>
                  <a:srgbClr val="0000FF"/>
                </a:solidFill>
                <a:latin typeface="Verdana"/>
                <a:cs typeface="Verdana"/>
              </a:rPr>
              <a:t>e</a:t>
            </a:r>
            <a:r>
              <a:rPr sz="1600" spc="-20" dirty="0">
                <a:solidFill>
                  <a:srgbClr val="0000FF"/>
                </a:solidFill>
                <a:latin typeface="Verdana"/>
                <a:cs typeface="Verdana"/>
              </a:rPr>
              <a:t>)</a:t>
            </a:r>
            <a:r>
              <a:rPr sz="1600" spc="-10" dirty="0">
                <a:solidFill>
                  <a:srgbClr val="0000FF"/>
                </a:solidFill>
                <a:latin typeface="Verdana"/>
                <a:cs typeface="Verdana"/>
              </a:rPr>
              <a:t>,</a:t>
            </a:r>
            <a:r>
              <a:rPr sz="1600" spc="20" dirty="0">
                <a:solidFill>
                  <a:srgbClr val="0000FF"/>
                </a:solidFill>
                <a:latin typeface="Verdana"/>
                <a:cs typeface="Verdana"/>
              </a:rPr>
              <a:t> </a:t>
            </a:r>
            <a:r>
              <a:rPr sz="1600" spc="-10" dirty="0">
                <a:solidFill>
                  <a:srgbClr val="0000FF"/>
                </a:solidFill>
                <a:latin typeface="Arial Unicode MS"/>
                <a:cs typeface="Arial Unicode MS"/>
              </a:rPr>
              <a:t>特征</a:t>
            </a:r>
            <a:r>
              <a:rPr sz="1600" spc="-10" dirty="0">
                <a:solidFill>
                  <a:srgbClr val="0000FF"/>
                </a:solidFill>
                <a:latin typeface="Verdana"/>
                <a:cs typeface="Verdana"/>
              </a:rPr>
              <a:t>(f</a:t>
            </a:r>
            <a:r>
              <a:rPr sz="1600" spc="-20" dirty="0">
                <a:solidFill>
                  <a:srgbClr val="0000FF"/>
                </a:solidFill>
                <a:latin typeface="Verdana"/>
                <a:cs typeface="Verdana"/>
              </a:rPr>
              <a:t>e</a:t>
            </a:r>
            <a:r>
              <a:rPr sz="1600" spc="-10" dirty="0">
                <a:solidFill>
                  <a:srgbClr val="0000FF"/>
                </a:solidFill>
                <a:latin typeface="Verdana"/>
                <a:cs typeface="Verdana"/>
              </a:rPr>
              <a:t>at</a:t>
            </a:r>
            <a:r>
              <a:rPr sz="1600" spc="-20" dirty="0">
                <a:solidFill>
                  <a:srgbClr val="0000FF"/>
                </a:solidFill>
                <a:latin typeface="Verdana"/>
                <a:cs typeface="Verdana"/>
              </a:rPr>
              <a:t>u</a:t>
            </a:r>
            <a:r>
              <a:rPr sz="1600" spc="-10" dirty="0">
                <a:solidFill>
                  <a:srgbClr val="0000FF"/>
                </a:solidFill>
                <a:latin typeface="Verdana"/>
                <a:cs typeface="Verdana"/>
              </a:rPr>
              <a:t>re</a:t>
            </a:r>
            <a:r>
              <a:rPr sz="1600" spc="-15" dirty="0">
                <a:solidFill>
                  <a:srgbClr val="0000FF"/>
                </a:solidFill>
                <a:latin typeface="Verdana"/>
                <a:cs typeface="Verdana"/>
              </a:rPr>
              <a:t>)</a:t>
            </a:r>
            <a:r>
              <a:rPr sz="1600" spc="-10" dirty="0">
                <a:solidFill>
                  <a:srgbClr val="0000FF"/>
                </a:solidFill>
                <a:latin typeface="Verdana"/>
                <a:cs typeface="Verdana"/>
              </a:rPr>
              <a:t>;</a:t>
            </a:r>
            <a:r>
              <a:rPr sz="1600" spc="5" dirty="0">
                <a:solidFill>
                  <a:srgbClr val="0000FF"/>
                </a:solidFill>
                <a:latin typeface="Verdana"/>
                <a:cs typeface="Verdana"/>
              </a:rPr>
              <a:t> </a:t>
            </a:r>
            <a:r>
              <a:rPr sz="1600" spc="-10" dirty="0">
                <a:solidFill>
                  <a:srgbClr val="0000FF"/>
                </a:solidFill>
                <a:latin typeface="Arial Unicode MS"/>
                <a:cs typeface="Arial Unicode MS"/>
              </a:rPr>
              <a:t>属性</a:t>
            </a:r>
            <a:r>
              <a:rPr sz="1600" spc="-20" dirty="0">
                <a:solidFill>
                  <a:srgbClr val="0000FF"/>
                </a:solidFill>
                <a:latin typeface="Arial Unicode MS"/>
                <a:cs typeface="Arial Unicode MS"/>
              </a:rPr>
              <a:t>值</a:t>
            </a:r>
            <a:endParaRPr sz="1600" dirty="0">
              <a:latin typeface="Arial Unicode MS"/>
              <a:cs typeface="Arial Unicode MS"/>
            </a:endParaRPr>
          </a:p>
          <a:p>
            <a:pPr marL="12700">
              <a:lnSpc>
                <a:spcPct val="100000"/>
              </a:lnSpc>
              <a:tabLst>
                <a:tab pos="299085" algn="l"/>
              </a:tabLst>
            </a:pPr>
            <a:r>
              <a:rPr sz="1600" spc="-10" dirty="0">
                <a:solidFill>
                  <a:srgbClr val="0000FF"/>
                </a:solidFill>
                <a:latin typeface="Arial"/>
                <a:cs typeface="Arial"/>
              </a:rPr>
              <a:t>•	</a:t>
            </a:r>
            <a:r>
              <a:rPr sz="1600" spc="-10" dirty="0">
                <a:solidFill>
                  <a:srgbClr val="0000FF"/>
                </a:solidFill>
                <a:latin typeface="Arial Unicode MS"/>
                <a:cs typeface="Arial Unicode MS"/>
              </a:rPr>
              <a:t>属性空间</a:t>
            </a:r>
            <a:r>
              <a:rPr sz="1600" spc="-10" dirty="0">
                <a:solidFill>
                  <a:srgbClr val="0000FF"/>
                </a:solidFill>
                <a:latin typeface="Verdana"/>
                <a:cs typeface="Verdana"/>
              </a:rPr>
              <a:t>,</a:t>
            </a:r>
            <a:r>
              <a:rPr sz="1600" spc="-30" dirty="0">
                <a:solidFill>
                  <a:srgbClr val="0000FF"/>
                </a:solidFill>
                <a:latin typeface="Verdana"/>
                <a:cs typeface="Verdana"/>
              </a:rPr>
              <a:t> </a:t>
            </a:r>
            <a:r>
              <a:rPr sz="1600" spc="-10" dirty="0">
                <a:solidFill>
                  <a:srgbClr val="0000FF"/>
                </a:solidFill>
                <a:latin typeface="Arial Unicode MS"/>
                <a:cs typeface="Arial Unicode MS"/>
              </a:rPr>
              <a:t>样本空</a:t>
            </a:r>
            <a:r>
              <a:rPr sz="1600" spc="-5" dirty="0">
                <a:solidFill>
                  <a:srgbClr val="0000FF"/>
                </a:solidFill>
                <a:latin typeface="Arial Unicode MS"/>
                <a:cs typeface="Arial Unicode MS"/>
              </a:rPr>
              <a:t>间</a:t>
            </a:r>
            <a:r>
              <a:rPr sz="1600" spc="-10" dirty="0">
                <a:solidFill>
                  <a:srgbClr val="0000FF"/>
                </a:solidFill>
                <a:latin typeface="Verdana"/>
                <a:cs typeface="Verdana"/>
              </a:rPr>
              <a:t>,</a:t>
            </a:r>
            <a:r>
              <a:rPr sz="1600" spc="-30" dirty="0">
                <a:solidFill>
                  <a:srgbClr val="0000FF"/>
                </a:solidFill>
                <a:latin typeface="Verdana"/>
                <a:cs typeface="Verdana"/>
              </a:rPr>
              <a:t> </a:t>
            </a:r>
            <a:r>
              <a:rPr sz="1600" spc="-10" dirty="0">
                <a:solidFill>
                  <a:srgbClr val="0000FF"/>
                </a:solidFill>
                <a:latin typeface="Arial Unicode MS"/>
                <a:cs typeface="Arial Unicode MS"/>
              </a:rPr>
              <a:t>输入空间</a:t>
            </a:r>
            <a:endParaRPr sz="1600" dirty="0">
              <a:latin typeface="Arial Unicode MS"/>
              <a:cs typeface="Arial Unicode MS"/>
            </a:endParaRPr>
          </a:p>
          <a:p>
            <a:pPr marL="299085" indent="-287020">
              <a:lnSpc>
                <a:spcPct val="100000"/>
              </a:lnSpc>
              <a:buClr>
                <a:srgbClr val="0000FF"/>
              </a:buClr>
              <a:buFont typeface="Arial"/>
              <a:buChar char="•"/>
              <a:tabLst>
                <a:tab pos="299085" algn="l"/>
              </a:tabLst>
            </a:pPr>
            <a:r>
              <a:rPr sz="1600" spc="-10" dirty="0">
                <a:solidFill>
                  <a:srgbClr val="0000FF"/>
                </a:solidFill>
                <a:latin typeface="Arial Unicode MS"/>
                <a:cs typeface="Arial Unicode MS"/>
              </a:rPr>
              <a:t>特征向量</a:t>
            </a:r>
            <a:r>
              <a:rPr sz="1600" spc="-10" dirty="0">
                <a:solidFill>
                  <a:srgbClr val="0000FF"/>
                </a:solidFill>
                <a:latin typeface="Verdana"/>
                <a:cs typeface="Verdana"/>
              </a:rPr>
              <a:t>(f</a:t>
            </a:r>
            <a:r>
              <a:rPr sz="1600" spc="-20" dirty="0">
                <a:solidFill>
                  <a:srgbClr val="0000FF"/>
                </a:solidFill>
                <a:latin typeface="Verdana"/>
                <a:cs typeface="Verdana"/>
              </a:rPr>
              <a:t>e</a:t>
            </a:r>
            <a:r>
              <a:rPr sz="1600" spc="-10" dirty="0">
                <a:solidFill>
                  <a:srgbClr val="0000FF"/>
                </a:solidFill>
                <a:latin typeface="Verdana"/>
                <a:cs typeface="Verdana"/>
              </a:rPr>
              <a:t>at</a:t>
            </a:r>
            <a:r>
              <a:rPr sz="1600" spc="-20" dirty="0">
                <a:solidFill>
                  <a:srgbClr val="0000FF"/>
                </a:solidFill>
                <a:latin typeface="Verdana"/>
                <a:cs typeface="Verdana"/>
              </a:rPr>
              <a:t>u</a:t>
            </a:r>
            <a:r>
              <a:rPr sz="1600" spc="-10" dirty="0">
                <a:solidFill>
                  <a:srgbClr val="0000FF"/>
                </a:solidFill>
                <a:latin typeface="Verdana"/>
                <a:cs typeface="Verdana"/>
              </a:rPr>
              <a:t>re</a:t>
            </a:r>
            <a:r>
              <a:rPr sz="1600" spc="-15" dirty="0">
                <a:solidFill>
                  <a:srgbClr val="0000FF"/>
                </a:solidFill>
                <a:latin typeface="Verdana"/>
                <a:cs typeface="Verdana"/>
              </a:rPr>
              <a:t> </a:t>
            </a:r>
            <a:r>
              <a:rPr sz="1600" spc="-20" dirty="0">
                <a:solidFill>
                  <a:srgbClr val="0000FF"/>
                </a:solidFill>
                <a:latin typeface="Verdana"/>
                <a:cs typeface="Verdana"/>
              </a:rPr>
              <a:t>v</a:t>
            </a:r>
            <a:r>
              <a:rPr sz="1600" spc="-10" dirty="0">
                <a:solidFill>
                  <a:srgbClr val="0000FF"/>
                </a:solidFill>
                <a:latin typeface="Verdana"/>
                <a:cs typeface="Verdana"/>
              </a:rPr>
              <a:t>e</a:t>
            </a:r>
            <a:r>
              <a:rPr sz="1600" spc="-20" dirty="0">
                <a:solidFill>
                  <a:srgbClr val="0000FF"/>
                </a:solidFill>
                <a:latin typeface="Verdana"/>
                <a:cs typeface="Verdana"/>
              </a:rPr>
              <a:t>c</a:t>
            </a:r>
            <a:r>
              <a:rPr sz="1600" spc="-15" dirty="0">
                <a:solidFill>
                  <a:srgbClr val="0000FF"/>
                </a:solidFill>
                <a:latin typeface="Verdana"/>
                <a:cs typeface="Verdana"/>
              </a:rPr>
              <a:t>t</a:t>
            </a:r>
            <a:r>
              <a:rPr sz="1600" spc="-10" dirty="0">
                <a:solidFill>
                  <a:srgbClr val="0000FF"/>
                </a:solidFill>
                <a:latin typeface="Verdana"/>
                <a:cs typeface="Verdana"/>
              </a:rPr>
              <a:t>o</a:t>
            </a:r>
            <a:r>
              <a:rPr sz="1600" spc="0" dirty="0">
                <a:solidFill>
                  <a:srgbClr val="0000FF"/>
                </a:solidFill>
                <a:latin typeface="Verdana"/>
                <a:cs typeface="Verdana"/>
              </a:rPr>
              <a:t>r</a:t>
            </a:r>
            <a:r>
              <a:rPr sz="1600" spc="-10" dirty="0">
                <a:solidFill>
                  <a:srgbClr val="0000FF"/>
                </a:solidFill>
                <a:latin typeface="Verdana"/>
                <a:cs typeface="Verdana"/>
              </a:rPr>
              <a:t>)</a:t>
            </a:r>
            <a:endParaRPr sz="1600" dirty="0">
              <a:latin typeface="Verdana"/>
              <a:cs typeface="Verdana"/>
            </a:endParaRPr>
          </a:p>
          <a:p>
            <a:pPr marL="12700">
              <a:lnSpc>
                <a:spcPct val="100000"/>
              </a:lnSpc>
              <a:tabLst>
                <a:tab pos="299085" algn="l"/>
              </a:tabLst>
            </a:pPr>
            <a:r>
              <a:rPr sz="1600" spc="-10" dirty="0">
                <a:solidFill>
                  <a:srgbClr val="0000FF"/>
                </a:solidFill>
                <a:latin typeface="Arial"/>
                <a:cs typeface="Arial"/>
              </a:rPr>
              <a:t>•	</a:t>
            </a:r>
            <a:r>
              <a:rPr sz="1600" spc="-10" dirty="0">
                <a:solidFill>
                  <a:srgbClr val="0000FF"/>
                </a:solidFill>
                <a:latin typeface="Arial Unicode MS"/>
                <a:cs typeface="Arial Unicode MS"/>
              </a:rPr>
              <a:t>标记空间</a:t>
            </a:r>
            <a:r>
              <a:rPr sz="1600" spc="-10" dirty="0">
                <a:solidFill>
                  <a:srgbClr val="0000FF"/>
                </a:solidFill>
                <a:latin typeface="Verdana"/>
                <a:cs typeface="Verdana"/>
              </a:rPr>
              <a:t>,</a:t>
            </a:r>
            <a:r>
              <a:rPr sz="1600" spc="-30" dirty="0">
                <a:solidFill>
                  <a:srgbClr val="0000FF"/>
                </a:solidFill>
                <a:latin typeface="Verdana"/>
                <a:cs typeface="Verdana"/>
              </a:rPr>
              <a:t> </a:t>
            </a:r>
            <a:r>
              <a:rPr sz="1600" spc="-10" dirty="0">
                <a:solidFill>
                  <a:srgbClr val="0000FF"/>
                </a:solidFill>
                <a:latin typeface="Arial Unicode MS"/>
                <a:cs typeface="Arial Unicode MS"/>
              </a:rPr>
              <a:t>输出空间</a:t>
            </a:r>
            <a:endParaRPr sz="1600" dirty="0">
              <a:latin typeface="Arial Unicode MS"/>
              <a:cs typeface="Arial Unicode MS"/>
            </a:endParaRPr>
          </a:p>
        </p:txBody>
      </p:sp>
      <p:sp>
        <p:nvSpPr>
          <p:cNvPr id="4" name="object 4"/>
          <p:cNvSpPr txBox="1"/>
          <p:nvPr/>
        </p:nvSpPr>
        <p:spPr>
          <a:xfrm>
            <a:off x="6993763" y="3697985"/>
            <a:ext cx="1680845" cy="742315"/>
          </a:xfrm>
          <a:prstGeom prst="rect">
            <a:avLst/>
          </a:prstGeom>
        </p:spPr>
        <p:txBody>
          <a:bodyPr vert="horz" wrap="square" lIns="0" tIns="0" rIns="0" bIns="0" rtlCol="0">
            <a:noAutofit/>
          </a:bodyPr>
          <a:lstStyle/>
          <a:p>
            <a:pPr marL="12700">
              <a:lnSpc>
                <a:spcPct val="100000"/>
              </a:lnSpc>
              <a:tabLst>
                <a:tab pos="299085" algn="l"/>
              </a:tabLst>
            </a:pPr>
            <a:r>
              <a:rPr sz="1600" spc="-10" dirty="0">
                <a:solidFill>
                  <a:srgbClr val="0000FF"/>
                </a:solidFill>
                <a:latin typeface="Arial"/>
                <a:cs typeface="Arial"/>
              </a:rPr>
              <a:t>•	</a:t>
            </a:r>
            <a:r>
              <a:rPr sz="1600" spc="-10" dirty="0">
                <a:solidFill>
                  <a:srgbClr val="0000FF"/>
                </a:solidFill>
                <a:latin typeface="Arial Unicode MS"/>
                <a:cs typeface="Arial Unicode MS"/>
              </a:rPr>
              <a:t>分类</a:t>
            </a:r>
            <a:r>
              <a:rPr sz="1600" spc="-10" dirty="0">
                <a:solidFill>
                  <a:srgbClr val="0000FF"/>
                </a:solidFill>
                <a:latin typeface="Verdana"/>
                <a:cs typeface="Verdana"/>
              </a:rPr>
              <a:t>,</a:t>
            </a:r>
            <a:r>
              <a:rPr sz="1600" spc="-15" dirty="0">
                <a:solidFill>
                  <a:srgbClr val="0000FF"/>
                </a:solidFill>
                <a:latin typeface="Verdana"/>
                <a:cs typeface="Verdana"/>
              </a:rPr>
              <a:t> </a:t>
            </a:r>
            <a:r>
              <a:rPr sz="1600" spc="-10" dirty="0">
                <a:solidFill>
                  <a:srgbClr val="0000FF"/>
                </a:solidFill>
                <a:latin typeface="Arial Unicode MS"/>
                <a:cs typeface="Arial Unicode MS"/>
              </a:rPr>
              <a:t>回归</a:t>
            </a:r>
            <a:endParaRPr sz="1600">
              <a:latin typeface="Arial Unicode MS"/>
              <a:cs typeface="Arial Unicode MS"/>
            </a:endParaRPr>
          </a:p>
          <a:p>
            <a:pPr marL="12700">
              <a:lnSpc>
                <a:spcPct val="100000"/>
              </a:lnSpc>
              <a:tabLst>
                <a:tab pos="299085" algn="l"/>
              </a:tabLst>
            </a:pPr>
            <a:r>
              <a:rPr sz="1600" spc="-10" dirty="0">
                <a:solidFill>
                  <a:srgbClr val="0000FF"/>
                </a:solidFill>
                <a:latin typeface="Arial"/>
                <a:cs typeface="Arial"/>
              </a:rPr>
              <a:t>•	</a:t>
            </a:r>
            <a:r>
              <a:rPr sz="1600" spc="-10" dirty="0">
                <a:solidFill>
                  <a:srgbClr val="0000FF"/>
                </a:solidFill>
                <a:latin typeface="Arial Unicode MS"/>
                <a:cs typeface="Arial Unicode MS"/>
              </a:rPr>
              <a:t>二分类</a:t>
            </a:r>
            <a:r>
              <a:rPr sz="1600" spc="-10" dirty="0">
                <a:solidFill>
                  <a:srgbClr val="0000FF"/>
                </a:solidFill>
                <a:latin typeface="Verdana"/>
                <a:cs typeface="Verdana"/>
              </a:rPr>
              <a:t>,</a:t>
            </a:r>
            <a:r>
              <a:rPr sz="1600" spc="-15" dirty="0">
                <a:solidFill>
                  <a:srgbClr val="0000FF"/>
                </a:solidFill>
                <a:latin typeface="Verdana"/>
                <a:cs typeface="Verdana"/>
              </a:rPr>
              <a:t> </a:t>
            </a:r>
            <a:r>
              <a:rPr sz="1600" spc="-10" dirty="0">
                <a:solidFill>
                  <a:srgbClr val="0000FF"/>
                </a:solidFill>
                <a:latin typeface="Arial Unicode MS"/>
                <a:cs typeface="Arial Unicode MS"/>
              </a:rPr>
              <a:t>多分类</a:t>
            </a:r>
            <a:endParaRPr sz="1600">
              <a:latin typeface="Arial Unicode MS"/>
              <a:cs typeface="Arial Unicode MS"/>
            </a:endParaRPr>
          </a:p>
          <a:p>
            <a:pPr marL="12700">
              <a:lnSpc>
                <a:spcPct val="100000"/>
              </a:lnSpc>
              <a:tabLst>
                <a:tab pos="299085" algn="l"/>
              </a:tabLst>
            </a:pPr>
            <a:r>
              <a:rPr sz="1600" spc="-10" dirty="0">
                <a:solidFill>
                  <a:srgbClr val="0000FF"/>
                </a:solidFill>
                <a:latin typeface="Arial"/>
                <a:cs typeface="Arial"/>
              </a:rPr>
              <a:t>•	</a:t>
            </a:r>
            <a:r>
              <a:rPr sz="1600" spc="-10" dirty="0">
                <a:solidFill>
                  <a:srgbClr val="0000FF"/>
                </a:solidFill>
                <a:latin typeface="Arial Unicode MS"/>
                <a:cs typeface="Arial Unicode MS"/>
              </a:rPr>
              <a:t>正类</a:t>
            </a:r>
            <a:r>
              <a:rPr sz="1600" spc="-10" dirty="0">
                <a:solidFill>
                  <a:srgbClr val="0000FF"/>
                </a:solidFill>
                <a:latin typeface="Verdana"/>
                <a:cs typeface="Verdana"/>
              </a:rPr>
              <a:t>,</a:t>
            </a:r>
            <a:r>
              <a:rPr sz="1600" spc="-15" dirty="0">
                <a:solidFill>
                  <a:srgbClr val="0000FF"/>
                </a:solidFill>
                <a:latin typeface="Verdana"/>
                <a:cs typeface="Verdana"/>
              </a:rPr>
              <a:t> </a:t>
            </a:r>
            <a:r>
              <a:rPr sz="1600" spc="-10" dirty="0">
                <a:solidFill>
                  <a:srgbClr val="0000FF"/>
                </a:solidFill>
                <a:latin typeface="Arial Unicode MS"/>
                <a:cs typeface="Arial Unicode MS"/>
              </a:rPr>
              <a:t>反类</a:t>
            </a:r>
            <a:endParaRPr sz="1600">
              <a:latin typeface="Arial Unicode MS"/>
              <a:cs typeface="Arial Unicode MS"/>
            </a:endParaRPr>
          </a:p>
        </p:txBody>
      </p:sp>
      <p:sp>
        <p:nvSpPr>
          <p:cNvPr id="5" name="object 5"/>
          <p:cNvSpPr/>
          <p:nvPr/>
        </p:nvSpPr>
        <p:spPr>
          <a:xfrm>
            <a:off x="167639" y="1182624"/>
            <a:ext cx="4056888" cy="585215"/>
          </a:xfrm>
          <a:custGeom>
            <a:avLst/>
            <a:gdLst/>
            <a:ahLst/>
            <a:cxnLst/>
            <a:rect l="l" t="t" r="r" b="b"/>
            <a:pathLst>
              <a:path w="4056888" h="585215">
                <a:moveTo>
                  <a:pt x="0" y="585215"/>
                </a:moveTo>
                <a:lnTo>
                  <a:pt x="4056888" y="585215"/>
                </a:lnTo>
                <a:lnTo>
                  <a:pt x="4056888" y="0"/>
                </a:lnTo>
                <a:lnTo>
                  <a:pt x="0" y="0"/>
                </a:lnTo>
                <a:lnTo>
                  <a:pt x="0" y="585215"/>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246989" y="1227835"/>
            <a:ext cx="3763645" cy="498475"/>
          </a:xfrm>
          <a:prstGeom prst="rect">
            <a:avLst/>
          </a:prstGeom>
        </p:spPr>
        <p:txBody>
          <a:bodyPr vert="horz" wrap="square" lIns="0" tIns="0" rIns="0" bIns="0" rtlCol="0">
            <a:noAutofit/>
          </a:bodyPr>
          <a:lstStyle/>
          <a:p>
            <a:pPr marL="299085" indent="-287020">
              <a:lnSpc>
                <a:spcPct val="100000"/>
              </a:lnSpc>
              <a:buClr>
                <a:srgbClr val="0000FF"/>
              </a:buClr>
              <a:buFont typeface="Arial"/>
              <a:buChar char="•"/>
              <a:tabLst>
                <a:tab pos="299085" algn="l"/>
              </a:tabLst>
            </a:pPr>
            <a:r>
              <a:rPr sz="1600" spc="-10" dirty="0">
                <a:solidFill>
                  <a:srgbClr val="0000FF"/>
                </a:solidFill>
                <a:latin typeface="Arial Unicode MS"/>
                <a:cs typeface="Arial Unicode MS"/>
              </a:rPr>
              <a:t>监督学习</a:t>
            </a:r>
            <a:r>
              <a:rPr sz="1600" spc="-10" dirty="0">
                <a:solidFill>
                  <a:srgbClr val="0000FF"/>
                </a:solidFill>
                <a:latin typeface="Verdana"/>
                <a:cs typeface="Verdana"/>
              </a:rPr>
              <a:t>(</a:t>
            </a:r>
            <a:r>
              <a:rPr sz="1600" spc="-20" dirty="0">
                <a:solidFill>
                  <a:srgbClr val="0000FF"/>
                </a:solidFill>
                <a:latin typeface="Verdana"/>
                <a:cs typeface="Verdana"/>
              </a:rPr>
              <a:t>s</a:t>
            </a:r>
            <a:r>
              <a:rPr sz="1600" spc="-10" dirty="0">
                <a:solidFill>
                  <a:srgbClr val="0000FF"/>
                </a:solidFill>
                <a:latin typeface="Verdana"/>
                <a:cs typeface="Verdana"/>
              </a:rPr>
              <a:t>upervis</a:t>
            </a:r>
            <a:r>
              <a:rPr sz="1600" spc="-20" dirty="0">
                <a:solidFill>
                  <a:srgbClr val="0000FF"/>
                </a:solidFill>
                <a:latin typeface="Verdana"/>
                <a:cs typeface="Verdana"/>
              </a:rPr>
              <a:t>e</a:t>
            </a:r>
            <a:r>
              <a:rPr sz="1600" spc="-10" dirty="0">
                <a:solidFill>
                  <a:srgbClr val="0000FF"/>
                </a:solidFill>
                <a:latin typeface="Verdana"/>
                <a:cs typeface="Verdana"/>
              </a:rPr>
              <a:t>d</a:t>
            </a:r>
            <a:r>
              <a:rPr sz="1600" spc="25" dirty="0">
                <a:solidFill>
                  <a:srgbClr val="0000FF"/>
                </a:solidFill>
                <a:latin typeface="Verdana"/>
                <a:cs typeface="Verdana"/>
              </a:rPr>
              <a:t> </a:t>
            </a:r>
            <a:r>
              <a:rPr sz="1600" spc="-5" dirty="0">
                <a:solidFill>
                  <a:srgbClr val="0000FF"/>
                </a:solidFill>
                <a:latin typeface="Verdana"/>
                <a:cs typeface="Verdana"/>
              </a:rPr>
              <a:t>l</a:t>
            </a:r>
            <a:r>
              <a:rPr sz="1600" spc="-20" dirty="0">
                <a:solidFill>
                  <a:srgbClr val="0000FF"/>
                </a:solidFill>
                <a:latin typeface="Verdana"/>
                <a:cs typeface="Verdana"/>
              </a:rPr>
              <a:t>e</a:t>
            </a:r>
            <a:r>
              <a:rPr sz="1600" spc="-10" dirty="0">
                <a:solidFill>
                  <a:srgbClr val="0000FF"/>
                </a:solidFill>
                <a:latin typeface="Verdana"/>
                <a:cs typeface="Verdana"/>
              </a:rPr>
              <a:t>arning)</a:t>
            </a:r>
            <a:endParaRPr sz="1600" dirty="0">
              <a:latin typeface="Verdana"/>
              <a:cs typeface="Verdana"/>
            </a:endParaRPr>
          </a:p>
          <a:p>
            <a:pPr marL="299085" indent="-287020">
              <a:lnSpc>
                <a:spcPct val="100000"/>
              </a:lnSpc>
              <a:buClr>
                <a:srgbClr val="0000FF"/>
              </a:buClr>
              <a:buFont typeface="Arial"/>
              <a:buChar char="•"/>
              <a:tabLst>
                <a:tab pos="299085" algn="l"/>
              </a:tabLst>
            </a:pPr>
            <a:r>
              <a:rPr sz="1600" spc="-10" dirty="0">
                <a:solidFill>
                  <a:srgbClr val="0000FF"/>
                </a:solidFill>
                <a:latin typeface="Arial Unicode MS"/>
                <a:cs typeface="Arial Unicode MS"/>
              </a:rPr>
              <a:t>无监督学习</a:t>
            </a:r>
            <a:r>
              <a:rPr sz="1600" spc="-10" dirty="0">
                <a:solidFill>
                  <a:srgbClr val="0000FF"/>
                </a:solidFill>
                <a:latin typeface="Verdana"/>
                <a:cs typeface="Verdana"/>
              </a:rPr>
              <a:t>(</a:t>
            </a:r>
            <a:r>
              <a:rPr sz="1600" spc="-20" dirty="0">
                <a:solidFill>
                  <a:srgbClr val="0000FF"/>
                </a:solidFill>
                <a:latin typeface="Verdana"/>
                <a:cs typeface="Verdana"/>
              </a:rPr>
              <a:t>u</a:t>
            </a:r>
            <a:r>
              <a:rPr sz="1600" spc="-10" dirty="0">
                <a:solidFill>
                  <a:srgbClr val="0000FF"/>
                </a:solidFill>
                <a:latin typeface="Verdana"/>
                <a:cs typeface="Verdana"/>
              </a:rPr>
              <a:t>n</a:t>
            </a:r>
            <a:r>
              <a:rPr sz="1600" spc="-20" dirty="0">
                <a:solidFill>
                  <a:srgbClr val="0000FF"/>
                </a:solidFill>
                <a:latin typeface="Verdana"/>
                <a:cs typeface="Verdana"/>
              </a:rPr>
              <a:t>s</a:t>
            </a:r>
            <a:r>
              <a:rPr sz="1600" spc="-10" dirty="0">
                <a:solidFill>
                  <a:srgbClr val="0000FF"/>
                </a:solidFill>
                <a:latin typeface="Verdana"/>
                <a:cs typeface="Verdana"/>
              </a:rPr>
              <a:t>upervis</a:t>
            </a:r>
            <a:r>
              <a:rPr sz="1600" spc="-20" dirty="0">
                <a:solidFill>
                  <a:srgbClr val="0000FF"/>
                </a:solidFill>
                <a:latin typeface="Verdana"/>
                <a:cs typeface="Verdana"/>
              </a:rPr>
              <a:t>e</a:t>
            </a:r>
            <a:r>
              <a:rPr sz="1600" spc="-10" dirty="0">
                <a:solidFill>
                  <a:srgbClr val="0000FF"/>
                </a:solidFill>
                <a:latin typeface="Verdana"/>
                <a:cs typeface="Verdana"/>
              </a:rPr>
              <a:t>d</a:t>
            </a:r>
            <a:r>
              <a:rPr sz="1600" spc="25" dirty="0">
                <a:solidFill>
                  <a:srgbClr val="0000FF"/>
                </a:solidFill>
                <a:latin typeface="Verdana"/>
                <a:cs typeface="Verdana"/>
              </a:rPr>
              <a:t> </a:t>
            </a:r>
            <a:r>
              <a:rPr sz="1600" spc="-5" dirty="0">
                <a:solidFill>
                  <a:srgbClr val="0000FF"/>
                </a:solidFill>
                <a:latin typeface="Verdana"/>
                <a:cs typeface="Verdana"/>
              </a:rPr>
              <a:t>l</a:t>
            </a:r>
            <a:r>
              <a:rPr sz="1600" spc="-20" dirty="0">
                <a:solidFill>
                  <a:srgbClr val="0000FF"/>
                </a:solidFill>
                <a:latin typeface="Verdana"/>
                <a:cs typeface="Verdana"/>
              </a:rPr>
              <a:t>e</a:t>
            </a:r>
            <a:r>
              <a:rPr sz="1600" spc="-10" dirty="0">
                <a:solidFill>
                  <a:srgbClr val="0000FF"/>
                </a:solidFill>
                <a:latin typeface="Verdana"/>
                <a:cs typeface="Verdana"/>
              </a:rPr>
              <a:t>arning)</a:t>
            </a:r>
            <a:endParaRPr sz="1600" dirty="0">
              <a:latin typeface="Verdana"/>
              <a:cs typeface="Verdana"/>
            </a:endParaRPr>
          </a:p>
        </p:txBody>
      </p:sp>
      <p:sp>
        <p:nvSpPr>
          <p:cNvPr id="7" name="object 7"/>
          <p:cNvSpPr/>
          <p:nvPr/>
        </p:nvSpPr>
        <p:spPr>
          <a:xfrm>
            <a:off x="6589776" y="1938527"/>
            <a:ext cx="2473452" cy="830580"/>
          </a:xfrm>
          <a:custGeom>
            <a:avLst/>
            <a:gdLst/>
            <a:ahLst/>
            <a:cxnLst/>
            <a:rect l="l" t="t" r="r" b="b"/>
            <a:pathLst>
              <a:path w="2473452" h="830580">
                <a:moveTo>
                  <a:pt x="0" y="830580"/>
                </a:moveTo>
                <a:lnTo>
                  <a:pt x="2473452" y="830580"/>
                </a:lnTo>
                <a:lnTo>
                  <a:pt x="2473452" y="0"/>
                </a:lnTo>
                <a:lnTo>
                  <a:pt x="0" y="0"/>
                </a:lnTo>
                <a:lnTo>
                  <a:pt x="0" y="830580"/>
                </a:lnTo>
                <a:close/>
              </a:path>
            </a:pathLst>
          </a:custGeom>
          <a:solidFill>
            <a:srgbClr val="FFFFFF"/>
          </a:solidFill>
        </p:spPr>
        <p:txBody>
          <a:bodyPr wrap="square" lIns="0" tIns="0" rIns="0" bIns="0" rtlCol="0">
            <a:noAutofit/>
          </a:bodyPr>
          <a:lstStyle/>
          <a:p>
            <a:endParaRPr/>
          </a:p>
        </p:txBody>
      </p:sp>
      <p:sp>
        <p:nvSpPr>
          <p:cNvPr id="8" name="object 8"/>
          <p:cNvSpPr txBox="1"/>
          <p:nvPr/>
        </p:nvSpPr>
        <p:spPr>
          <a:xfrm>
            <a:off x="6669785" y="1983994"/>
            <a:ext cx="2216785" cy="742315"/>
          </a:xfrm>
          <a:prstGeom prst="rect">
            <a:avLst/>
          </a:prstGeom>
        </p:spPr>
        <p:txBody>
          <a:bodyPr vert="horz" wrap="square" lIns="0" tIns="0" rIns="0" bIns="0" rtlCol="0">
            <a:noAutofit/>
          </a:bodyPr>
          <a:lstStyle/>
          <a:p>
            <a:pPr marL="299085" indent="-287020">
              <a:lnSpc>
                <a:spcPct val="100000"/>
              </a:lnSpc>
              <a:buClr>
                <a:srgbClr val="0000FF"/>
              </a:buClr>
              <a:buFont typeface="Arial"/>
              <a:buChar char="•"/>
              <a:tabLst>
                <a:tab pos="299085" algn="l"/>
              </a:tabLst>
            </a:pPr>
            <a:r>
              <a:rPr sz="1600" spc="-10" dirty="0">
                <a:solidFill>
                  <a:srgbClr val="0000FF"/>
                </a:solidFill>
                <a:latin typeface="Arial Unicode MS"/>
                <a:cs typeface="Arial Unicode MS"/>
              </a:rPr>
              <a:t>假设</a:t>
            </a:r>
            <a:r>
              <a:rPr sz="1600" spc="-10" dirty="0">
                <a:solidFill>
                  <a:srgbClr val="0000FF"/>
                </a:solidFill>
                <a:latin typeface="Verdana"/>
                <a:cs typeface="Verdana"/>
              </a:rPr>
              <a:t>(</a:t>
            </a:r>
            <a:r>
              <a:rPr sz="1600" spc="-30" dirty="0">
                <a:solidFill>
                  <a:srgbClr val="0000FF"/>
                </a:solidFill>
                <a:latin typeface="Verdana"/>
                <a:cs typeface="Verdana"/>
              </a:rPr>
              <a:t>h</a:t>
            </a:r>
            <a:r>
              <a:rPr sz="1600" spc="-10" dirty="0">
                <a:solidFill>
                  <a:srgbClr val="0000FF"/>
                </a:solidFill>
                <a:latin typeface="Verdana"/>
                <a:cs typeface="Verdana"/>
              </a:rPr>
              <a:t>ypoth</a:t>
            </a:r>
            <a:r>
              <a:rPr sz="1600" spc="-20" dirty="0">
                <a:solidFill>
                  <a:srgbClr val="0000FF"/>
                </a:solidFill>
                <a:latin typeface="Verdana"/>
                <a:cs typeface="Verdana"/>
              </a:rPr>
              <a:t>e</a:t>
            </a:r>
            <a:r>
              <a:rPr sz="1600" spc="-10" dirty="0">
                <a:solidFill>
                  <a:srgbClr val="0000FF"/>
                </a:solidFill>
                <a:latin typeface="Verdana"/>
                <a:cs typeface="Verdana"/>
              </a:rPr>
              <a:t>s</a:t>
            </a:r>
            <a:r>
              <a:rPr sz="1600" spc="-20" dirty="0">
                <a:solidFill>
                  <a:srgbClr val="0000FF"/>
                </a:solidFill>
                <a:latin typeface="Verdana"/>
                <a:cs typeface="Verdana"/>
              </a:rPr>
              <a:t>i</a:t>
            </a:r>
            <a:r>
              <a:rPr sz="1600" spc="-15" dirty="0">
                <a:solidFill>
                  <a:srgbClr val="0000FF"/>
                </a:solidFill>
                <a:latin typeface="Verdana"/>
                <a:cs typeface="Verdana"/>
              </a:rPr>
              <a:t>s</a:t>
            </a:r>
            <a:r>
              <a:rPr sz="1600" spc="-10" dirty="0">
                <a:solidFill>
                  <a:srgbClr val="0000FF"/>
                </a:solidFill>
                <a:latin typeface="Verdana"/>
                <a:cs typeface="Verdana"/>
              </a:rPr>
              <a:t>)</a:t>
            </a:r>
            <a:endParaRPr sz="1600">
              <a:latin typeface="Verdana"/>
              <a:cs typeface="Verdana"/>
            </a:endParaRPr>
          </a:p>
          <a:p>
            <a:pPr marL="299085" indent="-287020">
              <a:lnSpc>
                <a:spcPct val="100000"/>
              </a:lnSpc>
              <a:buClr>
                <a:srgbClr val="0000FF"/>
              </a:buClr>
              <a:buFont typeface="Arial"/>
              <a:buChar char="•"/>
              <a:tabLst>
                <a:tab pos="299085" algn="l"/>
              </a:tabLst>
            </a:pPr>
            <a:r>
              <a:rPr sz="1600" spc="-10" dirty="0">
                <a:solidFill>
                  <a:srgbClr val="0000FF"/>
                </a:solidFill>
                <a:latin typeface="Arial Unicode MS"/>
                <a:cs typeface="Arial Unicode MS"/>
              </a:rPr>
              <a:t>真相</a:t>
            </a:r>
            <a:r>
              <a:rPr sz="1600" spc="-10" dirty="0">
                <a:solidFill>
                  <a:srgbClr val="0000FF"/>
                </a:solidFill>
                <a:latin typeface="Verdana"/>
                <a:cs typeface="Verdana"/>
              </a:rPr>
              <a:t>(ground</a:t>
            </a:r>
            <a:r>
              <a:rPr sz="1600" spc="-15" dirty="0">
                <a:solidFill>
                  <a:srgbClr val="0000FF"/>
                </a:solidFill>
                <a:latin typeface="Verdana"/>
                <a:cs typeface="Verdana"/>
              </a:rPr>
              <a:t>-t</a:t>
            </a:r>
            <a:r>
              <a:rPr sz="1600" spc="-10" dirty="0">
                <a:solidFill>
                  <a:srgbClr val="0000FF"/>
                </a:solidFill>
                <a:latin typeface="Verdana"/>
                <a:cs typeface="Verdana"/>
              </a:rPr>
              <a:t>rut</a:t>
            </a:r>
            <a:r>
              <a:rPr sz="1600" spc="-20" dirty="0">
                <a:solidFill>
                  <a:srgbClr val="0000FF"/>
                </a:solidFill>
                <a:latin typeface="Verdana"/>
                <a:cs typeface="Verdana"/>
              </a:rPr>
              <a:t>h</a:t>
            </a:r>
            <a:r>
              <a:rPr sz="1600" spc="-10" dirty="0">
                <a:solidFill>
                  <a:srgbClr val="0000FF"/>
                </a:solidFill>
                <a:latin typeface="Verdana"/>
                <a:cs typeface="Verdana"/>
              </a:rPr>
              <a:t>)</a:t>
            </a:r>
            <a:endParaRPr sz="1600">
              <a:latin typeface="Verdana"/>
              <a:cs typeface="Verdana"/>
            </a:endParaRPr>
          </a:p>
          <a:p>
            <a:pPr marL="299085" indent="-287020">
              <a:lnSpc>
                <a:spcPct val="100000"/>
              </a:lnSpc>
              <a:buClr>
                <a:srgbClr val="0000FF"/>
              </a:buClr>
              <a:buFont typeface="Arial"/>
              <a:buChar char="•"/>
              <a:tabLst>
                <a:tab pos="299085" algn="l"/>
              </a:tabLst>
            </a:pPr>
            <a:r>
              <a:rPr sz="1600" spc="-10" dirty="0">
                <a:solidFill>
                  <a:srgbClr val="0000FF"/>
                </a:solidFill>
                <a:latin typeface="Arial Unicode MS"/>
                <a:cs typeface="Arial Unicode MS"/>
              </a:rPr>
              <a:t>学习器</a:t>
            </a:r>
            <a:r>
              <a:rPr sz="1600" spc="-10" dirty="0">
                <a:solidFill>
                  <a:srgbClr val="0000FF"/>
                </a:solidFill>
                <a:latin typeface="Verdana"/>
                <a:cs typeface="Verdana"/>
              </a:rPr>
              <a:t>(</a:t>
            </a:r>
            <a:r>
              <a:rPr sz="1600" spc="-20" dirty="0">
                <a:solidFill>
                  <a:srgbClr val="0000FF"/>
                </a:solidFill>
                <a:latin typeface="Verdana"/>
                <a:cs typeface="Verdana"/>
              </a:rPr>
              <a:t>l</a:t>
            </a:r>
            <a:r>
              <a:rPr sz="1600" spc="-10" dirty="0">
                <a:solidFill>
                  <a:srgbClr val="0000FF"/>
                </a:solidFill>
                <a:latin typeface="Verdana"/>
                <a:cs typeface="Verdana"/>
              </a:rPr>
              <a:t>earn</a:t>
            </a:r>
            <a:r>
              <a:rPr sz="1600" spc="-15" dirty="0">
                <a:solidFill>
                  <a:srgbClr val="0000FF"/>
                </a:solidFill>
                <a:latin typeface="Verdana"/>
                <a:cs typeface="Verdana"/>
              </a:rPr>
              <a:t>e</a:t>
            </a:r>
            <a:r>
              <a:rPr sz="1600" spc="-10" dirty="0">
                <a:solidFill>
                  <a:srgbClr val="0000FF"/>
                </a:solidFill>
                <a:latin typeface="Verdana"/>
                <a:cs typeface="Verdana"/>
              </a:rPr>
              <a:t>r)</a:t>
            </a:r>
            <a:endParaRPr sz="1600">
              <a:latin typeface="Verdana"/>
              <a:cs typeface="Verdana"/>
            </a:endParaRPr>
          </a:p>
        </p:txBody>
      </p:sp>
      <p:sp>
        <p:nvSpPr>
          <p:cNvPr id="9" name="object 9"/>
          <p:cNvSpPr/>
          <p:nvPr/>
        </p:nvSpPr>
        <p:spPr>
          <a:xfrm>
            <a:off x="5739384" y="4991100"/>
            <a:ext cx="3192780" cy="1077468"/>
          </a:xfrm>
          <a:custGeom>
            <a:avLst/>
            <a:gdLst/>
            <a:ahLst/>
            <a:cxnLst/>
            <a:rect l="l" t="t" r="r" b="b"/>
            <a:pathLst>
              <a:path w="3192780" h="1077468">
                <a:moveTo>
                  <a:pt x="0" y="1077468"/>
                </a:moveTo>
                <a:lnTo>
                  <a:pt x="3192780" y="1077468"/>
                </a:lnTo>
                <a:lnTo>
                  <a:pt x="3192780" y="0"/>
                </a:lnTo>
                <a:lnTo>
                  <a:pt x="0" y="0"/>
                </a:lnTo>
                <a:lnTo>
                  <a:pt x="0" y="1077468"/>
                </a:lnTo>
                <a:close/>
              </a:path>
            </a:pathLst>
          </a:custGeom>
          <a:solidFill>
            <a:srgbClr val="FFFF99"/>
          </a:solidFill>
        </p:spPr>
        <p:txBody>
          <a:bodyPr wrap="square" lIns="0" tIns="0" rIns="0" bIns="0" rtlCol="0">
            <a:noAutofit/>
          </a:bodyPr>
          <a:lstStyle/>
          <a:p>
            <a:endParaRPr/>
          </a:p>
        </p:txBody>
      </p:sp>
      <p:sp>
        <p:nvSpPr>
          <p:cNvPr id="10" name="object 10"/>
          <p:cNvSpPr txBox="1"/>
          <p:nvPr/>
        </p:nvSpPr>
        <p:spPr>
          <a:xfrm>
            <a:off x="5819394" y="5037201"/>
            <a:ext cx="2957830" cy="986155"/>
          </a:xfrm>
          <a:prstGeom prst="rect">
            <a:avLst/>
          </a:prstGeom>
        </p:spPr>
        <p:txBody>
          <a:bodyPr vert="horz" wrap="square" lIns="0" tIns="0" rIns="0" bIns="0" rtlCol="0">
            <a:noAutofit/>
          </a:bodyPr>
          <a:lstStyle/>
          <a:p>
            <a:pPr marL="299085" indent="-287020">
              <a:lnSpc>
                <a:spcPct val="100000"/>
              </a:lnSpc>
              <a:buClr>
                <a:srgbClr val="0000FF"/>
              </a:buClr>
              <a:buFont typeface="Arial"/>
              <a:buChar char="•"/>
              <a:tabLst>
                <a:tab pos="299085" algn="l"/>
              </a:tabLst>
            </a:pPr>
            <a:r>
              <a:rPr sz="1600" spc="-10" dirty="0">
                <a:solidFill>
                  <a:srgbClr val="0000FF"/>
                </a:solidFill>
                <a:latin typeface="Arial Unicode MS"/>
                <a:cs typeface="Arial Unicode MS"/>
              </a:rPr>
              <a:t>未见样本</a:t>
            </a:r>
            <a:r>
              <a:rPr sz="1600" spc="-10" dirty="0">
                <a:solidFill>
                  <a:srgbClr val="0000FF"/>
                </a:solidFill>
                <a:latin typeface="Verdana"/>
                <a:cs typeface="Verdana"/>
              </a:rPr>
              <a:t>(</a:t>
            </a:r>
            <a:r>
              <a:rPr sz="1600" spc="-20" dirty="0">
                <a:solidFill>
                  <a:srgbClr val="0000FF"/>
                </a:solidFill>
                <a:latin typeface="Verdana"/>
                <a:cs typeface="Verdana"/>
              </a:rPr>
              <a:t>u</a:t>
            </a:r>
            <a:r>
              <a:rPr sz="1600" spc="-10" dirty="0">
                <a:solidFill>
                  <a:srgbClr val="0000FF"/>
                </a:solidFill>
                <a:latin typeface="Verdana"/>
                <a:cs typeface="Verdana"/>
              </a:rPr>
              <a:t>n</a:t>
            </a:r>
            <a:r>
              <a:rPr sz="1600" spc="-20" dirty="0">
                <a:solidFill>
                  <a:srgbClr val="0000FF"/>
                </a:solidFill>
                <a:latin typeface="Verdana"/>
                <a:cs typeface="Verdana"/>
              </a:rPr>
              <a:t>s</a:t>
            </a:r>
            <a:r>
              <a:rPr sz="1600" spc="-10" dirty="0">
                <a:solidFill>
                  <a:srgbClr val="0000FF"/>
                </a:solidFill>
                <a:latin typeface="Verdana"/>
                <a:cs typeface="Verdana"/>
              </a:rPr>
              <a:t>e</a:t>
            </a:r>
            <a:r>
              <a:rPr sz="1600" spc="-20" dirty="0">
                <a:solidFill>
                  <a:srgbClr val="0000FF"/>
                </a:solidFill>
                <a:latin typeface="Verdana"/>
                <a:cs typeface="Verdana"/>
              </a:rPr>
              <a:t>e</a:t>
            </a:r>
            <a:r>
              <a:rPr sz="1600" spc="-10" dirty="0">
                <a:solidFill>
                  <a:srgbClr val="0000FF"/>
                </a:solidFill>
                <a:latin typeface="Verdana"/>
                <a:cs typeface="Verdana"/>
              </a:rPr>
              <a:t>n in</a:t>
            </a:r>
            <a:r>
              <a:rPr sz="1600" spc="-25" dirty="0">
                <a:solidFill>
                  <a:srgbClr val="0000FF"/>
                </a:solidFill>
                <a:latin typeface="Verdana"/>
                <a:cs typeface="Verdana"/>
              </a:rPr>
              <a:t>s</a:t>
            </a:r>
            <a:r>
              <a:rPr sz="1600" spc="-15" dirty="0">
                <a:solidFill>
                  <a:srgbClr val="0000FF"/>
                </a:solidFill>
                <a:latin typeface="Verdana"/>
                <a:cs typeface="Verdana"/>
              </a:rPr>
              <a:t>t</a:t>
            </a:r>
            <a:r>
              <a:rPr sz="1600" spc="-10" dirty="0">
                <a:solidFill>
                  <a:srgbClr val="0000FF"/>
                </a:solidFill>
                <a:latin typeface="Verdana"/>
                <a:cs typeface="Verdana"/>
              </a:rPr>
              <a:t>an</a:t>
            </a:r>
            <a:r>
              <a:rPr sz="1600" spc="-15" dirty="0">
                <a:solidFill>
                  <a:srgbClr val="0000FF"/>
                </a:solidFill>
                <a:latin typeface="Verdana"/>
                <a:cs typeface="Verdana"/>
              </a:rPr>
              <a:t>c</a:t>
            </a:r>
            <a:r>
              <a:rPr sz="1600" spc="-10" dirty="0">
                <a:solidFill>
                  <a:srgbClr val="0000FF"/>
                </a:solidFill>
                <a:latin typeface="Verdana"/>
                <a:cs typeface="Verdana"/>
              </a:rPr>
              <a:t>e)</a:t>
            </a:r>
            <a:endParaRPr sz="1600" dirty="0">
              <a:latin typeface="Verdana"/>
              <a:cs typeface="Verdana"/>
            </a:endParaRPr>
          </a:p>
          <a:p>
            <a:pPr marL="12700">
              <a:lnSpc>
                <a:spcPct val="100000"/>
              </a:lnSpc>
              <a:tabLst>
                <a:tab pos="299085" algn="l"/>
              </a:tabLst>
            </a:pPr>
            <a:r>
              <a:rPr sz="1600" spc="-10" dirty="0">
                <a:solidFill>
                  <a:srgbClr val="0000FF"/>
                </a:solidFill>
                <a:latin typeface="Arial"/>
                <a:cs typeface="Arial"/>
              </a:rPr>
              <a:t>•	</a:t>
            </a:r>
            <a:r>
              <a:rPr sz="1600" spc="-10" dirty="0">
                <a:solidFill>
                  <a:srgbClr val="0000FF"/>
                </a:solidFill>
                <a:latin typeface="Arial Unicode MS"/>
                <a:cs typeface="Arial Unicode MS"/>
              </a:rPr>
              <a:t>未</a:t>
            </a:r>
            <a:r>
              <a:rPr sz="1600" spc="295" dirty="0">
                <a:solidFill>
                  <a:srgbClr val="0000FF"/>
                </a:solidFill>
                <a:latin typeface="Arial Unicode MS"/>
                <a:cs typeface="Arial Unicode MS"/>
              </a:rPr>
              <a:t>知“</a:t>
            </a:r>
            <a:r>
              <a:rPr sz="1600" spc="455" dirty="0">
                <a:solidFill>
                  <a:srgbClr val="0000FF"/>
                </a:solidFill>
                <a:latin typeface="Arial Unicode MS"/>
                <a:cs typeface="Arial Unicode MS"/>
              </a:rPr>
              <a:t>分</a:t>
            </a:r>
            <a:r>
              <a:rPr sz="1600" spc="520" dirty="0">
                <a:solidFill>
                  <a:srgbClr val="0000FF"/>
                </a:solidFill>
                <a:latin typeface="Arial Unicode MS"/>
                <a:cs typeface="Arial Unicode MS"/>
              </a:rPr>
              <a:t>布”</a:t>
            </a:r>
            <a:endParaRPr sz="1600" dirty="0">
              <a:latin typeface="Arial Unicode MS"/>
              <a:cs typeface="Arial Unicode MS"/>
            </a:endParaRPr>
          </a:p>
          <a:p>
            <a:pPr marL="12700">
              <a:lnSpc>
                <a:spcPct val="100000"/>
              </a:lnSpc>
              <a:tabLst>
                <a:tab pos="299085" algn="l"/>
              </a:tabLst>
            </a:pPr>
            <a:r>
              <a:rPr sz="1600" spc="-10" dirty="0">
                <a:solidFill>
                  <a:srgbClr val="0000FF"/>
                </a:solidFill>
                <a:latin typeface="Arial"/>
                <a:cs typeface="Arial"/>
              </a:rPr>
              <a:t>•	</a:t>
            </a:r>
            <a:r>
              <a:rPr sz="1600" spc="-10" dirty="0">
                <a:solidFill>
                  <a:srgbClr val="0000FF"/>
                </a:solidFill>
                <a:latin typeface="Arial Unicode MS"/>
                <a:cs typeface="Arial Unicode MS"/>
              </a:rPr>
              <a:t>独立同分布</a:t>
            </a:r>
            <a:r>
              <a:rPr sz="1600" spc="-15" dirty="0">
                <a:solidFill>
                  <a:srgbClr val="0000FF"/>
                </a:solidFill>
                <a:latin typeface="Verdana"/>
                <a:cs typeface="Verdana"/>
              </a:rPr>
              <a:t>(</a:t>
            </a:r>
            <a:r>
              <a:rPr sz="1600" spc="-5" dirty="0">
                <a:solidFill>
                  <a:srgbClr val="0000FF"/>
                </a:solidFill>
                <a:latin typeface="Verdana"/>
                <a:cs typeface="Verdana"/>
              </a:rPr>
              <a:t>i</a:t>
            </a:r>
            <a:r>
              <a:rPr sz="1600" spc="-20" dirty="0">
                <a:solidFill>
                  <a:srgbClr val="0000FF"/>
                </a:solidFill>
                <a:latin typeface="Verdana"/>
                <a:cs typeface="Verdana"/>
              </a:rPr>
              <a:t>.</a:t>
            </a:r>
            <a:r>
              <a:rPr sz="1600" spc="-5" dirty="0">
                <a:solidFill>
                  <a:srgbClr val="0000FF"/>
                </a:solidFill>
                <a:latin typeface="Verdana"/>
                <a:cs typeface="Verdana"/>
              </a:rPr>
              <a:t>i</a:t>
            </a:r>
            <a:r>
              <a:rPr sz="1600" spc="-20" dirty="0">
                <a:solidFill>
                  <a:srgbClr val="0000FF"/>
                </a:solidFill>
                <a:latin typeface="Verdana"/>
                <a:cs typeface="Verdana"/>
              </a:rPr>
              <a:t>.</a:t>
            </a:r>
            <a:r>
              <a:rPr sz="1600" spc="-10" dirty="0">
                <a:solidFill>
                  <a:srgbClr val="0000FF"/>
                </a:solidFill>
                <a:latin typeface="Verdana"/>
                <a:cs typeface="Verdana"/>
              </a:rPr>
              <a:t>d</a:t>
            </a:r>
            <a:r>
              <a:rPr sz="1600" spc="-15" dirty="0">
                <a:solidFill>
                  <a:srgbClr val="0000FF"/>
                </a:solidFill>
                <a:latin typeface="Verdana"/>
                <a:cs typeface="Verdana"/>
              </a:rPr>
              <a:t>.)</a:t>
            </a:r>
            <a:endParaRPr sz="1600" dirty="0">
              <a:latin typeface="Verdana"/>
              <a:cs typeface="Verdana"/>
            </a:endParaRPr>
          </a:p>
          <a:p>
            <a:pPr marL="299085" indent="-287020">
              <a:lnSpc>
                <a:spcPct val="100000"/>
              </a:lnSpc>
              <a:buClr>
                <a:srgbClr val="0000FF"/>
              </a:buClr>
              <a:buFont typeface="Arial"/>
              <a:buChar char="•"/>
              <a:tabLst>
                <a:tab pos="299085" algn="l"/>
              </a:tabLst>
            </a:pPr>
            <a:r>
              <a:rPr sz="1600" spc="0" dirty="0">
                <a:solidFill>
                  <a:srgbClr val="FF0000"/>
                </a:solidFill>
                <a:latin typeface="Arial Unicode MS"/>
                <a:cs typeface="Arial Unicode MS"/>
              </a:rPr>
              <a:t>泛化</a:t>
            </a:r>
            <a:r>
              <a:rPr sz="1600" b="1" spc="-10" dirty="0">
                <a:solidFill>
                  <a:srgbClr val="FF0000"/>
                </a:solidFill>
                <a:latin typeface="Verdana"/>
                <a:cs typeface="Verdana"/>
              </a:rPr>
              <a:t>(g</a:t>
            </a:r>
            <a:r>
              <a:rPr sz="1600" b="1" spc="-25" dirty="0">
                <a:solidFill>
                  <a:srgbClr val="FF0000"/>
                </a:solidFill>
                <a:latin typeface="Verdana"/>
                <a:cs typeface="Verdana"/>
              </a:rPr>
              <a:t>e</a:t>
            </a:r>
            <a:r>
              <a:rPr sz="1600" b="1" spc="-15" dirty="0">
                <a:solidFill>
                  <a:srgbClr val="FF0000"/>
                </a:solidFill>
                <a:latin typeface="Verdana"/>
                <a:cs typeface="Verdana"/>
              </a:rPr>
              <a:t>nera</a:t>
            </a:r>
            <a:r>
              <a:rPr sz="1600" b="1" spc="-20" dirty="0">
                <a:solidFill>
                  <a:srgbClr val="FF0000"/>
                </a:solidFill>
                <a:latin typeface="Verdana"/>
                <a:cs typeface="Verdana"/>
              </a:rPr>
              <a:t>li</a:t>
            </a:r>
            <a:r>
              <a:rPr sz="1600" b="1" spc="-15" dirty="0">
                <a:solidFill>
                  <a:srgbClr val="FF0000"/>
                </a:solidFill>
                <a:latin typeface="Verdana"/>
                <a:cs typeface="Verdana"/>
              </a:rPr>
              <a:t>za</a:t>
            </a:r>
            <a:r>
              <a:rPr sz="1600" b="1" spc="-5" dirty="0">
                <a:solidFill>
                  <a:srgbClr val="FF0000"/>
                </a:solidFill>
                <a:latin typeface="Verdana"/>
                <a:cs typeface="Verdana"/>
              </a:rPr>
              <a:t>ti</a:t>
            </a:r>
            <a:r>
              <a:rPr sz="1600" b="1" spc="-15" dirty="0">
                <a:solidFill>
                  <a:srgbClr val="FF0000"/>
                </a:solidFill>
                <a:latin typeface="Verdana"/>
                <a:cs typeface="Verdana"/>
              </a:rPr>
              <a:t>o</a:t>
            </a:r>
            <a:r>
              <a:rPr sz="1600" b="1" spc="-10" dirty="0">
                <a:solidFill>
                  <a:srgbClr val="FF0000"/>
                </a:solidFill>
                <a:latin typeface="Verdana"/>
                <a:cs typeface="Verdana"/>
              </a:rPr>
              <a:t>n)</a:t>
            </a:r>
            <a:endParaRPr sz="1600" dirty="0">
              <a:latin typeface="Verdana"/>
              <a:cs typeface="Verdana"/>
            </a:endParaRPr>
          </a:p>
        </p:txBody>
      </p:sp>
      <p:sp>
        <p:nvSpPr>
          <p:cNvPr id="11" name="object 11"/>
          <p:cNvSpPr/>
          <p:nvPr/>
        </p:nvSpPr>
        <p:spPr>
          <a:xfrm>
            <a:off x="801623" y="1481327"/>
            <a:ext cx="6551676" cy="3503676"/>
          </a:xfrm>
          <a:prstGeom prst="rect">
            <a:avLst/>
          </a:prstGeom>
          <a:blipFill>
            <a:blip r:embed="rId2"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29858063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F52FFC-D711-124B-A1C4-6B0F7A9AD522}"/>
              </a:ext>
            </a:extLst>
          </p:cNvPr>
          <p:cNvSpPr>
            <a:spLocks noGrp="1"/>
          </p:cNvSpPr>
          <p:nvPr>
            <p:ph type="title"/>
          </p:nvPr>
        </p:nvSpPr>
        <p:spPr>
          <a:xfrm>
            <a:off x="914400" y="2362200"/>
            <a:ext cx="8986520" cy="432105"/>
          </a:xfrm>
        </p:spPr>
        <p:txBody>
          <a:bodyPr/>
          <a:lstStyle/>
          <a:p>
            <a:r>
              <a:rPr kumimoji="1" lang="zh-CN" altLang="en-US" dirty="0"/>
              <a:t>算法有没有好坏之分？</a:t>
            </a:r>
          </a:p>
        </p:txBody>
      </p:sp>
    </p:spTree>
    <p:extLst>
      <p:ext uri="{BB962C8B-B14F-4D97-AF65-F5344CB8AC3E}">
        <p14:creationId xmlns:p14="http://schemas.microsoft.com/office/powerpoint/2010/main" val="1215900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5" dirty="0">
                <a:latin typeface="Arial Unicode MS"/>
                <a:cs typeface="Arial Unicode MS"/>
              </a:rPr>
              <a:t>假</a:t>
            </a:r>
            <a:r>
              <a:rPr sz="2800" spc="-30" dirty="0">
                <a:latin typeface="Arial Unicode MS"/>
                <a:cs typeface="Arial Unicode MS"/>
              </a:rPr>
              <a:t>设空间</a:t>
            </a:r>
            <a:endParaRPr sz="2800">
              <a:latin typeface="Arial Unicode MS"/>
              <a:cs typeface="Arial Unicode MS"/>
            </a:endParaRPr>
          </a:p>
        </p:txBody>
      </p:sp>
      <p:sp>
        <p:nvSpPr>
          <p:cNvPr id="3" name="object 3"/>
          <p:cNvSpPr/>
          <p:nvPr/>
        </p:nvSpPr>
        <p:spPr>
          <a:xfrm>
            <a:off x="2001773" y="3467861"/>
            <a:ext cx="4549139" cy="449580"/>
          </a:xfrm>
          <a:custGeom>
            <a:avLst/>
            <a:gdLst/>
            <a:ahLst/>
            <a:cxnLst/>
            <a:rect l="l" t="t" r="r" b="b"/>
            <a:pathLst>
              <a:path w="4549139" h="449579">
                <a:moveTo>
                  <a:pt x="0" y="449580"/>
                </a:moveTo>
                <a:lnTo>
                  <a:pt x="4549139" y="449580"/>
                </a:lnTo>
                <a:lnTo>
                  <a:pt x="4549139" y="0"/>
                </a:lnTo>
                <a:lnTo>
                  <a:pt x="0" y="0"/>
                </a:lnTo>
                <a:lnTo>
                  <a:pt x="0" y="449580"/>
                </a:lnTo>
                <a:close/>
              </a:path>
            </a:pathLst>
          </a:custGeom>
          <a:solidFill>
            <a:srgbClr val="FFFFFF"/>
          </a:solidFill>
        </p:spPr>
        <p:txBody>
          <a:bodyPr wrap="square" lIns="0" tIns="0" rIns="0" bIns="0" rtlCol="0">
            <a:noAutofit/>
          </a:bodyPr>
          <a:lstStyle/>
          <a:p>
            <a:endParaRPr/>
          </a:p>
        </p:txBody>
      </p:sp>
      <p:sp>
        <p:nvSpPr>
          <p:cNvPr id="4" name="object 4"/>
          <p:cNvSpPr/>
          <p:nvPr/>
        </p:nvSpPr>
        <p:spPr>
          <a:xfrm>
            <a:off x="2001772" y="3493879"/>
            <a:ext cx="4549139" cy="449580"/>
          </a:xfrm>
          <a:custGeom>
            <a:avLst/>
            <a:gdLst/>
            <a:ahLst/>
            <a:cxnLst/>
            <a:rect l="l" t="t" r="r" b="b"/>
            <a:pathLst>
              <a:path w="4549139" h="449579">
                <a:moveTo>
                  <a:pt x="0" y="449580"/>
                </a:moveTo>
                <a:lnTo>
                  <a:pt x="4549139" y="449580"/>
                </a:lnTo>
                <a:lnTo>
                  <a:pt x="4549139" y="0"/>
                </a:lnTo>
                <a:lnTo>
                  <a:pt x="0" y="0"/>
                </a:lnTo>
                <a:lnTo>
                  <a:pt x="0" y="449580"/>
                </a:lnTo>
                <a:close/>
              </a:path>
            </a:pathLst>
          </a:custGeom>
          <a:ln w="25908">
            <a:solidFill>
              <a:srgbClr val="319E6D"/>
            </a:solidFill>
          </a:ln>
        </p:spPr>
        <p:txBody>
          <a:bodyPr wrap="square" lIns="0" tIns="0" rIns="0" bIns="0" rtlCol="0">
            <a:noAutofit/>
          </a:bodyPr>
          <a:lstStyle/>
          <a:p>
            <a:endParaRPr/>
          </a:p>
        </p:txBody>
      </p:sp>
      <p:sp>
        <p:nvSpPr>
          <p:cNvPr id="5" name="object 5"/>
          <p:cNvSpPr txBox="1"/>
          <p:nvPr/>
        </p:nvSpPr>
        <p:spPr>
          <a:xfrm>
            <a:off x="513689" y="3564254"/>
            <a:ext cx="7648575" cy="2430780"/>
          </a:xfrm>
          <a:prstGeom prst="rect">
            <a:avLst/>
          </a:prstGeom>
        </p:spPr>
        <p:txBody>
          <a:bodyPr vert="horz" wrap="square" lIns="0" tIns="0" rIns="0" bIns="0" rtlCol="0">
            <a:noAutofit/>
          </a:bodyPr>
          <a:lstStyle/>
          <a:p>
            <a:pPr marL="0" marR="122555" algn="ctr">
              <a:lnSpc>
                <a:spcPct val="100000"/>
              </a:lnSpc>
            </a:pPr>
            <a:r>
              <a:rPr sz="2000" spc="-215" dirty="0">
                <a:latin typeface="Courier"/>
                <a:cs typeface="Courier"/>
              </a:rPr>
              <a:t>(</a:t>
            </a:r>
            <a:r>
              <a:rPr sz="2000" spc="0" dirty="0">
                <a:latin typeface="Arial Unicode MS"/>
                <a:cs typeface="Arial Unicode MS"/>
              </a:rPr>
              <a:t>色泽</a:t>
            </a:r>
            <a:r>
              <a:rPr sz="2000" spc="-204" dirty="0">
                <a:latin typeface="Courier"/>
                <a:cs typeface="Courier"/>
              </a:rPr>
              <a:t>=?</a:t>
            </a:r>
            <a:r>
              <a:rPr sz="2000" spc="-215" dirty="0">
                <a:latin typeface="Courier"/>
                <a:cs typeface="Courier"/>
              </a:rPr>
              <a:t>)</a:t>
            </a:r>
            <a:r>
              <a:rPr sz="2000" spc="-15" dirty="0">
                <a:latin typeface="Apple Symbols"/>
                <a:cs typeface="Apple Symbols"/>
              </a:rPr>
              <a:t>⋀</a:t>
            </a:r>
            <a:r>
              <a:rPr sz="2000" spc="320" dirty="0">
                <a:latin typeface="Arial Unicode MS"/>
                <a:cs typeface="Arial Unicode MS"/>
              </a:rPr>
              <a:t>(</a:t>
            </a:r>
            <a:r>
              <a:rPr sz="2000" spc="0" dirty="0">
                <a:latin typeface="Arial Unicode MS"/>
                <a:cs typeface="Arial Unicode MS"/>
              </a:rPr>
              <a:t>根蒂</a:t>
            </a:r>
            <a:r>
              <a:rPr sz="2000" spc="10" dirty="0">
                <a:latin typeface="Arial Unicode MS"/>
                <a:cs typeface="Arial Unicode MS"/>
              </a:rPr>
              <a:t>=?</a:t>
            </a:r>
            <a:r>
              <a:rPr sz="2000" spc="15" dirty="0">
                <a:latin typeface="Arial Unicode MS"/>
                <a:cs typeface="Arial Unicode MS"/>
              </a:rPr>
              <a:t>)</a:t>
            </a:r>
            <a:r>
              <a:rPr sz="2000" spc="-30" dirty="0">
                <a:latin typeface="Apple Symbols"/>
                <a:cs typeface="Apple Symbols"/>
              </a:rPr>
              <a:t>⋀</a:t>
            </a:r>
            <a:r>
              <a:rPr sz="2000" spc="-215" dirty="0">
                <a:latin typeface="Courier"/>
                <a:cs typeface="Courier"/>
              </a:rPr>
              <a:t>(</a:t>
            </a:r>
            <a:r>
              <a:rPr sz="2000" spc="0" dirty="0">
                <a:latin typeface="Arial Unicode MS"/>
                <a:cs typeface="Arial Unicode MS"/>
              </a:rPr>
              <a:t>敲声</a:t>
            </a:r>
            <a:r>
              <a:rPr sz="2000" spc="-204" dirty="0">
                <a:latin typeface="Courier"/>
                <a:cs typeface="Courier"/>
              </a:rPr>
              <a:t>=?</a:t>
            </a:r>
            <a:r>
              <a:rPr sz="2000" spc="-210" dirty="0">
                <a:latin typeface="Courier"/>
                <a:cs typeface="Courier"/>
              </a:rPr>
              <a:t>)</a:t>
            </a:r>
            <a:r>
              <a:rPr sz="2000" spc="365" dirty="0">
                <a:latin typeface="Apple Symbols"/>
                <a:cs typeface="Apple Symbols"/>
              </a:rPr>
              <a:t>↔</a:t>
            </a:r>
            <a:r>
              <a:rPr sz="2000" spc="0" dirty="0">
                <a:latin typeface="Arial Unicode MS"/>
                <a:cs typeface="Arial Unicode MS"/>
              </a:rPr>
              <a:t>好瓜</a:t>
            </a:r>
            <a:endParaRPr sz="2000" dirty="0">
              <a:latin typeface="Arial Unicode MS"/>
              <a:cs typeface="Arial Unicode MS"/>
            </a:endParaRPr>
          </a:p>
          <a:p>
            <a:pPr>
              <a:lnSpc>
                <a:spcPts val="1000"/>
              </a:lnSpc>
            </a:pPr>
            <a:endParaRPr sz="1000" dirty="0"/>
          </a:p>
          <a:p>
            <a:pPr>
              <a:lnSpc>
                <a:spcPts val="1000"/>
              </a:lnSpc>
            </a:pPr>
            <a:endParaRPr sz="1000" dirty="0"/>
          </a:p>
          <a:p>
            <a:pPr>
              <a:lnSpc>
                <a:spcPts val="1000"/>
              </a:lnSpc>
            </a:pPr>
            <a:endParaRPr sz="1000" dirty="0"/>
          </a:p>
          <a:p>
            <a:pPr>
              <a:lnSpc>
                <a:spcPts val="1000"/>
              </a:lnSpc>
              <a:spcBef>
                <a:spcPts val="41"/>
              </a:spcBef>
            </a:pPr>
            <a:endParaRPr sz="1000" dirty="0"/>
          </a:p>
          <a:p>
            <a:pPr marL="12700">
              <a:lnSpc>
                <a:spcPct val="100000"/>
              </a:lnSpc>
            </a:pPr>
            <a:r>
              <a:rPr sz="2000" spc="10" dirty="0">
                <a:solidFill>
                  <a:srgbClr val="0000FF"/>
                </a:solidFill>
                <a:latin typeface="Arial Unicode MS"/>
                <a:cs typeface="Arial Unicode MS"/>
              </a:rPr>
              <a:t>学习</a:t>
            </a:r>
            <a:r>
              <a:rPr sz="2000" spc="0" dirty="0">
                <a:solidFill>
                  <a:srgbClr val="0000FF"/>
                </a:solidFill>
                <a:latin typeface="Arial Unicode MS"/>
                <a:cs typeface="Arial Unicode MS"/>
              </a:rPr>
              <a:t>过程</a:t>
            </a:r>
            <a:r>
              <a:rPr sz="2000" spc="110" dirty="0">
                <a:solidFill>
                  <a:srgbClr val="0000FF"/>
                </a:solidFill>
                <a:latin typeface="Arial Unicode MS"/>
                <a:cs typeface="Arial Unicode MS"/>
              </a:rPr>
              <a:t> </a:t>
            </a:r>
            <a:r>
              <a:rPr sz="2000" spc="0" dirty="0">
                <a:solidFill>
                  <a:srgbClr val="0000FF"/>
                </a:solidFill>
                <a:latin typeface="Wingdings"/>
                <a:cs typeface="Wingdings"/>
              </a:rPr>
              <a:t></a:t>
            </a:r>
            <a:r>
              <a:rPr sz="2000" spc="200" dirty="0">
                <a:solidFill>
                  <a:srgbClr val="0000FF"/>
                </a:solidFill>
                <a:latin typeface="Times New Roman"/>
                <a:cs typeface="Times New Roman"/>
              </a:rPr>
              <a:t> </a:t>
            </a:r>
            <a:r>
              <a:rPr sz="2000" spc="10" dirty="0">
                <a:solidFill>
                  <a:srgbClr val="0000FF"/>
                </a:solidFill>
                <a:latin typeface="Arial Unicode MS"/>
                <a:cs typeface="Arial Unicode MS"/>
              </a:rPr>
              <a:t>在所</a:t>
            </a:r>
            <a:r>
              <a:rPr sz="2000" spc="0" dirty="0">
                <a:solidFill>
                  <a:srgbClr val="0000FF"/>
                </a:solidFill>
                <a:latin typeface="Arial Unicode MS"/>
                <a:cs typeface="Arial Unicode MS"/>
              </a:rPr>
              <a:t>有假</a:t>
            </a:r>
            <a:r>
              <a:rPr sz="2000" spc="-5" dirty="0">
                <a:solidFill>
                  <a:srgbClr val="0000FF"/>
                </a:solidFill>
                <a:latin typeface="Arial Unicode MS"/>
                <a:cs typeface="Arial Unicode MS"/>
              </a:rPr>
              <a:t>设</a:t>
            </a:r>
            <a:r>
              <a:rPr sz="2000" spc="0" dirty="0">
                <a:solidFill>
                  <a:srgbClr val="0000FF"/>
                </a:solidFill>
                <a:latin typeface="Verdana"/>
                <a:cs typeface="Verdana"/>
              </a:rPr>
              <a:t>(</a:t>
            </a:r>
            <a:r>
              <a:rPr sz="2000" spc="-20" dirty="0">
                <a:solidFill>
                  <a:srgbClr val="0000FF"/>
                </a:solidFill>
                <a:latin typeface="Verdana"/>
                <a:cs typeface="Verdana"/>
              </a:rPr>
              <a:t>h</a:t>
            </a:r>
            <a:r>
              <a:rPr sz="2000" spc="0" dirty="0">
                <a:solidFill>
                  <a:srgbClr val="0000FF"/>
                </a:solidFill>
                <a:latin typeface="Verdana"/>
                <a:cs typeface="Verdana"/>
              </a:rPr>
              <a:t>ypot</a:t>
            </a:r>
            <a:r>
              <a:rPr sz="2000" spc="-10" dirty="0">
                <a:solidFill>
                  <a:srgbClr val="0000FF"/>
                </a:solidFill>
                <a:latin typeface="Verdana"/>
                <a:cs typeface="Verdana"/>
              </a:rPr>
              <a:t>he</a:t>
            </a:r>
            <a:r>
              <a:rPr sz="2000" spc="-15" dirty="0">
                <a:solidFill>
                  <a:srgbClr val="0000FF"/>
                </a:solidFill>
                <a:latin typeface="Verdana"/>
                <a:cs typeface="Verdana"/>
              </a:rPr>
              <a:t>s</a:t>
            </a:r>
            <a:r>
              <a:rPr sz="2000" spc="0" dirty="0">
                <a:solidFill>
                  <a:srgbClr val="0000FF"/>
                </a:solidFill>
                <a:latin typeface="Verdana"/>
                <a:cs typeface="Verdana"/>
              </a:rPr>
              <a:t>is</a:t>
            </a:r>
            <a:r>
              <a:rPr sz="2000" spc="-10" dirty="0">
                <a:solidFill>
                  <a:srgbClr val="0000FF"/>
                </a:solidFill>
                <a:latin typeface="Verdana"/>
                <a:cs typeface="Verdana"/>
              </a:rPr>
              <a:t>)</a:t>
            </a:r>
            <a:r>
              <a:rPr sz="2000" spc="0" dirty="0">
                <a:solidFill>
                  <a:srgbClr val="0000FF"/>
                </a:solidFill>
                <a:latin typeface="Arial Unicode MS"/>
                <a:cs typeface="Arial Unicode MS"/>
              </a:rPr>
              <a:t>组成</a:t>
            </a:r>
            <a:r>
              <a:rPr sz="2000" spc="5" dirty="0">
                <a:solidFill>
                  <a:srgbClr val="0000FF"/>
                </a:solidFill>
                <a:latin typeface="Arial Unicode MS"/>
                <a:cs typeface="Arial Unicode MS"/>
              </a:rPr>
              <a:t>的</a:t>
            </a:r>
            <a:r>
              <a:rPr sz="2000" spc="-10" dirty="0">
                <a:solidFill>
                  <a:srgbClr val="0000FF"/>
                </a:solidFill>
                <a:latin typeface="Arial Unicode MS"/>
                <a:cs typeface="Arial Unicode MS"/>
              </a:rPr>
              <a:t>空</a:t>
            </a:r>
            <a:r>
              <a:rPr sz="2000" spc="0" dirty="0">
                <a:solidFill>
                  <a:srgbClr val="0000FF"/>
                </a:solidFill>
                <a:latin typeface="Arial Unicode MS"/>
                <a:cs typeface="Arial Unicode MS"/>
              </a:rPr>
              <a:t>间中进</a:t>
            </a:r>
            <a:r>
              <a:rPr sz="2000" spc="-20" dirty="0">
                <a:solidFill>
                  <a:srgbClr val="0000FF"/>
                </a:solidFill>
                <a:latin typeface="Arial Unicode MS"/>
                <a:cs typeface="Arial Unicode MS"/>
              </a:rPr>
              <a:t>行</a:t>
            </a:r>
            <a:r>
              <a:rPr sz="2000" spc="10" dirty="0">
                <a:solidFill>
                  <a:srgbClr val="FF0000"/>
                </a:solidFill>
                <a:latin typeface="Arial Unicode MS"/>
                <a:cs typeface="Arial Unicode MS"/>
              </a:rPr>
              <a:t>搜</a:t>
            </a:r>
            <a:r>
              <a:rPr sz="2000" spc="0" dirty="0">
                <a:solidFill>
                  <a:srgbClr val="FF0000"/>
                </a:solidFill>
                <a:latin typeface="Arial Unicode MS"/>
                <a:cs typeface="Arial Unicode MS"/>
              </a:rPr>
              <a:t>索</a:t>
            </a:r>
            <a:r>
              <a:rPr sz="2000" spc="0" dirty="0">
                <a:solidFill>
                  <a:srgbClr val="0000FF"/>
                </a:solidFill>
                <a:latin typeface="Arial Unicode MS"/>
                <a:cs typeface="Arial Unicode MS"/>
              </a:rPr>
              <a:t>的过程</a:t>
            </a:r>
            <a:endParaRPr sz="2000" dirty="0">
              <a:latin typeface="Arial Unicode MS"/>
              <a:cs typeface="Arial Unicode MS"/>
            </a:endParaRPr>
          </a:p>
          <a:p>
            <a:pPr>
              <a:lnSpc>
                <a:spcPts val="1000"/>
              </a:lnSpc>
            </a:pPr>
            <a:endParaRPr sz="1000" dirty="0"/>
          </a:p>
          <a:p>
            <a:pPr>
              <a:lnSpc>
                <a:spcPts val="1400"/>
              </a:lnSpc>
              <a:spcBef>
                <a:spcPts val="36"/>
              </a:spcBef>
            </a:pPr>
            <a:endParaRPr sz="1400" dirty="0"/>
          </a:p>
          <a:p>
            <a:pPr marL="12700">
              <a:lnSpc>
                <a:spcPct val="100000"/>
              </a:lnSpc>
            </a:pPr>
            <a:r>
              <a:rPr sz="2000" spc="10" dirty="0">
                <a:solidFill>
                  <a:srgbClr val="FF0000"/>
                </a:solidFill>
                <a:latin typeface="Arial Unicode MS"/>
                <a:cs typeface="Arial Unicode MS"/>
              </a:rPr>
              <a:t>目标</a:t>
            </a:r>
            <a:r>
              <a:rPr sz="2000" spc="0" dirty="0">
                <a:solidFill>
                  <a:srgbClr val="FF0000"/>
                </a:solidFill>
                <a:latin typeface="Verdana"/>
                <a:cs typeface="Verdana"/>
              </a:rPr>
              <a:t>:</a:t>
            </a:r>
            <a:r>
              <a:rPr sz="2000" spc="-30" dirty="0">
                <a:solidFill>
                  <a:srgbClr val="FF0000"/>
                </a:solidFill>
                <a:latin typeface="Verdana"/>
                <a:cs typeface="Verdana"/>
              </a:rPr>
              <a:t> </a:t>
            </a:r>
            <a:r>
              <a:rPr sz="2000" spc="10" dirty="0">
                <a:solidFill>
                  <a:srgbClr val="FF0000"/>
                </a:solidFill>
                <a:latin typeface="Arial Unicode MS"/>
                <a:cs typeface="Arial Unicode MS"/>
              </a:rPr>
              <a:t>找到</a:t>
            </a:r>
            <a:r>
              <a:rPr sz="2000" spc="0" dirty="0">
                <a:solidFill>
                  <a:srgbClr val="FF0000"/>
                </a:solidFill>
                <a:latin typeface="Arial Unicode MS"/>
                <a:cs typeface="Arial Unicode MS"/>
              </a:rPr>
              <a:t>与</a:t>
            </a:r>
            <a:r>
              <a:rPr sz="2000" spc="-15" dirty="0">
                <a:solidFill>
                  <a:srgbClr val="FF0000"/>
                </a:solidFill>
                <a:latin typeface="Arial Unicode MS"/>
                <a:cs typeface="Arial Unicode MS"/>
              </a:rPr>
              <a:t>训</a:t>
            </a:r>
            <a:r>
              <a:rPr sz="2000" spc="560" dirty="0">
                <a:solidFill>
                  <a:srgbClr val="FF0000"/>
                </a:solidFill>
                <a:latin typeface="Arial Unicode MS"/>
                <a:cs typeface="Arial Unicode MS"/>
              </a:rPr>
              <a:t>练集</a:t>
            </a:r>
            <a:r>
              <a:rPr sz="2000" spc="170" dirty="0">
                <a:solidFill>
                  <a:srgbClr val="FF0000"/>
                </a:solidFill>
                <a:latin typeface="Arial Unicode MS"/>
                <a:cs typeface="Arial Unicode MS"/>
              </a:rPr>
              <a:t>“</a:t>
            </a:r>
            <a:r>
              <a:rPr sz="2000" spc="560" dirty="0">
                <a:solidFill>
                  <a:srgbClr val="FF0000"/>
                </a:solidFill>
                <a:latin typeface="Arial Unicode MS"/>
                <a:cs typeface="Arial Unicode MS"/>
              </a:rPr>
              <a:t>匹配</a:t>
            </a:r>
            <a:r>
              <a:rPr sz="2000" spc="175" dirty="0">
                <a:solidFill>
                  <a:srgbClr val="FF0000"/>
                </a:solidFill>
                <a:latin typeface="Arial Unicode MS"/>
                <a:cs typeface="Arial Unicode MS"/>
              </a:rPr>
              <a:t>”</a:t>
            </a:r>
            <a:r>
              <a:rPr sz="2000" spc="0" dirty="0">
                <a:solidFill>
                  <a:srgbClr val="FF0000"/>
                </a:solidFill>
                <a:latin typeface="Verdana"/>
                <a:cs typeface="Verdana"/>
              </a:rPr>
              <a:t>(fit</a:t>
            </a:r>
            <a:r>
              <a:rPr sz="2000" spc="-5" dirty="0">
                <a:solidFill>
                  <a:srgbClr val="FF0000"/>
                </a:solidFill>
                <a:latin typeface="Verdana"/>
                <a:cs typeface="Verdana"/>
              </a:rPr>
              <a:t>)</a:t>
            </a:r>
            <a:r>
              <a:rPr sz="2000" spc="0" dirty="0">
                <a:solidFill>
                  <a:srgbClr val="FF0000"/>
                </a:solidFill>
                <a:latin typeface="Arial Unicode MS"/>
                <a:cs typeface="Arial Unicode MS"/>
              </a:rPr>
              <a:t>的假设</a:t>
            </a:r>
            <a:endParaRPr sz="2000" dirty="0">
              <a:solidFill>
                <a:srgbClr val="FF0000"/>
              </a:solidFill>
              <a:latin typeface="Arial Unicode MS"/>
              <a:cs typeface="Arial Unicode MS"/>
            </a:endParaRPr>
          </a:p>
          <a:p>
            <a:pPr>
              <a:lnSpc>
                <a:spcPts val="1000"/>
              </a:lnSpc>
            </a:pPr>
            <a:endParaRPr sz="1000" dirty="0">
              <a:solidFill>
                <a:srgbClr val="FF0000"/>
              </a:solidFill>
            </a:endParaRPr>
          </a:p>
          <a:p>
            <a:pPr>
              <a:lnSpc>
                <a:spcPts val="1000"/>
              </a:lnSpc>
            </a:pPr>
            <a:endParaRPr sz="1000" dirty="0"/>
          </a:p>
          <a:p>
            <a:pPr>
              <a:lnSpc>
                <a:spcPts val="1000"/>
              </a:lnSpc>
              <a:spcBef>
                <a:spcPts val="2"/>
              </a:spcBef>
            </a:pPr>
            <a:endParaRPr sz="1000" dirty="0"/>
          </a:p>
        </p:txBody>
      </p:sp>
      <p:sp>
        <p:nvSpPr>
          <p:cNvPr id="6" name="object 6"/>
          <p:cNvSpPr/>
          <p:nvPr/>
        </p:nvSpPr>
        <p:spPr>
          <a:xfrm>
            <a:off x="2196083" y="1014983"/>
            <a:ext cx="3854196" cy="2360676"/>
          </a:xfrm>
          <a:prstGeom prst="rect">
            <a:avLst/>
          </a:prstGeom>
          <a:blipFill>
            <a:blip r:embed="rId2" cstate="print"/>
            <a:stretch>
              <a:fillRect/>
            </a:stretch>
          </a:blipFill>
        </p:spPr>
        <p:txBody>
          <a:bodyPr wrap="square" lIns="0" tIns="0" rIns="0" bIns="0" rtlCol="0">
            <a:noAutofit/>
          </a:bodyPr>
          <a:lstStyle/>
          <a:p>
            <a:endParaRPr/>
          </a:p>
        </p:txBody>
      </p:sp>
      <p:sp>
        <p:nvSpPr>
          <p:cNvPr id="7" name="矩形 6">
            <a:extLst>
              <a:ext uri="{FF2B5EF4-FFF2-40B4-BE49-F238E27FC236}">
                <a16:creationId xmlns:a16="http://schemas.microsoft.com/office/drawing/2014/main" id="{E289FB64-BC6A-A54E-A05A-50A15C15FF1C}"/>
              </a:ext>
            </a:extLst>
          </p:cNvPr>
          <p:cNvSpPr/>
          <p:nvPr/>
        </p:nvSpPr>
        <p:spPr>
          <a:xfrm>
            <a:off x="6324599" y="1384106"/>
            <a:ext cx="2011679" cy="1477328"/>
          </a:xfrm>
          <a:prstGeom prst="rect">
            <a:avLst/>
          </a:prstGeom>
        </p:spPr>
        <p:txBody>
          <a:bodyPr wrap="square">
            <a:spAutoFit/>
          </a:bodyPr>
          <a:lstStyle/>
          <a:p>
            <a:pPr lvl="1"/>
            <a:r>
              <a:rPr lang="zh-CN" altLang="en-US" dirty="0"/>
              <a:t>机器学习中可能的函数构成的空间称为“</a:t>
            </a:r>
            <a:r>
              <a:rPr lang="zh-CN" altLang="en-US" dirty="0">
                <a:solidFill>
                  <a:srgbClr val="FF0000"/>
                </a:solidFill>
              </a:rPr>
              <a:t>假设空间</a:t>
            </a:r>
            <a:r>
              <a:rPr lang="zh-CN" altLang="en-US"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0" dirty="0">
                <a:latin typeface="Arial Unicode MS"/>
                <a:cs typeface="Arial Unicode MS"/>
              </a:rPr>
              <a:t>版</a:t>
            </a:r>
            <a:r>
              <a:rPr sz="2800" spc="-30" dirty="0">
                <a:latin typeface="Arial Unicode MS"/>
                <a:cs typeface="Arial Unicode MS"/>
              </a:rPr>
              <a:t>本空间</a:t>
            </a:r>
            <a:endParaRPr sz="2800" dirty="0">
              <a:latin typeface="Arial Unicode MS"/>
              <a:cs typeface="Arial Unicode MS"/>
            </a:endParaRPr>
          </a:p>
        </p:txBody>
      </p:sp>
      <p:sp>
        <p:nvSpPr>
          <p:cNvPr id="3" name="object 3"/>
          <p:cNvSpPr txBox="1"/>
          <p:nvPr/>
        </p:nvSpPr>
        <p:spPr>
          <a:xfrm>
            <a:off x="424383" y="1239265"/>
            <a:ext cx="6814184" cy="372745"/>
          </a:xfrm>
          <a:prstGeom prst="rect">
            <a:avLst/>
          </a:prstGeom>
        </p:spPr>
        <p:txBody>
          <a:bodyPr vert="horz" wrap="square" lIns="0" tIns="0" rIns="0" bIns="0" rtlCol="0">
            <a:noAutofit/>
          </a:bodyPr>
          <a:lstStyle/>
          <a:p>
            <a:pPr marL="12700">
              <a:lnSpc>
                <a:spcPct val="100000"/>
              </a:lnSpc>
            </a:pPr>
            <a:r>
              <a:rPr sz="2400" dirty="0">
                <a:solidFill>
                  <a:srgbClr val="0000FF"/>
                </a:solidFill>
                <a:latin typeface="Arial Unicode MS"/>
                <a:cs typeface="Arial Unicode MS"/>
              </a:rPr>
              <a:t>版本空</a:t>
            </a:r>
            <a:r>
              <a:rPr sz="2400" spc="-10" dirty="0">
                <a:solidFill>
                  <a:srgbClr val="0000FF"/>
                </a:solidFill>
                <a:latin typeface="Arial Unicode MS"/>
                <a:cs typeface="Arial Unicode MS"/>
              </a:rPr>
              <a:t>间</a:t>
            </a:r>
            <a:r>
              <a:rPr sz="2000" spc="0" dirty="0">
                <a:solidFill>
                  <a:srgbClr val="0000FF"/>
                </a:solidFill>
                <a:latin typeface="Verdana"/>
                <a:cs typeface="Verdana"/>
              </a:rPr>
              <a:t>(</a:t>
            </a:r>
            <a:r>
              <a:rPr sz="2000" spc="-10" dirty="0">
                <a:solidFill>
                  <a:srgbClr val="0000FF"/>
                </a:solidFill>
                <a:latin typeface="Verdana"/>
                <a:cs typeface="Verdana"/>
              </a:rPr>
              <a:t>ve</a:t>
            </a:r>
            <a:r>
              <a:rPr sz="2000" spc="0" dirty="0">
                <a:solidFill>
                  <a:srgbClr val="0000FF"/>
                </a:solidFill>
                <a:latin typeface="Verdana"/>
                <a:cs typeface="Verdana"/>
              </a:rPr>
              <a:t>rs</a:t>
            </a:r>
            <a:r>
              <a:rPr sz="2000" spc="-15" dirty="0">
                <a:solidFill>
                  <a:srgbClr val="0000FF"/>
                </a:solidFill>
                <a:latin typeface="Verdana"/>
                <a:cs typeface="Verdana"/>
              </a:rPr>
              <a:t>i</a:t>
            </a:r>
            <a:r>
              <a:rPr sz="2000" spc="0" dirty="0">
                <a:solidFill>
                  <a:srgbClr val="0000FF"/>
                </a:solidFill>
                <a:latin typeface="Verdana"/>
                <a:cs typeface="Verdana"/>
              </a:rPr>
              <a:t>on</a:t>
            </a:r>
            <a:r>
              <a:rPr sz="2000" spc="-20" dirty="0">
                <a:solidFill>
                  <a:srgbClr val="0000FF"/>
                </a:solidFill>
                <a:latin typeface="Verdana"/>
                <a:cs typeface="Verdana"/>
              </a:rPr>
              <a:t> </a:t>
            </a:r>
            <a:r>
              <a:rPr sz="2000" spc="0" dirty="0">
                <a:solidFill>
                  <a:srgbClr val="0000FF"/>
                </a:solidFill>
                <a:latin typeface="Verdana"/>
                <a:cs typeface="Verdana"/>
              </a:rPr>
              <a:t>spac</a:t>
            </a:r>
            <a:r>
              <a:rPr sz="2000" spc="-15" dirty="0">
                <a:solidFill>
                  <a:srgbClr val="0000FF"/>
                </a:solidFill>
                <a:latin typeface="Verdana"/>
                <a:cs typeface="Verdana"/>
              </a:rPr>
              <a:t>e</a:t>
            </a:r>
            <a:r>
              <a:rPr sz="2000" spc="0" dirty="0">
                <a:solidFill>
                  <a:srgbClr val="0000FF"/>
                </a:solidFill>
                <a:latin typeface="Verdana"/>
                <a:cs typeface="Verdana"/>
              </a:rPr>
              <a:t>)</a:t>
            </a:r>
            <a:r>
              <a:rPr sz="2400" spc="0" dirty="0">
                <a:latin typeface="Verdana"/>
                <a:cs typeface="Verdana"/>
              </a:rPr>
              <a:t>:</a:t>
            </a:r>
            <a:r>
              <a:rPr sz="2400" spc="-5" dirty="0">
                <a:latin typeface="Verdana"/>
                <a:cs typeface="Verdana"/>
              </a:rPr>
              <a:t> </a:t>
            </a:r>
            <a:r>
              <a:rPr sz="2400" spc="-5" dirty="0">
                <a:latin typeface="Arial Unicode MS"/>
                <a:cs typeface="Arial Unicode MS"/>
              </a:rPr>
              <a:t>与</a:t>
            </a:r>
            <a:r>
              <a:rPr sz="2400" spc="-5" dirty="0">
                <a:solidFill>
                  <a:srgbClr val="FF0000"/>
                </a:solidFill>
                <a:latin typeface="Arial Unicode MS"/>
                <a:cs typeface="Arial Unicode MS"/>
              </a:rPr>
              <a:t>训练集</a:t>
            </a:r>
            <a:r>
              <a:rPr sz="2400" spc="-5" dirty="0">
                <a:latin typeface="Arial Unicode MS"/>
                <a:cs typeface="Arial Unicode MS"/>
              </a:rPr>
              <a:t>一致的假设集合</a:t>
            </a:r>
            <a:endParaRPr sz="2400" dirty="0">
              <a:latin typeface="Arial Unicode MS"/>
              <a:cs typeface="Arial Unicode MS"/>
            </a:endParaRPr>
          </a:p>
        </p:txBody>
      </p:sp>
      <p:sp>
        <p:nvSpPr>
          <p:cNvPr id="6" name="object 6"/>
          <p:cNvSpPr txBox="1"/>
          <p:nvPr/>
        </p:nvSpPr>
        <p:spPr>
          <a:xfrm>
            <a:off x="6209854" y="4423040"/>
            <a:ext cx="2521585" cy="859155"/>
          </a:xfrm>
          <a:prstGeom prst="rect">
            <a:avLst/>
          </a:prstGeom>
        </p:spPr>
        <p:txBody>
          <a:bodyPr vert="horz" wrap="square" lIns="0" tIns="0" rIns="0" bIns="0" rtlCol="0">
            <a:noAutofit/>
          </a:bodyPr>
          <a:lstStyle/>
          <a:p>
            <a:pPr marL="242570" marR="12700" indent="-230504">
              <a:lnSpc>
                <a:spcPct val="100000"/>
              </a:lnSpc>
            </a:pPr>
            <a:r>
              <a:rPr sz="2800" spc="-10" dirty="0">
                <a:solidFill>
                  <a:srgbClr val="FF0000"/>
                </a:solidFill>
                <a:latin typeface="Arial Unicode MS"/>
                <a:cs typeface="Arial Unicode MS"/>
              </a:rPr>
              <a:t>应</a:t>
            </a:r>
            <a:r>
              <a:rPr sz="2800" spc="-25" dirty="0">
                <a:solidFill>
                  <a:srgbClr val="FF0000"/>
                </a:solidFill>
                <a:latin typeface="Arial Unicode MS"/>
                <a:cs typeface="Arial Unicode MS"/>
              </a:rPr>
              <a:t>该采用</a:t>
            </a:r>
            <a:r>
              <a:rPr sz="2800" spc="-10" dirty="0">
                <a:solidFill>
                  <a:srgbClr val="FF0000"/>
                </a:solidFill>
                <a:latin typeface="Arial Unicode MS"/>
                <a:cs typeface="Arial Unicode MS"/>
              </a:rPr>
              <a:t>哪</a:t>
            </a:r>
            <a:r>
              <a:rPr sz="2800" spc="-25" dirty="0">
                <a:solidFill>
                  <a:srgbClr val="FF0000"/>
                </a:solidFill>
                <a:latin typeface="Arial Unicode MS"/>
                <a:cs typeface="Arial Unicode MS"/>
              </a:rPr>
              <a:t>一</a:t>
            </a:r>
            <a:r>
              <a:rPr sz="2800" spc="-30" dirty="0">
                <a:solidFill>
                  <a:srgbClr val="FF0000"/>
                </a:solidFill>
                <a:latin typeface="Arial Unicode MS"/>
                <a:cs typeface="Arial Unicode MS"/>
              </a:rPr>
              <a:t>个</a:t>
            </a:r>
            <a:r>
              <a:rPr sz="2800" spc="-10" dirty="0">
                <a:solidFill>
                  <a:srgbClr val="FF0000"/>
                </a:solidFill>
                <a:latin typeface="Arial Unicode MS"/>
                <a:cs typeface="Arial Unicode MS"/>
              </a:rPr>
              <a:t> 模型</a:t>
            </a:r>
            <a:r>
              <a:rPr sz="2800" b="1" spc="-20" dirty="0">
                <a:solidFill>
                  <a:srgbClr val="FF0000"/>
                </a:solidFill>
                <a:latin typeface="Verdana"/>
                <a:cs typeface="Verdana"/>
              </a:rPr>
              <a:t>(</a:t>
            </a:r>
            <a:r>
              <a:rPr sz="2800" b="1" spc="-10" dirty="0">
                <a:solidFill>
                  <a:srgbClr val="FF0000"/>
                </a:solidFill>
                <a:latin typeface="Arial Unicode MS"/>
                <a:cs typeface="Arial Unicode MS"/>
              </a:rPr>
              <a:t>假</a:t>
            </a:r>
            <a:r>
              <a:rPr sz="2800" b="1" spc="-5" dirty="0">
                <a:solidFill>
                  <a:srgbClr val="FF0000"/>
                </a:solidFill>
                <a:latin typeface="Arial Unicode MS"/>
                <a:cs typeface="Arial Unicode MS"/>
              </a:rPr>
              <a:t>设</a:t>
            </a:r>
            <a:r>
              <a:rPr sz="2800" b="1" spc="-15" dirty="0">
                <a:solidFill>
                  <a:srgbClr val="FF0000"/>
                </a:solidFill>
                <a:latin typeface="Verdana"/>
                <a:cs typeface="Verdana"/>
              </a:rPr>
              <a:t>)?</a:t>
            </a:r>
            <a:endParaRPr sz="2800" dirty="0">
              <a:latin typeface="Verdana"/>
              <a:cs typeface="Verdana"/>
            </a:endParaRPr>
          </a:p>
        </p:txBody>
      </p:sp>
      <p:sp>
        <p:nvSpPr>
          <p:cNvPr id="8" name="object 8"/>
          <p:cNvSpPr/>
          <p:nvPr/>
        </p:nvSpPr>
        <p:spPr>
          <a:xfrm>
            <a:off x="7470647" y="2363723"/>
            <a:ext cx="423672" cy="245363"/>
          </a:xfrm>
          <a:custGeom>
            <a:avLst/>
            <a:gdLst/>
            <a:ahLst/>
            <a:cxnLst/>
            <a:rect l="l" t="t" r="r" b="b"/>
            <a:pathLst>
              <a:path w="423672" h="245363">
                <a:moveTo>
                  <a:pt x="0" y="245363"/>
                </a:moveTo>
                <a:lnTo>
                  <a:pt x="423672" y="245363"/>
                </a:lnTo>
                <a:lnTo>
                  <a:pt x="423672" y="0"/>
                </a:lnTo>
                <a:lnTo>
                  <a:pt x="0" y="0"/>
                </a:lnTo>
                <a:lnTo>
                  <a:pt x="0" y="245363"/>
                </a:lnTo>
                <a:close/>
              </a:path>
            </a:pathLst>
          </a:custGeom>
          <a:solidFill>
            <a:srgbClr val="FFFFFF"/>
          </a:solidFill>
        </p:spPr>
        <p:txBody>
          <a:bodyPr wrap="square" lIns="0" tIns="0" rIns="0" bIns="0" rtlCol="0">
            <a:noAutofit/>
          </a:bodyPr>
          <a:lstStyle/>
          <a:p>
            <a:endParaRPr/>
          </a:p>
        </p:txBody>
      </p:sp>
      <p:sp>
        <p:nvSpPr>
          <p:cNvPr id="9" name="object 9"/>
          <p:cNvSpPr/>
          <p:nvPr/>
        </p:nvSpPr>
        <p:spPr>
          <a:xfrm>
            <a:off x="5884164" y="3241548"/>
            <a:ext cx="423672" cy="245363"/>
          </a:xfrm>
          <a:custGeom>
            <a:avLst/>
            <a:gdLst/>
            <a:ahLst/>
            <a:cxnLst/>
            <a:rect l="l" t="t" r="r" b="b"/>
            <a:pathLst>
              <a:path w="423672" h="245363">
                <a:moveTo>
                  <a:pt x="0" y="245363"/>
                </a:moveTo>
                <a:lnTo>
                  <a:pt x="423672" y="245363"/>
                </a:lnTo>
                <a:lnTo>
                  <a:pt x="423672" y="0"/>
                </a:lnTo>
                <a:lnTo>
                  <a:pt x="0" y="0"/>
                </a:lnTo>
                <a:lnTo>
                  <a:pt x="0" y="245363"/>
                </a:lnTo>
                <a:close/>
              </a:path>
            </a:pathLst>
          </a:custGeom>
          <a:solidFill>
            <a:srgbClr val="FFFFFF"/>
          </a:solidFill>
        </p:spPr>
        <p:txBody>
          <a:bodyPr wrap="square" lIns="0" tIns="0" rIns="0" bIns="0" rtlCol="0">
            <a:noAutofit/>
          </a:bodyPr>
          <a:lstStyle/>
          <a:p>
            <a:endParaRPr/>
          </a:p>
        </p:txBody>
      </p:sp>
      <p:pic>
        <p:nvPicPr>
          <p:cNvPr id="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1371" y="2869114"/>
            <a:ext cx="5026040" cy="1367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9" name="内容占位符 2"/>
              <p:cNvSpPr txBox="1">
                <a:spLocks/>
              </p:cNvSpPr>
              <p:nvPr/>
            </p:nvSpPr>
            <p:spPr>
              <a:xfrm>
                <a:off x="424384" y="1762773"/>
                <a:ext cx="7599222" cy="789575"/>
              </a:xfrm>
              <a:prstGeom prst="rect">
                <a:avLst/>
              </a:prstGeom>
            </p:spPr>
            <p:txBody>
              <a:bodyPr wrap="square" lIns="0" tIns="0" rIns="0" bIns="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10000"/>
                  </a:lnSpc>
                  <a:buFont typeface="Arial"/>
                  <a:buNone/>
                </a:pPr>
                <a:r>
                  <a:rPr lang="zh-CN" altLang="en-US" dirty="0">
                    <a:latin typeface="幼圆" panose="02010509060101010101" pitchFamily="49" charset="-122"/>
                  </a:rPr>
                  <a:t>假设空间中有三个与训练集一致的假设，但他们对</a:t>
                </a:r>
                <a:r>
                  <a:rPr lang="en-US" altLang="zh-CN" b="1" dirty="0">
                    <a:solidFill>
                      <a:srgbClr val="FF0000"/>
                    </a:solidFill>
                    <a:latin typeface="幼圆" panose="02010509060101010101" pitchFamily="49" charset="-122"/>
                  </a:rPr>
                  <a:t>(</a:t>
                </a:r>
                <a:r>
                  <a:rPr lang="zh-CN" altLang="en-US" b="1" dirty="0">
                    <a:solidFill>
                      <a:srgbClr val="FF0000"/>
                    </a:solidFill>
                    <a:latin typeface="幼圆" panose="02010509060101010101" pitchFamily="49" charset="-122"/>
                  </a:rPr>
                  <a:t>色泽</a:t>
                </a:r>
                <a:r>
                  <a:rPr lang="en-US" altLang="zh-CN" b="1" dirty="0">
                    <a:solidFill>
                      <a:srgbClr val="FF0000"/>
                    </a:solidFill>
                    <a:latin typeface="幼圆" panose="02010509060101010101" pitchFamily="49" charset="-122"/>
                  </a:rPr>
                  <a:t>=</a:t>
                </a:r>
                <a:r>
                  <a:rPr lang="zh-CN" altLang="en-US" b="1" dirty="0">
                    <a:solidFill>
                      <a:srgbClr val="FF0000"/>
                    </a:solidFill>
                    <a:latin typeface="幼圆" panose="02010509060101010101" pitchFamily="49" charset="-122"/>
                  </a:rPr>
                  <a:t>青绿；</a:t>
                </a:r>
                <a14:m>
                  <m:oMath xmlns:m="http://schemas.openxmlformats.org/officeDocument/2006/math">
                    <m:r>
                      <m:rPr>
                        <m:nor/>
                      </m:rPr>
                      <a:rPr lang="zh-CN" altLang="en-US" b="1" dirty="0">
                        <a:solidFill>
                          <a:srgbClr val="FF0000"/>
                        </a:solidFill>
                        <a:latin typeface="幼圆" panose="02010509060101010101" pitchFamily="49" charset="-122"/>
                      </a:rPr>
                      <m:t>根蒂</m:t>
                    </m:r>
                    <m:r>
                      <m:rPr>
                        <m:nor/>
                      </m:rPr>
                      <a:rPr lang="en-US" altLang="zh-CN" b="1" dirty="0">
                        <a:solidFill>
                          <a:srgbClr val="FF0000"/>
                        </a:solidFill>
                        <a:latin typeface="幼圆" panose="02010509060101010101" pitchFamily="49" charset="-122"/>
                      </a:rPr>
                      <m:t>=</m:t>
                    </m:r>
                    <m:r>
                      <a:rPr lang="zh-CN" altLang="en-US" b="1" dirty="0">
                        <a:solidFill>
                          <a:srgbClr val="FF0000"/>
                        </a:solidFill>
                        <a:latin typeface="Cambria Math"/>
                      </a:rPr>
                      <m:t>蜷缩；</m:t>
                    </m:r>
                  </m:oMath>
                </a14:m>
                <a:r>
                  <a:rPr lang="zh-CN" altLang="en-US" b="1" dirty="0">
                    <a:solidFill>
                      <a:srgbClr val="FF0000"/>
                    </a:solidFill>
                    <a:latin typeface="幼圆" panose="02010509060101010101" pitchFamily="49" charset="-122"/>
                  </a:rPr>
                  <a:t>敲声</a:t>
                </a:r>
                <a:r>
                  <a:rPr lang="en-US" altLang="zh-CN" b="1" dirty="0">
                    <a:solidFill>
                      <a:srgbClr val="FF0000"/>
                    </a:solidFill>
                    <a:latin typeface="幼圆" panose="02010509060101010101" pitchFamily="49" charset="-122"/>
                  </a:rPr>
                  <a:t>=</a:t>
                </a:r>
                <a:r>
                  <a:rPr lang="zh-CN" altLang="en-US" b="1" dirty="0">
                    <a:solidFill>
                      <a:srgbClr val="FF0000"/>
                    </a:solidFill>
                    <a:latin typeface="幼圆" panose="02010509060101010101" pitchFamily="49" charset="-122"/>
                  </a:rPr>
                  <a:t>沉闷</a:t>
                </a:r>
                <a:r>
                  <a:rPr lang="en-US" altLang="zh-CN" b="1" dirty="0">
                    <a:solidFill>
                      <a:srgbClr val="FF0000"/>
                    </a:solidFill>
                    <a:latin typeface="幼圆" panose="02010509060101010101" pitchFamily="49" charset="-122"/>
                  </a:rPr>
                  <a:t>)</a:t>
                </a:r>
                <a:r>
                  <a:rPr lang="zh-CN" altLang="en-US" dirty="0">
                    <a:latin typeface="幼圆" panose="02010509060101010101" pitchFamily="49" charset="-122"/>
                  </a:rPr>
                  <a:t>的瓜会预测出不同的结果：</a:t>
                </a:r>
                <a:endParaRPr lang="zh-CN" altLang="en-US" dirty="0"/>
              </a:p>
            </p:txBody>
          </p:sp>
        </mc:Choice>
        <mc:Fallback xmlns="">
          <p:sp>
            <p:nvSpPr>
              <p:cNvPr id="19" name="内容占位符 2"/>
              <p:cNvSpPr txBox="1">
                <a:spLocks noRot="1" noChangeAspect="1" noMove="1" noResize="1" noEditPoints="1" noAdjustHandles="1" noChangeArrowheads="1" noChangeShapeType="1" noTextEdit="1"/>
              </p:cNvSpPr>
              <p:nvPr/>
            </p:nvSpPr>
            <p:spPr>
              <a:xfrm>
                <a:off x="424384" y="1762773"/>
                <a:ext cx="7599222" cy="789575"/>
              </a:xfrm>
              <a:prstGeom prst="rect">
                <a:avLst/>
              </a:prstGeom>
              <a:blipFill>
                <a:blip r:embed="rId3"/>
                <a:stretch>
                  <a:fillRect t="-11111" r="-5667" b="-9524"/>
                </a:stretch>
              </a:blipFill>
            </p:spPr>
            <p:txBody>
              <a:bodyPr/>
              <a:lstStyle/>
              <a:p>
                <a:r>
                  <a:rPr lang="zh-CN" altLang="en-US">
                    <a:noFill/>
                  </a:rPr>
                  <a:t> </a:t>
                </a:r>
              </a:p>
            </p:txBody>
          </p:sp>
        </mc:Fallback>
      </mc:AlternateContent>
      <p:sp>
        <p:nvSpPr>
          <p:cNvPr id="20" name="object 6"/>
          <p:cNvSpPr/>
          <p:nvPr/>
        </p:nvSpPr>
        <p:spPr>
          <a:xfrm>
            <a:off x="440559" y="4495202"/>
            <a:ext cx="3078479" cy="1927859"/>
          </a:xfrm>
          <a:prstGeom prst="rect">
            <a:avLst/>
          </a:prstGeom>
          <a:blipFill>
            <a:blip r:embed="rId4" cstate="print"/>
            <a:stretch>
              <a:fillRect/>
            </a:stretch>
          </a:blipFill>
        </p:spPr>
        <p:txBody>
          <a:bodyPr wrap="square" lIns="0" tIns="0" rIns="0" bIns="0" rtlCol="0">
            <a:noAutofit/>
          </a:bodyPr>
          <a:lstStyle/>
          <a:p>
            <a:endParaRPr/>
          </a:p>
        </p:txBody>
      </p:sp>
      <p:sp>
        <p:nvSpPr>
          <p:cNvPr id="21" name="object 6"/>
          <p:cNvSpPr txBox="1"/>
          <p:nvPr/>
        </p:nvSpPr>
        <p:spPr>
          <a:xfrm>
            <a:off x="3205739" y="4236782"/>
            <a:ext cx="1357761" cy="381847"/>
          </a:xfrm>
          <a:prstGeom prst="rect">
            <a:avLst/>
          </a:prstGeom>
        </p:spPr>
        <p:txBody>
          <a:bodyPr vert="horz" wrap="square" lIns="0" tIns="0" rIns="0" bIns="0" rtlCol="0">
            <a:noAutofit/>
          </a:bodyPr>
          <a:lstStyle/>
          <a:p>
            <a:pPr marL="242570" marR="12700" indent="-230504">
              <a:lnSpc>
                <a:spcPct val="100000"/>
              </a:lnSpc>
            </a:pPr>
            <a:r>
              <a:rPr lang="zh-CN" altLang="en-US" sz="2000" b="1" spc="-10" dirty="0">
                <a:solidFill>
                  <a:srgbClr val="0070C0"/>
                </a:solidFill>
                <a:latin typeface="Arial Unicode MS"/>
                <a:cs typeface="Arial Unicode MS"/>
              </a:rPr>
              <a:t>尽可能特殊</a:t>
            </a:r>
            <a:endParaRPr sz="2000" b="1">
              <a:solidFill>
                <a:srgbClr val="0070C0"/>
              </a:solidFill>
              <a:latin typeface="Verdana"/>
              <a:cs typeface="Verdana"/>
            </a:endParaRPr>
          </a:p>
        </p:txBody>
      </p:sp>
      <p:sp>
        <p:nvSpPr>
          <p:cNvPr id="22" name="object 6"/>
          <p:cNvSpPr txBox="1"/>
          <p:nvPr/>
        </p:nvSpPr>
        <p:spPr>
          <a:xfrm>
            <a:off x="1799722" y="2501123"/>
            <a:ext cx="1357761" cy="381847"/>
          </a:xfrm>
          <a:prstGeom prst="rect">
            <a:avLst/>
          </a:prstGeom>
        </p:spPr>
        <p:txBody>
          <a:bodyPr vert="horz" wrap="square" lIns="0" tIns="0" rIns="0" bIns="0" rtlCol="0">
            <a:noAutofit/>
          </a:bodyPr>
          <a:lstStyle/>
          <a:p>
            <a:pPr marL="242570" marR="12700" indent="-230504">
              <a:lnSpc>
                <a:spcPct val="100000"/>
              </a:lnSpc>
            </a:pPr>
            <a:r>
              <a:rPr lang="zh-CN" altLang="en-US" sz="2000" b="1" spc="-10" dirty="0">
                <a:solidFill>
                  <a:srgbClr val="00B050"/>
                </a:solidFill>
                <a:latin typeface="Arial Unicode MS"/>
                <a:cs typeface="Arial Unicode MS"/>
              </a:rPr>
              <a:t>尽可能一般</a:t>
            </a:r>
            <a:endParaRPr sz="2000" b="1">
              <a:solidFill>
                <a:srgbClr val="00B050"/>
              </a:solidFill>
              <a:latin typeface="Verdana"/>
              <a:cs typeface="Verdana"/>
            </a:endParaRPr>
          </a:p>
        </p:txBody>
      </p:sp>
      <p:sp>
        <p:nvSpPr>
          <p:cNvPr id="23" name="object 6"/>
          <p:cNvSpPr txBox="1"/>
          <p:nvPr/>
        </p:nvSpPr>
        <p:spPr>
          <a:xfrm>
            <a:off x="4462802" y="2549741"/>
            <a:ext cx="1357761" cy="381847"/>
          </a:xfrm>
          <a:prstGeom prst="rect">
            <a:avLst/>
          </a:prstGeom>
        </p:spPr>
        <p:txBody>
          <a:bodyPr vert="horz" wrap="square" lIns="0" tIns="0" rIns="0" bIns="0" rtlCol="0">
            <a:noAutofit/>
          </a:bodyPr>
          <a:lstStyle/>
          <a:p>
            <a:pPr marL="242570" marR="12700" indent="-230504">
              <a:lnSpc>
                <a:spcPct val="100000"/>
              </a:lnSpc>
            </a:pPr>
            <a:r>
              <a:rPr lang="zh-CN" altLang="en-US" sz="2000" b="1" spc="-10" dirty="0">
                <a:solidFill>
                  <a:srgbClr val="00B050"/>
                </a:solidFill>
                <a:latin typeface="Arial Unicode MS"/>
                <a:cs typeface="Arial Unicode MS"/>
              </a:rPr>
              <a:t>尽可能一般</a:t>
            </a:r>
            <a:endParaRPr sz="2000" b="1">
              <a:solidFill>
                <a:srgbClr val="00B050"/>
              </a:solidFill>
              <a:latin typeface="Verdana"/>
              <a:cs typeface="Verdana"/>
            </a:endParaRPr>
          </a:p>
        </p:txBody>
      </p:sp>
      <p:sp>
        <p:nvSpPr>
          <p:cNvPr id="24" name="object 6"/>
          <p:cNvSpPr txBox="1"/>
          <p:nvPr/>
        </p:nvSpPr>
        <p:spPr>
          <a:xfrm>
            <a:off x="6633122" y="5688837"/>
            <a:ext cx="1718398" cy="594737"/>
          </a:xfrm>
          <a:prstGeom prst="rect">
            <a:avLst/>
          </a:prstGeom>
        </p:spPr>
        <p:txBody>
          <a:bodyPr vert="horz" wrap="square" lIns="0" tIns="0" rIns="0" bIns="0" rtlCol="0">
            <a:noAutofit/>
          </a:bodyPr>
          <a:lstStyle/>
          <a:p>
            <a:pPr marL="242570" marR="12700" indent="-230504">
              <a:lnSpc>
                <a:spcPct val="100000"/>
              </a:lnSpc>
            </a:pPr>
            <a:r>
              <a:rPr lang="zh-CN" altLang="en-US" sz="2800" b="1" spc="-10" dirty="0">
                <a:solidFill>
                  <a:srgbClr val="0070C0"/>
                </a:solidFill>
                <a:latin typeface="Arial Unicode MS"/>
                <a:cs typeface="Arial Unicode MS"/>
              </a:rPr>
              <a:t>特征选择！</a:t>
            </a:r>
            <a:endParaRPr sz="2800" b="1">
              <a:solidFill>
                <a:srgbClr val="0070C0"/>
              </a:solidFill>
              <a:latin typeface="Verdana"/>
              <a:cs typeface="Verdana"/>
            </a:endParaRPr>
          </a:p>
        </p:txBody>
      </p:sp>
      <p:sp>
        <p:nvSpPr>
          <p:cNvPr id="4" name="矩形 3">
            <a:extLst>
              <a:ext uri="{FF2B5EF4-FFF2-40B4-BE49-F238E27FC236}">
                <a16:creationId xmlns:a16="http://schemas.microsoft.com/office/drawing/2014/main" id="{4B2E43A2-EBD1-D140-A599-69F67B712FC4}"/>
              </a:ext>
            </a:extLst>
          </p:cNvPr>
          <p:cNvSpPr/>
          <p:nvPr/>
        </p:nvSpPr>
        <p:spPr>
          <a:xfrm>
            <a:off x="4571999" y="4207609"/>
            <a:ext cx="800219" cy="461665"/>
          </a:xfrm>
          <a:prstGeom prst="rect">
            <a:avLst/>
          </a:prstGeom>
        </p:spPr>
        <p:txBody>
          <a:bodyPr wrap="none">
            <a:spAutoFit/>
          </a:bodyPr>
          <a:lstStyle/>
          <a:p>
            <a:r>
              <a:rPr lang="zh-CN" altLang="en-US" sz="2400" dirty="0">
                <a:solidFill>
                  <a:srgbClr val="FF0000"/>
                </a:solidFill>
                <a:latin typeface="幼圆" panose="02010509060101010101" pitchFamily="49" charset="-122"/>
              </a:rPr>
              <a:t>坏瓜</a:t>
            </a:r>
            <a:endParaRPr lang="zh-CN" altLang="en-US" sz="2400" dirty="0">
              <a:solidFill>
                <a:srgbClr val="FF0000"/>
              </a:solidFill>
            </a:endParaRPr>
          </a:p>
        </p:txBody>
      </p:sp>
      <p:sp>
        <p:nvSpPr>
          <p:cNvPr id="15" name="矩形 14">
            <a:extLst>
              <a:ext uri="{FF2B5EF4-FFF2-40B4-BE49-F238E27FC236}">
                <a16:creationId xmlns:a16="http://schemas.microsoft.com/office/drawing/2014/main" id="{D42E671A-6B3F-9F49-868E-835CD635ADDF}"/>
              </a:ext>
            </a:extLst>
          </p:cNvPr>
          <p:cNvSpPr/>
          <p:nvPr/>
        </p:nvSpPr>
        <p:spPr>
          <a:xfrm>
            <a:off x="571381" y="2738735"/>
            <a:ext cx="800219" cy="461665"/>
          </a:xfrm>
          <a:prstGeom prst="rect">
            <a:avLst/>
          </a:prstGeom>
        </p:spPr>
        <p:txBody>
          <a:bodyPr wrap="none">
            <a:spAutoFit/>
          </a:bodyPr>
          <a:lstStyle/>
          <a:p>
            <a:r>
              <a:rPr lang="zh-CN" altLang="en-US" sz="2400" dirty="0">
                <a:solidFill>
                  <a:srgbClr val="FF0000"/>
                </a:solidFill>
                <a:latin typeface="幼圆" panose="02010509060101010101" pitchFamily="49" charset="-122"/>
              </a:rPr>
              <a:t>好瓜</a:t>
            </a:r>
            <a:endParaRPr lang="zh-CN" altLang="en-US" sz="2400" dirty="0">
              <a:solidFill>
                <a:srgbClr val="FF0000"/>
              </a:solidFill>
            </a:endParaRPr>
          </a:p>
        </p:txBody>
      </p:sp>
      <p:sp>
        <p:nvSpPr>
          <p:cNvPr id="16" name="矩形 15">
            <a:extLst>
              <a:ext uri="{FF2B5EF4-FFF2-40B4-BE49-F238E27FC236}">
                <a16:creationId xmlns:a16="http://schemas.microsoft.com/office/drawing/2014/main" id="{96D91827-67B1-3941-BB88-7E143E66D49C}"/>
              </a:ext>
            </a:extLst>
          </p:cNvPr>
          <p:cNvSpPr/>
          <p:nvPr/>
        </p:nvSpPr>
        <p:spPr>
          <a:xfrm>
            <a:off x="6325663" y="2609086"/>
            <a:ext cx="800219" cy="461665"/>
          </a:xfrm>
          <a:prstGeom prst="rect">
            <a:avLst/>
          </a:prstGeom>
        </p:spPr>
        <p:txBody>
          <a:bodyPr wrap="none">
            <a:spAutoFit/>
          </a:bodyPr>
          <a:lstStyle/>
          <a:p>
            <a:r>
              <a:rPr lang="zh-CN" altLang="en-US" sz="2400" dirty="0">
                <a:solidFill>
                  <a:srgbClr val="FF0000"/>
                </a:solidFill>
                <a:latin typeface="幼圆" panose="02010509060101010101" pitchFamily="49" charset="-122"/>
              </a:rPr>
              <a:t>坏瓜</a:t>
            </a:r>
            <a:endParaRPr lang="zh-CN" altLang="en-US" sz="2400" dirty="0">
              <a:solidFill>
                <a:srgbClr val="FF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0" dirty="0">
                <a:latin typeface="Arial Unicode MS"/>
                <a:cs typeface="Arial Unicode MS"/>
              </a:rPr>
              <a:t>归纳偏</a:t>
            </a:r>
            <a:r>
              <a:rPr sz="2800" spc="-30" dirty="0">
                <a:latin typeface="Arial Unicode MS"/>
                <a:cs typeface="Arial Unicode MS"/>
              </a:rPr>
              <a:t>好</a:t>
            </a:r>
            <a:r>
              <a:rPr sz="2800" spc="195" dirty="0">
                <a:latin typeface="Arial Unicode MS"/>
                <a:cs typeface="Arial Unicode MS"/>
              </a:rPr>
              <a:t> </a:t>
            </a:r>
            <a:r>
              <a:rPr sz="2000" spc="0" dirty="0">
                <a:latin typeface="Verdana"/>
                <a:cs typeface="Verdana"/>
              </a:rPr>
              <a:t>(inducti</a:t>
            </a:r>
            <a:r>
              <a:rPr sz="2000" spc="-20" dirty="0">
                <a:latin typeface="Verdana"/>
                <a:cs typeface="Verdana"/>
              </a:rPr>
              <a:t>v</a:t>
            </a:r>
            <a:r>
              <a:rPr sz="2000" spc="0" dirty="0">
                <a:latin typeface="Verdana"/>
                <a:cs typeface="Verdana"/>
              </a:rPr>
              <a:t>e</a:t>
            </a:r>
            <a:r>
              <a:rPr sz="2000" spc="-25" dirty="0">
                <a:latin typeface="Verdana"/>
                <a:cs typeface="Verdana"/>
              </a:rPr>
              <a:t> </a:t>
            </a:r>
            <a:r>
              <a:rPr sz="2000" spc="0" dirty="0">
                <a:latin typeface="Verdana"/>
                <a:cs typeface="Verdana"/>
              </a:rPr>
              <a:t>bi</a:t>
            </a:r>
            <a:r>
              <a:rPr sz="2000" spc="-15" dirty="0">
                <a:latin typeface="Verdana"/>
                <a:cs typeface="Verdana"/>
              </a:rPr>
              <a:t>a</a:t>
            </a:r>
            <a:r>
              <a:rPr sz="2000" spc="0" dirty="0">
                <a:latin typeface="Verdana"/>
                <a:cs typeface="Verdana"/>
              </a:rPr>
              <a:t>s)</a:t>
            </a:r>
            <a:endParaRPr sz="2000">
              <a:latin typeface="Verdana"/>
              <a:cs typeface="Verdana"/>
            </a:endParaRPr>
          </a:p>
        </p:txBody>
      </p:sp>
      <p:sp>
        <p:nvSpPr>
          <p:cNvPr id="3" name="object 3"/>
          <p:cNvSpPr txBox="1"/>
          <p:nvPr/>
        </p:nvSpPr>
        <p:spPr>
          <a:xfrm>
            <a:off x="1039774" y="1201546"/>
            <a:ext cx="6731634" cy="372745"/>
          </a:xfrm>
          <a:prstGeom prst="rect">
            <a:avLst/>
          </a:prstGeom>
        </p:spPr>
        <p:txBody>
          <a:bodyPr vert="horz" wrap="square" lIns="0" tIns="0" rIns="0" bIns="0" rtlCol="0">
            <a:noAutofit/>
          </a:bodyPr>
          <a:lstStyle/>
          <a:p>
            <a:pPr marL="12700">
              <a:lnSpc>
                <a:spcPct val="100000"/>
              </a:lnSpc>
            </a:pPr>
            <a:r>
              <a:rPr sz="2400" dirty="0">
                <a:latin typeface="Arial Unicode MS"/>
                <a:cs typeface="Arial Unicode MS"/>
              </a:rPr>
              <a:t>机器学习算法在学习过程中对某种类型假设的偏好</a:t>
            </a:r>
            <a:endParaRPr sz="2400">
              <a:latin typeface="Arial Unicode MS"/>
              <a:cs typeface="Arial Unicode MS"/>
            </a:endParaRPr>
          </a:p>
        </p:txBody>
      </p:sp>
      <p:sp>
        <p:nvSpPr>
          <p:cNvPr id="4" name="object 4"/>
          <p:cNvSpPr/>
          <p:nvPr/>
        </p:nvSpPr>
        <p:spPr>
          <a:xfrm>
            <a:off x="832414" y="1652351"/>
            <a:ext cx="3599688" cy="2101595"/>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805226" y="5206138"/>
            <a:ext cx="7700374" cy="954024"/>
          </a:xfrm>
          <a:custGeom>
            <a:avLst/>
            <a:gdLst/>
            <a:ahLst/>
            <a:cxnLst/>
            <a:rect l="l" t="t" r="r" b="b"/>
            <a:pathLst>
              <a:path w="7394448" h="954024">
                <a:moveTo>
                  <a:pt x="0" y="954024"/>
                </a:moveTo>
                <a:lnTo>
                  <a:pt x="7394448" y="954024"/>
                </a:lnTo>
                <a:lnTo>
                  <a:pt x="7394448" y="0"/>
                </a:lnTo>
                <a:lnTo>
                  <a:pt x="0" y="0"/>
                </a:lnTo>
                <a:lnTo>
                  <a:pt x="0" y="954024"/>
                </a:lnTo>
                <a:close/>
              </a:path>
            </a:pathLst>
          </a:custGeom>
          <a:solidFill>
            <a:srgbClr val="FFFF00"/>
          </a:solidFill>
        </p:spPr>
        <p:txBody>
          <a:bodyPr wrap="square" lIns="0" tIns="0" rIns="0" bIns="0" rtlCol="0">
            <a:noAutofit/>
          </a:bodyPr>
          <a:lstStyle/>
          <a:p>
            <a:endParaRPr/>
          </a:p>
        </p:txBody>
      </p:sp>
      <p:sp>
        <p:nvSpPr>
          <p:cNvPr id="6" name="object 6"/>
          <p:cNvSpPr txBox="1"/>
          <p:nvPr/>
        </p:nvSpPr>
        <p:spPr>
          <a:xfrm>
            <a:off x="911136" y="4443752"/>
            <a:ext cx="7488555" cy="1884050"/>
          </a:xfrm>
          <a:prstGeom prst="rect">
            <a:avLst/>
          </a:prstGeom>
        </p:spPr>
        <p:txBody>
          <a:bodyPr vert="horz" wrap="square" lIns="0" tIns="0" rIns="0" bIns="0" rtlCol="0">
            <a:noAutofit/>
          </a:bodyPr>
          <a:lstStyle/>
          <a:p>
            <a:pPr marL="808355">
              <a:lnSpc>
                <a:spcPct val="100000"/>
              </a:lnSpc>
            </a:pPr>
            <a:r>
              <a:rPr sz="2400" spc="-5" dirty="0">
                <a:solidFill>
                  <a:srgbClr val="FF0000"/>
                </a:solidFill>
                <a:latin typeface="Arial Unicode MS"/>
                <a:cs typeface="Arial Unicode MS"/>
              </a:rPr>
              <a:t>任何一个有效的机器学习算法必有其偏好</a:t>
            </a:r>
            <a:endParaRPr sz="2400" dirty="0">
              <a:latin typeface="Arial Unicode MS"/>
              <a:cs typeface="Arial Unicode MS"/>
            </a:endParaRPr>
          </a:p>
          <a:p>
            <a:pPr>
              <a:lnSpc>
                <a:spcPts val="500"/>
              </a:lnSpc>
              <a:spcBef>
                <a:spcPts val="21"/>
              </a:spcBef>
            </a:pPr>
            <a:endParaRPr sz="500" dirty="0"/>
          </a:p>
          <a:p>
            <a:pPr marL="12700" marR="12700" indent="227329">
              <a:lnSpc>
                <a:spcPct val="100000"/>
              </a:lnSpc>
            </a:pPr>
            <a:endParaRPr lang="en-US" altLang="zh-CN" sz="1000" dirty="0"/>
          </a:p>
          <a:p>
            <a:pPr marL="12700" marR="12700" indent="227329">
              <a:lnSpc>
                <a:spcPct val="100000"/>
              </a:lnSpc>
            </a:pPr>
            <a:endParaRPr lang="en-US" altLang="zh-CN" sz="1000" dirty="0"/>
          </a:p>
          <a:p>
            <a:pPr marL="12700" marR="12700" indent="227329">
              <a:lnSpc>
                <a:spcPct val="100000"/>
              </a:lnSpc>
            </a:pPr>
            <a:endParaRPr lang="en-US" altLang="zh-CN" sz="1000" spc="-25" dirty="0">
              <a:latin typeface="Arial Unicode MS"/>
              <a:cs typeface="Arial Unicode MS"/>
            </a:endParaRPr>
          </a:p>
          <a:p>
            <a:pPr marR="12700">
              <a:lnSpc>
                <a:spcPct val="100000"/>
              </a:lnSpc>
            </a:pPr>
            <a:r>
              <a:rPr sz="2800" spc="-25" dirty="0" err="1">
                <a:latin typeface="Arial Unicode MS"/>
                <a:cs typeface="Arial Unicode MS"/>
              </a:rPr>
              <a:t>学</a:t>
            </a:r>
            <a:r>
              <a:rPr sz="2800" spc="-30" dirty="0" err="1">
                <a:latin typeface="Arial Unicode MS"/>
                <a:cs typeface="Arial Unicode MS"/>
              </a:rPr>
              <a:t>习算法</a:t>
            </a:r>
            <a:r>
              <a:rPr sz="2800" spc="-25" dirty="0" err="1">
                <a:latin typeface="Arial Unicode MS"/>
                <a:cs typeface="Arial Unicode MS"/>
              </a:rPr>
              <a:t>的</a:t>
            </a:r>
            <a:r>
              <a:rPr sz="2800" spc="-30" dirty="0" err="1">
                <a:latin typeface="Arial Unicode MS"/>
                <a:cs typeface="Arial Unicode MS"/>
              </a:rPr>
              <a:t>归纳偏</a:t>
            </a:r>
            <a:r>
              <a:rPr sz="2800" spc="-25" dirty="0" err="1">
                <a:latin typeface="Arial Unicode MS"/>
                <a:cs typeface="Arial Unicode MS"/>
              </a:rPr>
              <a:t>好</a:t>
            </a:r>
            <a:r>
              <a:rPr sz="2800" spc="-30" dirty="0" err="1">
                <a:latin typeface="Arial Unicode MS"/>
                <a:cs typeface="Arial Unicode MS"/>
              </a:rPr>
              <a:t>是否与</a:t>
            </a:r>
            <a:r>
              <a:rPr sz="2800" spc="-25" dirty="0" err="1">
                <a:latin typeface="Arial Unicode MS"/>
                <a:cs typeface="Arial Unicode MS"/>
              </a:rPr>
              <a:t>问</a:t>
            </a:r>
            <a:r>
              <a:rPr sz="2800" spc="-15" dirty="0" err="1">
                <a:latin typeface="Arial Unicode MS"/>
                <a:cs typeface="Arial Unicode MS"/>
              </a:rPr>
              <a:t>题</a:t>
            </a:r>
            <a:r>
              <a:rPr sz="2800" spc="-30" dirty="0" err="1">
                <a:latin typeface="Arial Unicode MS"/>
                <a:cs typeface="Arial Unicode MS"/>
              </a:rPr>
              <a:t>本身</a:t>
            </a:r>
            <a:r>
              <a:rPr sz="2800" spc="-25" dirty="0" err="1">
                <a:latin typeface="Arial Unicode MS"/>
                <a:cs typeface="Arial Unicode MS"/>
              </a:rPr>
              <a:t>匹</a:t>
            </a:r>
            <a:r>
              <a:rPr sz="2800" spc="-30" dirty="0" err="1">
                <a:latin typeface="Arial Unicode MS"/>
                <a:cs typeface="Arial Unicode MS"/>
              </a:rPr>
              <a:t>配</a:t>
            </a:r>
            <a:r>
              <a:rPr sz="2800" spc="-30" dirty="0">
                <a:latin typeface="Arial Unicode MS"/>
                <a:cs typeface="Arial Unicode MS"/>
              </a:rPr>
              <a:t>，</a:t>
            </a:r>
            <a:r>
              <a:rPr sz="2800" spc="-10" dirty="0">
                <a:latin typeface="Arial Unicode MS"/>
                <a:cs typeface="Arial Unicode MS"/>
              </a:rPr>
              <a:t> </a:t>
            </a:r>
            <a:r>
              <a:rPr sz="2800" spc="-20" dirty="0">
                <a:latin typeface="Arial Unicode MS"/>
                <a:cs typeface="Arial Unicode MS"/>
              </a:rPr>
              <a:t>大</a:t>
            </a:r>
            <a:r>
              <a:rPr sz="2800" spc="-30" dirty="0">
                <a:latin typeface="Arial Unicode MS"/>
                <a:cs typeface="Arial Unicode MS"/>
              </a:rPr>
              <a:t>多数时</a:t>
            </a:r>
            <a:r>
              <a:rPr sz="2800" spc="-25" dirty="0">
                <a:latin typeface="Arial Unicode MS"/>
                <a:cs typeface="Arial Unicode MS"/>
              </a:rPr>
              <a:t>候</a:t>
            </a:r>
            <a:r>
              <a:rPr sz="2800" spc="-30" dirty="0">
                <a:latin typeface="Arial Unicode MS"/>
                <a:cs typeface="Arial Unicode MS"/>
              </a:rPr>
              <a:t>直接决</a:t>
            </a:r>
            <a:r>
              <a:rPr sz="2800" spc="-25" dirty="0">
                <a:latin typeface="Arial Unicode MS"/>
                <a:cs typeface="Arial Unicode MS"/>
              </a:rPr>
              <a:t>定</a:t>
            </a:r>
            <a:r>
              <a:rPr sz="2800" spc="-30" dirty="0">
                <a:latin typeface="Arial Unicode MS"/>
                <a:cs typeface="Arial Unicode MS"/>
              </a:rPr>
              <a:t>了算法</a:t>
            </a:r>
            <a:r>
              <a:rPr sz="2800" spc="-25" dirty="0">
                <a:latin typeface="Arial Unicode MS"/>
                <a:cs typeface="Arial Unicode MS"/>
              </a:rPr>
              <a:t>能</a:t>
            </a:r>
            <a:r>
              <a:rPr sz="2800" spc="-30" dirty="0">
                <a:latin typeface="Arial Unicode MS"/>
                <a:cs typeface="Arial Unicode MS"/>
              </a:rPr>
              <a:t>否取得</a:t>
            </a:r>
            <a:r>
              <a:rPr sz="2800" spc="-25" dirty="0">
                <a:latin typeface="Arial Unicode MS"/>
                <a:cs typeface="Arial Unicode MS"/>
              </a:rPr>
              <a:t>好</a:t>
            </a:r>
            <a:r>
              <a:rPr sz="2800" spc="-30" dirty="0">
                <a:latin typeface="Arial Unicode MS"/>
                <a:cs typeface="Arial Unicode MS"/>
              </a:rPr>
              <a:t>的性能！</a:t>
            </a:r>
            <a:endParaRPr sz="2800" dirty="0">
              <a:latin typeface="Arial Unicode MS"/>
              <a:cs typeface="Arial Unicode MS"/>
            </a:endParaRPr>
          </a:p>
        </p:txBody>
      </p:sp>
      <p:sp>
        <p:nvSpPr>
          <p:cNvPr id="7" name="object 7"/>
          <p:cNvSpPr txBox="1"/>
          <p:nvPr/>
        </p:nvSpPr>
        <p:spPr>
          <a:xfrm>
            <a:off x="4154613" y="1700457"/>
            <a:ext cx="1148715" cy="738505"/>
          </a:xfrm>
          <a:prstGeom prst="rect">
            <a:avLst/>
          </a:prstGeom>
        </p:spPr>
        <p:txBody>
          <a:bodyPr vert="horz" wrap="square" lIns="0" tIns="0" rIns="0" bIns="0" rtlCol="0">
            <a:noAutofit/>
          </a:bodyPr>
          <a:lstStyle/>
          <a:p>
            <a:pPr marL="12700">
              <a:lnSpc>
                <a:spcPct val="100000"/>
              </a:lnSpc>
            </a:pPr>
            <a:r>
              <a:rPr sz="2400" dirty="0">
                <a:latin typeface="Verdana"/>
                <a:cs typeface="Verdana"/>
              </a:rPr>
              <a:t>A</a:t>
            </a:r>
            <a:r>
              <a:rPr sz="2400" spc="-5" dirty="0">
                <a:latin typeface="Arial Unicode MS"/>
                <a:cs typeface="Arial Unicode MS"/>
              </a:rPr>
              <a:t>更好？</a:t>
            </a:r>
            <a:endParaRPr sz="2400">
              <a:latin typeface="Arial Unicode MS"/>
              <a:cs typeface="Arial Unicode MS"/>
            </a:endParaRPr>
          </a:p>
          <a:p>
            <a:pPr marL="12700">
              <a:lnSpc>
                <a:spcPct val="100000"/>
              </a:lnSpc>
            </a:pPr>
            <a:r>
              <a:rPr sz="2400" spc="-5" dirty="0">
                <a:latin typeface="Verdana"/>
                <a:cs typeface="Verdana"/>
              </a:rPr>
              <a:t>B</a:t>
            </a:r>
            <a:r>
              <a:rPr sz="2400" spc="0" dirty="0">
                <a:latin typeface="Arial Unicode MS"/>
                <a:cs typeface="Arial Unicode MS"/>
              </a:rPr>
              <a:t>更好？</a:t>
            </a:r>
            <a:endParaRPr sz="2400">
              <a:latin typeface="Arial Unicode MS"/>
              <a:cs typeface="Arial Unicode MS"/>
            </a:endParaRPr>
          </a:p>
        </p:txBody>
      </p:sp>
      <p:sp>
        <p:nvSpPr>
          <p:cNvPr id="8" name="object 8"/>
          <p:cNvSpPr txBox="1"/>
          <p:nvPr/>
        </p:nvSpPr>
        <p:spPr>
          <a:xfrm>
            <a:off x="6705600" y="1844009"/>
            <a:ext cx="1542415" cy="857250"/>
          </a:xfrm>
          <a:prstGeom prst="rect">
            <a:avLst/>
          </a:prstGeom>
        </p:spPr>
        <p:txBody>
          <a:bodyPr vert="horz" wrap="square" lIns="0" tIns="0" rIns="0" bIns="0" rtlCol="0">
            <a:noAutofit/>
          </a:bodyPr>
          <a:lstStyle/>
          <a:p>
            <a:pPr marL="12700" marR="12700" indent="635" algn="ctr">
              <a:lnSpc>
                <a:spcPct val="99600"/>
              </a:lnSpc>
            </a:pPr>
            <a:r>
              <a:rPr sz="2000" dirty="0">
                <a:solidFill>
                  <a:srgbClr val="0000FF"/>
                </a:solidFill>
                <a:latin typeface="Arial Unicode MS"/>
                <a:cs typeface="Arial Unicode MS"/>
              </a:rPr>
              <a:t>一般原</a:t>
            </a:r>
            <a:r>
              <a:rPr sz="2000" spc="-15" dirty="0">
                <a:solidFill>
                  <a:srgbClr val="0000FF"/>
                </a:solidFill>
                <a:latin typeface="Arial Unicode MS"/>
                <a:cs typeface="Arial Unicode MS"/>
              </a:rPr>
              <a:t>则</a:t>
            </a:r>
            <a:r>
              <a:rPr sz="2000" spc="0" dirty="0">
                <a:solidFill>
                  <a:srgbClr val="0000FF"/>
                </a:solidFill>
                <a:latin typeface="Arial Unicode MS"/>
                <a:cs typeface="Arial Unicode MS"/>
              </a:rPr>
              <a:t>： 奥卡姆</a:t>
            </a:r>
            <a:r>
              <a:rPr sz="2000" spc="-15" dirty="0">
                <a:solidFill>
                  <a:srgbClr val="0000FF"/>
                </a:solidFill>
                <a:latin typeface="Arial Unicode MS"/>
                <a:cs typeface="Arial Unicode MS"/>
              </a:rPr>
              <a:t>剃</a:t>
            </a:r>
            <a:r>
              <a:rPr sz="2000" spc="0" dirty="0">
                <a:solidFill>
                  <a:srgbClr val="0000FF"/>
                </a:solidFill>
                <a:latin typeface="Arial Unicode MS"/>
                <a:cs typeface="Arial Unicode MS"/>
              </a:rPr>
              <a:t>刀 </a:t>
            </a:r>
            <a:r>
              <a:rPr sz="1600" spc="-20" dirty="0">
                <a:solidFill>
                  <a:srgbClr val="0000FF"/>
                </a:solidFill>
                <a:latin typeface="Verdana"/>
                <a:cs typeface="Verdana"/>
              </a:rPr>
              <a:t>(</a:t>
            </a:r>
            <a:r>
              <a:rPr sz="1600" spc="0" dirty="0">
                <a:solidFill>
                  <a:srgbClr val="0000FF"/>
                </a:solidFill>
                <a:latin typeface="Verdana"/>
                <a:cs typeface="Verdana"/>
              </a:rPr>
              <a:t>Oca</a:t>
            </a:r>
            <a:r>
              <a:rPr sz="1600" spc="-15" dirty="0">
                <a:solidFill>
                  <a:srgbClr val="0000FF"/>
                </a:solidFill>
                <a:latin typeface="Verdana"/>
                <a:cs typeface="Verdana"/>
              </a:rPr>
              <a:t>m</a:t>
            </a:r>
            <a:r>
              <a:rPr sz="1600" spc="-60" dirty="0">
                <a:solidFill>
                  <a:srgbClr val="0000FF"/>
                </a:solidFill>
                <a:latin typeface="Verdana"/>
                <a:cs typeface="Verdana"/>
              </a:rPr>
              <a:t>’</a:t>
            </a:r>
            <a:r>
              <a:rPr sz="1600" spc="0" dirty="0">
                <a:solidFill>
                  <a:srgbClr val="0000FF"/>
                </a:solidFill>
                <a:latin typeface="Verdana"/>
                <a:cs typeface="Verdana"/>
              </a:rPr>
              <a:t>s</a:t>
            </a:r>
            <a:r>
              <a:rPr sz="1600" spc="30" dirty="0">
                <a:solidFill>
                  <a:srgbClr val="0000FF"/>
                </a:solidFill>
                <a:latin typeface="Verdana"/>
                <a:cs typeface="Verdana"/>
              </a:rPr>
              <a:t> </a:t>
            </a:r>
            <a:r>
              <a:rPr sz="1600" spc="-25" dirty="0">
                <a:solidFill>
                  <a:srgbClr val="0000FF"/>
                </a:solidFill>
                <a:latin typeface="Verdana"/>
                <a:cs typeface="Verdana"/>
              </a:rPr>
              <a:t>r</a:t>
            </a:r>
            <a:r>
              <a:rPr sz="1600" spc="-10" dirty="0">
                <a:solidFill>
                  <a:srgbClr val="0000FF"/>
                </a:solidFill>
                <a:latin typeface="Verdana"/>
                <a:cs typeface="Verdana"/>
              </a:rPr>
              <a:t>a</a:t>
            </a:r>
            <a:r>
              <a:rPr sz="1600" spc="-25" dirty="0">
                <a:solidFill>
                  <a:srgbClr val="0000FF"/>
                </a:solidFill>
                <a:latin typeface="Verdana"/>
                <a:cs typeface="Verdana"/>
              </a:rPr>
              <a:t>z</a:t>
            </a:r>
            <a:r>
              <a:rPr sz="1600" spc="0" dirty="0">
                <a:solidFill>
                  <a:srgbClr val="0000FF"/>
                </a:solidFill>
                <a:latin typeface="Verdana"/>
                <a:cs typeface="Verdana"/>
              </a:rPr>
              <a:t>or)</a:t>
            </a:r>
            <a:endParaRPr sz="1600">
              <a:latin typeface="Verdana"/>
              <a:cs typeface="Verdana"/>
            </a:endParaRPr>
          </a:p>
        </p:txBody>
      </p:sp>
      <p:sp>
        <p:nvSpPr>
          <p:cNvPr id="9" name="矩形 8"/>
          <p:cNvSpPr/>
          <p:nvPr/>
        </p:nvSpPr>
        <p:spPr>
          <a:xfrm>
            <a:off x="6238378" y="2904525"/>
            <a:ext cx="2476857" cy="646331"/>
          </a:xfrm>
          <a:prstGeom prst="rect">
            <a:avLst/>
          </a:prstGeom>
        </p:spPr>
        <p:txBody>
          <a:bodyPr wrap="square">
            <a:spAutoFit/>
          </a:bodyPr>
          <a:lstStyle/>
          <a:p>
            <a:r>
              <a:rPr lang="zh-CN" altLang="en-US" b="1" spc="-10">
                <a:solidFill>
                  <a:srgbClr val="0000FF"/>
                </a:solidFill>
                <a:latin typeface="Verdana"/>
                <a:cs typeface="Verdana"/>
              </a:rPr>
              <a:t>“如无必要，勿增实体”即“简单有效原理”</a:t>
            </a:r>
          </a:p>
        </p:txBody>
      </p:sp>
      <p:sp>
        <p:nvSpPr>
          <p:cNvPr id="10" name="矩形 9"/>
          <p:cNvSpPr/>
          <p:nvPr/>
        </p:nvSpPr>
        <p:spPr>
          <a:xfrm>
            <a:off x="848979" y="3666911"/>
            <a:ext cx="7244786" cy="646331"/>
          </a:xfrm>
          <a:prstGeom prst="rect">
            <a:avLst/>
          </a:prstGeom>
        </p:spPr>
        <p:txBody>
          <a:bodyPr wrap="square">
            <a:spAutoFit/>
          </a:bodyPr>
          <a:lstStyle/>
          <a:p>
            <a:r>
              <a:rPr lang="zh-CN" altLang="en-US" b="1">
                <a:solidFill>
                  <a:srgbClr val="3D3D3D"/>
                </a:solidFill>
                <a:effectLst/>
                <a:latin typeface="Verdana" charset="0"/>
              </a:rPr>
              <a:t>“当两个假说具有完全相同的解释力和预测力时，我们以那个较为简单的假说作为讨论依据。”</a:t>
            </a:r>
            <a:endParaRPr lang="zh-CN" altLang="en-US">
              <a:effectLs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lang="zh-CN" altLang="en-US" sz="2800" dirty="0">
                <a:solidFill>
                  <a:srgbClr val="0000FF"/>
                </a:solidFill>
                <a:latin typeface="Arial Unicode MS"/>
                <a:cs typeface="Arial Unicode MS"/>
              </a:rPr>
              <a:t>奥卡姆</a:t>
            </a:r>
            <a:r>
              <a:rPr lang="zh-CN" altLang="en-US" sz="2800" spc="-15" dirty="0">
                <a:solidFill>
                  <a:srgbClr val="0000FF"/>
                </a:solidFill>
                <a:latin typeface="Arial Unicode MS"/>
                <a:cs typeface="Arial Unicode MS"/>
              </a:rPr>
              <a:t>剃</a:t>
            </a:r>
            <a:r>
              <a:rPr lang="zh-CN" altLang="en-US" sz="2800" dirty="0">
                <a:solidFill>
                  <a:srgbClr val="0000FF"/>
                </a:solidFill>
                <a:latin typeface="Arial Unicode MS"/>
                <a:cs typeface="Arial Unicode MS"/>
              </a:rPr>
              <a:t>刀</a:t>
            </a:r>
            <a:endParaRPr sz="2000" dirty="0">
              <a:latin typeface="Verdana"/>
              <a:cs typeface="Verdana"/>
            </a:endParaRPr>
          </a:p>
        </p:txBody>
      </p:sp>
      <p:pic>
        <p:nvPicPr>
          <p:cNvPr id="11" name="图片 10"/>
          <p:cNvPicPr>
            <a:picLocks noChangeAspect="1"/>
          </p:cNvPicPr>
          <p:nvPr/>
        </p:nvPicPr>
        <p:blipFill>
          <a:blip r:embed="rId2"/>
          <a:stretch>
            <a:fillRect/>
          </a:stretch>
        </p:blipFill>
        <p:spPr>
          <a:xfrm>
            <a:off x="762000" y="990600"/>
            <a:ext cx="7086600" cy="5226368"/>
          </a:xfrm>
          <a:prstGeom prst="rect">
            <a:avLst/>
          </a:prstGeom>
        </p:spPr>
      </p:pic>
      <p:sp>
        <p:nvSpPr>
          <p:cNvPr id="12" name="圆角矩形 11"/>
          <p:cNvSpPr/>
          <p:nvPr/>
        </p:nvSpPr>
        <p:spPr>
          <a:xfrm>
            <a:off x="533400" y="2209800"/>
            <a:ext cx="7543800" cy="16764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84662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1860" dirty="0">
                <a:latin typeface="Arial Unicode MS"/>
                <a:cs typeface="Arial Unicode MS"/>
              </a:rPr>
              <a:t>“</a:t>
            </a:r>
            <a:r>
              <a:rPr sz="2800" spc="-30" dirty="0">
                <a:latin typeface="Arial Unicode MS"/>
                <a:cs typeface="Arial Unicode MS"/>
              </a:rPr>
              <a:t>文献筛</a:t>
            </a:r>
            <a:r>
              <a:rPr sz="2800" spc="-25" dirty="0">
                <a:latin typeface="Arial Unicode MS"/>
                <a:cs typeface="Arial Unicode MS"/>
              </a:rPr>
              <a:t>选</a:t>
            </a:r>
            <a:r>
              <a:rPr sz="2800" spc="1860" dirty="0">
                <a:latin typeface="Arial Unicode MS"/>
                <a:cs typeface="Arial Unicode MS"/>
              </a:rPr>
              <a:t>”</a:t>
            </a:r>
            <a:r>
              <a:rPr sz="2800" spc="-30" dirty="0">
                <a:latin typeface="Arial Unicode MS"/>
                <a:cs typeface="Arial Unicode MS"/>
              </a:rPr>
              <a:t>的故事</a:t>
            </a:r>
            <a:endParaRPr sz="2800">
              <a:latin typeface="Arial Unicode MS"/>
              <a:cs typeface="Arial Unicode MS"/>
            </a:endParaRPr>
          </a:p>
        </p:txBody>
      </p:sp>
      <p:sp>
        <p:nvSpPr>
          <p:cNvPr id="3" name="object 3"/>
          <p:cNvSpPr txBox="1"/>
          <p:nvPr/>
        </p:nvSpPr>
        <p:spPr>
          <a:xfrm>
            <a:off x="95199" y="6484823"/>
            <a:ext cx="3357879" cy="221615"/>
          </a:xfrm>
          <a:prstGeom prst="rect">
            <a:avLst/>
          </a:prstGeom>
        </p:spPr>
        <p:txBody>
          <a:bodyPr vert="horz" wrap="square" lIns="0" tIns="0" rIns="0" bIns="0" rtlCol="0">
            <a:noAutofit/>
          </a:bodyPr>
          <a:lstStyle/>
          <a:p>
            <a:pPr marL="12700">
              <a:lnSpc>
                <a:spcPct val="100000"/>
              </a:lnSpc>
            </a:pPr>
            <a:r>
              <a:rPr sz="1400" dirty="0">
                <a:solidFill>
                  <a:srgbClr val="C00000"/>
                </a:solidFill>
                <a:latin typeface="Verdana"/>
                <a:cs typeface="Verdana"/>
              </a:rPr>
              <a:t>[C.</a:t>
            </a:r>
            <a:r>
              <a:rPr sz="1400" spc="-5" dirty="0">
                <a:solidFill>
                  <a:srgbClr val="C00000"/>
                </a:solidFill>
                <a:latin typeface="Verdana"/>
                <a:cs typeface="Verdana"/>
              </a:rPr>
              <a:t> </a:t>
            </a:r>
            <a:r>
              <a:rPr sz="1400" spc="0" dirty="0">
                <a:solidFill>
                  <a:srgbClr val="C00000"/>
                </a:solidFill>
                <a:latin typeface="Verdana"/>
                <a:cs typeface="Verdana"/>
              </a:rPr>
              <a:t>Brod</a:t>
            </a:r>
            <a:r>
              <a:rPr sz="1400" spc="5" dirty="0">
                <a:solidFill>
                  <a:srgbClr val="C00000"/>
                </a:solidFill>
                <a:latin typeface="Verdana"/>
                <a:cs typeface="Verdana"/>
              </a:rPr>
              <a:t>l</a:t>
            </a:r>
            <a:r>
              <a:rPr sz="1400" spc="0" dirty="0">
                <a:solidFill>
                  <a:srgbClr val="C00000"/>
                </a:solidFill>
                <a:latin typeface="Verdana"/>
                <a:cs typeface="Verdana"/>
              </a:rPr>
              <a:t>ey</a:t>
            </a:r>
            <a:r>
              <a:rPr sz="1400" spc="-20" dirty="0">
                <a:solidFill>
                  <a:srgbClr val="C00000"/>
                </a:solidFill>
                <a:latin typeface="Verdana"/>
                <a:cs typeface="Verdana"/>
              </a:rPr>
              <a:t> </a:t>
            </a:r>
            <a:r>
              <a:rPr sz="1400" spc="0" dirty="0">
                <a:solidFill>
                  <a:srgbClr val="C00000"/>
                </a:solidFill>
                <a:latin typeface="Verdana"/>
                <a:cs typeface="Verdana"/>
              </a:rPr>
              <a:t>et</a:t>
            </a:r>
            <a:r>
              <a:rPr sz="1400" spc="-10" dirty="0">
                <a:solidFill>
                  <a:srgbClr val="C00000"/>
                </a:solidFill>
                <a:latin typeface="Verdana"/>
                <a:cs typeface="Verdana"/>
              </a:rPr>
              <a:t> </a:t>
            </a:r>
            <a:r>
              <a:rPr sz="1400" spc="0" dirty="0">
                <a:solidFill>
                  <a:srgbClr val="C00000"/>
                </a:solidFill>
                <a:latin typeface="Verdana"/>
                <a:cs typeface="Verdana"/>
              </a:rPr>
              <a:t>a</a:t>
            </a:r>
            <a:r>
              <a:rPr sz="1400" spc="5" dirty="0">
                <a:solidFill>
                  <a:srgbClr val="C00000"/>
                </a:solidFill>
                <a:latin typeface="Verdana"/>
                <a:cs typeface="Verdana"/>
              </a:rPr>
              <a:t>l</a:t>
            </a:r>
            <a:r>
              <a:rPr sz="1400" spc="-80" dirty="0">
                <a:solidFill>
                  <a:srgbClr val="C00000"/>
                </a:solidFill>
                <a:latin typeface="Verdana"/>
                <a:cs typeface="Verdana"/>
              </a:rPr>
              <a:t>.</a:t>
            </a:r>
            <a:r>
              <a:rPr sz="1400" spc="0" dirty="0">
                <a:solidFill>
                  <a:srgbClr val="C00000"/>
                </a:solidFill>
                <a:latin typeface="Verdana"/>
                <a:cs typeface="Verdana"/>
              </a:rPr>
              <a:t>,</a:t>
            </a:r>
            <a:r>
              <a:rPr sz="1400" spc="-20" dirty="0">
                <a:solidFill>
                  <a:srgbClr val="C00000"/>
                </a:solidFill>
                <a:latin typeface="Verdana"/>
                <a:cs typeface="Verdana"/>
              </a:rPr>
              <a:t> </a:t>
            </a:r>
            <a:r>
              <a:rPr sz="1400" spc="0" dirty="0">
                <a:solidFill>
                  <a:srgbClr val="C00000"/>
                </a:solidFill>
                <a:latin typeface="Verdana"/>
                <a:cs typeface="Verdana"/>
              </a:rPr>
              <a:t>AI</a:t>
            </a:r>
            <a:r>
              <a:rPr sz="1400" spc="-5" dirty="0">
                <a:solidFill>
                  <a:srgbClr val="C00000"/>
                </a:solidFill>
                <a:latin typeface="Verdana"/>
                <a:cs typeface="Verdana"/>
              </a:rPr>
              <a:t> </a:t>
            </a:r>
            <a:r>
              <a:rPr sz="1400" spc="0" dirty="0">
                <a:solidFill>
                  <a:srgbClr val="C00000"/>
                </a:solidFill>
                <a:latin typeface="Verdana"/>
                <a:cs typeface="Verdana"/>
              </a:rPr>
              <a:t>Mag</a:t>
            </a:r>
            <a:r>
              <a:rPr sz="1400" spc="-5" dirty="0">
                <a:solidFill>
                  <a:srgbClr val="C00000"/>
                </a:solidFill>
                <a:latin typeface="Verdana"/>
                <a:cs typeface="Verdana"/>
              </a:rPr>
              <a:t>a</a:t>
            </a:r>
            <a:r>
              <a:rPr sz="1400" spc="-10" dirty="0">
                <a:solidFill>
                  <a:srgbClr val="C00000"/>
                </a:solidFill>
                <a:latin typeface="Verdana"/>
                <a:cs typeface="Verdana"/>
              </a:rPr>
              <a:t>z</a:t>
            </a:r>
            <a:r>
              <a:rPr sz="1400" spc="5" dirty="0">
                <a:solidFill>
                  <a:srgbClr val="C00000"/>
                </a:solidFill>
                <a:latin typeface="Verdana"/>
                <a:cs typeface="Verdana"/>
              </a:rPr>
              <a:t>i</a:t>
            </a:r>
            <a:r>
              <a:rPr sz="1400" spc="0" dirty="0">
                <a:solidFill>
                  <a:srgbClr val="C00000"/>
                </a:solidFill>
                <a:latin typeface="Verdana"/>
                <a:cs typeface="Verdana"/>
              </a:rPr>
              <a:t>ne</a:t>
            </a:r>
            <a:r>
              <a:rPr sz="1400" spc="-35" dirty="0">
                <a:solidFill>
                  <a:srgbClr val="C00000"/>
                </a:solidFill>
                <a:latin typeface="Verdana"/>
                <a:cs typeface="Verdana"/>
              </a:rPr>
              <a:t> </a:t>
            </a:r>
            <a:r>
              <a:rPr sz="1400" spc="-10" dirty="0">
                <a:solidFill>
                  <a:srgbClr val="C00000"/>
                </a:solidFill>
                <a:latin typeface="Verdana"/>
                <a:cs typeface="Verdana"/>
              </a:rPr>
              <a:t>2012</a:t>
            </a:r>
            <a:r>
              <a:rPr sz="1400" spc="0" dirty="0">
                <a:solidFill>
                  <a:srgbClr val="C00000"/>
                </a:solidFill>
                <a:latin typeface="Verdana"/>
                <a:cs typeface="Verdana"/>
              </a:rPr>
              <a:t>]</a:t>
            </a:r>
            <a:endParaRPr sz="1400">
              <a:latin typeface="Verdana"/>
              <a:cs typeface="Verdana"/>
            </a:endParaRPr>
          </a:p>
        </p:txBody>
      </p:sp>
      <p:sp>
        <p:nvSpPr>
          <p:cNvPr id="4" name="object 4"/>
          <p:cNvSpPr/>
          <p:nvPr/>
        </p:nvSpPr>
        <p:spPr>
          <a:xfrm>
            <a:off x="1187196" y="2708148"/>
            <a:ext cx="5271516" cy="3058667"/>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txBox="1"/>
          <p:nvPr/>
        </p:nvSpPr>
        <p:spPr>
          <a:xfrm>
            <a:off x="294233" y="1169035"/>
            <a:ext cx="8381365" cy="822325"/>
          </a:xfrm>
          <a:prstGeom prst="rect">
            <a:avLst/>
          </a:prstGeom>
        </p:spPr>
        <p:txBody>
          <a:bodyPr vert="horz" wrap="square" lIns="0" tIns="0" rIns="0" bIns="0" rtlCol="0">
            <a:noAutofit/>
          </a:bodyPr>
          <a:lstStyle/>
          <a:p>
            <a:pPr marL="12700" marR="12700">
              <a:lnSpc>
                <a:spcPts val="3260"/>
              </a:lnSpc>
            </a:pPr>
            <a:r>
              <a:rPr sz="2800" spc="-25" dirty="0">
                <a:latin typeface="Arial Unicode MS"/>
                <a:cs typeface="Arial Unicode MS"/>
              </a:rPr>
              <a:t>在</a:t>
            </a:r>
            <a:r>
              <a:rPr sz="2800" spc="1860" dirty="0">
                <a:latin typeface="Arial Unicode MS"/>
                <a:cs typeface="Arial Unicode MS"/>
              </a:rPr>
              <a:t>“</a:t>
            </a:r>
            <a:r>
              <a:rPr sz="2800" spc="-25" dirty="0">
                <a:latin typeface="Arial Unicode MS"/>
                <a:cs typeface="Arial Unicode MS"/>
              </a:rPr>
              <a:t>循证医</a:t>
            </a:r>
            <a:r>
              <a:rPr sz="2800" spc="1370" dirty="0">
                <a:latin typeface="Arial Unicode MS"/>
                <a:cs typeface="Arial Unicode MS"/>
              </a:rPr>
              <a:t>学</a:t>
            </a:r>
            <a:r>
              <a:rPr sz="2800" spc="475" dirty="0">
                <a:latin typeface="Arial Unicode MS"/>
                <a:cs typeface="Arial Unicode MS"/>
              </a:rPr>
              <a:t>”</a:t>
            </a:r>
            <a:r>
              <a:rPr sz="2000" spc="0" dirty="0">
                <a:latin typeface="Arial Unicode MS"/>
                <a:cs typeface="Arial Unicode MS"/>
              </a:rPr>
              <a:t>（</a:t>
            </a:r>
            <a:r>
              <a:rPr sz="2000" spc="-10" dirty="0">
                <a:latin typeface="Verdana"/>
                <a:cs typeface="Verdana"/>
              </a:rPr>
              <a:t>e</a:t>
            </a:r>
            <a:r>
              <a:rPr sz="2000" spc="0" dirty="0">
                <a:latin typeface="Verdana"/>
                <a:cs typeface="Verdana"/>
              </a:rPr>
              <a:t>vid</a:t>
            </a:r>
            <a:r>
              <a:rPr sz="2000" spc="-15" dirty="0">
                <a:latin typeface="Verdana"/>
                <a:cs typeface="Verdana"/>
              </a:rPr>
              <a:t>e</a:t>
            </a:r>
            <a:r>
              <a:rPr sz="2000" spc="0" dirty="0">
                <a:latin typeface="Verdana"/>
                <a:cs typeface="Verdana"/>
              </a:rPr>
              <a:t>nc</a:t>
            </a:r>
            <a:r>
              <a:rPr sz="2000" spc="-5" dirty="0">
                <a:latin typeface="Verdana"/>
                <a:cs typeface="Verdana"/>
              </a:rPr>
              <a:t>e</a:t>
            </a:r>
            <a:r>
              <a:rPr sz="2000" spc="0" dirty="0">
                <a:latin typeface="Verdana"/>
                <a:cs typeface="Verdana"/>
              </a:rPr>
              <a:t>-ba</a:t>
            </a:r>
            <a:r>
              <a:rPr sz="2000" spc="-20" dirty="0">
                <a:latin typeface="Verdana"/>
                <a:cs typeface="Verdana"/>
              </a:rPr>
              <a:t>s</a:t>
            </a:r>
            <a:r>
              <a:rPr sz="2000" spc="-10" dirty="0">
                <a:latin typeface="Verdana"/>
                <a:cs typeface="Verdana"/>
              </a:rPr>
              <a:t>e</a:t>
            </a:r>
            <a:r>
              <a:rPr sz="2000" spc="0" dirty="0">
                <a:latin typeface="Verdana"/>
                <a:cs typeface="Verdana"/>
              </a:rPr>
              <a:t>d</a:t>
            </a:r>
            <a:r>
              <a:rPr sz="2000" spc="-35" dirty="0">
                <a:latin typeface="Verdana"/>
                <a:cs typeface="Verdana"/>
              </a:rPr>
              <a:t> </a:t>
            </a:r>
            <a:r>
              <a:rPr sz="2000" spc="0" dirty="0">
                <a:latin typeface="Verdana"/>
                <a:cs typeface="Verdana"/>
              </a:rPr>
              <a:t>m</a:t>
            </a:r>
            <a:r>
              <a:rPr sz="2000" spc="-10" dirty="0">
                <a:latin typeface="Verdana"/>
                <a:cs typeface="Verdana"/>
              </a:rPr>
              <a:t>e</a:t>
            </a:r>
            <a:r>
              <a:rPr sz="2000" spc="0" dirty="0">
                <a:latin typeface="Verdana"/>
                <a:cs typeface="Verdana"/>
              </a:rPr>
              <a:t>dic</a:t>
            </a:r>
            <a:r>
              <a:rPr sz="2000" spc="-20" dirty="0">
                <a:latin typeface="Verdana"/>
                <a:cs typeface="Verdana"/>
              </a:rPr>
              <a:t>i</a:t>
            </a:r>
            <a:r>
              <a:rPr sz="2000" spc="0" dirty="0">
                <a:latin typeface="Verdana"/>
                <a:cs typeface="Verdana"/>
              </a:rPr>
              <a:t>n</a:t>
            </a:r>
            <a:r>
              <a:rPr sz="2000" spc="-5" dirty="0">
                <a:latin typeface="Verdana"/>
                <a:cs typeface="Verdana"/>
              </a:rPr>
              <a:t>e</a:t>
            </a:r>
            <a:r>
              <a:rPr sz="2000" spc="10" dirty="0">
                <a:latin typeface="Arial Unicode MS"/>
                <a:cs typeface="Arial Unicode MS"/>
              </a:rPr>
              <a:t>）</a:t>
            </a:r>
            <a:r>
              <a:rPr sz="2800" spc="-25" dirty="0">
                <a:latin typeface="Arial Unicode MS"/>
                <a:cs typeface="Arial Unicode MS"/>
              </a:rPr>
              <a:t>中，针对</a:t>
            </a:r>
            <a:r>
              <a:rPr sz="2800" spc="-30" dirty="0">
                <a:latin typeface="Arial Unicode MS"/>
                <a:cs typeface="Arial Unicode MS"/>
              </a:rPr>
              <a:t>特定</a:t>
            </a:r>
            <a:r>
              <a:rPr sz="2800" spc="-10" dirty="0">
                <a:latin typeface="Arial Unicode MS"/>
                <a:cs typeface="Arial Unicode MS"/>
              </a:rPr>
              <a:t> </a:t>
            </a:r>
            <a:r>
              <a:rPr sz="2800" spc="-25" dirty="0">
                <a:latin typeface="Arial Unicode MS"/>
                <a:cs typeface="Arial Unicode MS"/>
              </a:rPr>
              <a:t>的</a:t>
            </a:r>
            <a:r>
              <a:rPr sz="2800" spc="-30" dirty="0">
                <a:latin typeface="Arial Unicode MS"/>
                <a:cs typeface="Arial Unicode MS"/>
              </a:rPr>
              <a:t>临</a:t>
            </a:r>
            <a:r>
              <a:rPr sz="2800" spc="-25" dirty="0">
                <a:latin typeface="Arial Unicode MS"/>
                <a:cs typeface="Arial Unicode MS"/>
              </a:rPr>
              <a:t>床</a:t>
            </a:r>
            <a:r>
              <a:rPr sz="2800" spc="-30" dirty="0">
                <a:latin typeface="Arial Unicode MS"/>
                <a:cs typeface="Arial Unicode MS"/>
              </a:rPr>
              <a:t>问</a:t>
            </a:r>
            <a:r>
              <a:rPr sz="2800" spc="-25" dirty="0">
                <a:latin typeface="Arial Unicode MS"/>
                <a:cs typeface="Arial Unicode MS"/>
              </a:rPr>
              <a:t>题</a:t>
            </a:r>
            <a:r>
              <a:rPr sz="2800" spc="-30" dirty="0">
                <a:latin typeface="Arial Unicode MS"/>
                <a:cs typeface="Arial Unicode MS"/>
              </a:rPr>
              <a:t>，先要</a:t>
            </a:r>
            <a:r>
              <a:rPr sz="2800" spc="-25" dirty="0">
                <a:latin typeface="Arial Unicode MS"/>
                <a:cs typeface="Arial Unicode MS"/>
              </a:rPr>
              <a:t>对</a:t>
            </a:r>
            <a:r>
              <a:rPr sz="2800" spc="-30" dirty="0">
                <a:latin typeface="Arial Unicode MS"/>
                <a:cs typeface="Arial Unicode MS"/>
              </a:rPr>
              <a:t>相关研</a:t>
            </a:r>
            <a:r>
              <a:rPr sz="2800" spc="-25" dirty="0">
                <a:latin typeface="Arial Unicode MS"/>
                <a:cs typeface="Arial Unicode MS"/>
              </a:rPr>
              <a:t>究</a:t>
            </a:r>
            <a:r>
              <a:rPr sz="2800" spc="-30" dirty="0">
                <a:latin typeface="Arial Unicode MS"/>
                <a:cs typeface="Arial Unicode MS"/>
              </a:rPr>
              <a:t>报告进</a:t>
            </a:r>
            <a:r>
              <a:rPr sz="2800" spc="-25" dirty="0">
                <a:latin typeface="Arial Unicode MS"/>
                <a:cs typeface="Arial Unicode MS"/>
              </a:rPr>
              <a:t>行</a:t>
            </a:r>
            <a:r>
              <a:rPr sz="2800" spc="-30" dirty="0">
                <a:latin typeface="Arial Unicode MS"/>
                <a:cs typeface="Arial Unicode MS"/>
              </a:rPr>
              <a:t>详尽评估</a:t>
            </a:r>
            <a:endParaRPr sz="2800">
              <a:latin typeface="Arial Unicode MS"/>
              <a:cs typeface="Arial Unicode MS"/>
            </a:endParaRPr>
          </a:p>
        </p:txBody>
      </p:sp>
      <p:sp>
        <p:nvSpPr>
          <p:cNvPr id="6" name="object 6"/>
          <p:cNvSpPr/>
          <p:nvPr/>
        </p:nvSpPr>
        <p:spPr>
          <a:xfrm>
            <a:off x="3609721" y="2854705"/>
            <a:ext cx="680465" cy="1318895"/>
          </a:xfrm>
          <a:custGeom>
            <a:avLst/>
            <a:gdLst/>
            <a:ahLst/>
            <a:cxnLst/>
            <a:rect l="l" t="t" r="r" b="b"/>
            <a:pathLst>
              <a:path w="680465" h="1318895">
                <a:moveTo>
                  <a:pt x="186435" y="918210"/>
                </a:moveTo>
                <a:lnTo>
                  <a:pt x="319404" y="1318895"/>
                </a:lnTo>
                <a:lnTo>
                  <a:pt x="680465" y="1239901"/>
                </a:lnTo>
                <a:lnTo>
                  <a:pt x="534796" y="1145032"/>
                </a:lnTo>
                <a:lnTo>
                  <a:pt x="551600" y="1086245"/>
                </a:lnTo>
                <a:lnTo>
                  <a:pt x="564557" y="1027306"/>
                </a:lnTo>
                <a:lnTo>
                  <a:pt x="566770" y="1013079"/>
                </a:lnTo>
                <a:lnTo>
                  <a:pt x="332104" y="1013079"/>
                </a:lnTo>
                <a:lnTo>
                  <a:pt x="186435" y="918210"/>
                </a:lnTo>
                <a:close/>
              </a:path>
              <a:path w="680465" h="1318895">
                <a:moveTo>
                  <a:pt x="0" y="0"/>
                </a:moveTo>
                <a:lnTo>
                  <a:pt x="46881" y="32943"/>
                </a:lnTo>
                <a:lnTo>
                  <a:pt x="90905" y="68759"/>
                </a:lnTo>
                <a:lnTo>
                  <a:pt x="132017" y="107280"/>
                </a:lnTo>
                <a:lnTo>
                  <a:pt x="170162" y="148337"/>
                </a:lnTo>
                <a:lnTo>
                  <a:pt x="205285" y="191762"/>
                </a:lnTo>
                <a:lnTo>
                  <a:pt x="237331" y="237387"/>
                </a:lnTo>
                <a:lnTo>
                  <a:pt x="266245" y="285044"/>
                </a:lnTo>
                <a:lnTo>
                  <a:pt x="291971" y="334566"/>
                </a:lnTo>
                <a:lnTo>
                  <a:pt x="314456" y="385784"/>
                </a:lnTo>
                <a:lnTo>
                  <a:pt x="333644" y="438531"/>
                </a:lnTo>
                <a:lnTo>
                  <a:pt x="349481" y="492637"/>
                </a:lnTo>
                <a:lnTo>
                  <a:pt x="361910" y="547935"/>
                </a:lnTo>
                <a:lnTo>
                  <a:pt x="370877" y="604258"/>
                </a:lnTo>
                <a:lnTo>
                  <a:pt x="376328" y="661437"/>
                </a:lnTo>
                <a:lnTo>
                  <a:pt x="378207" y="719304"/>
                </a:lnTo>
                <a:lnTo>
                  <a:pt x="376460" y="777691"/>
                </a:lnTo>
                <a:lnTo>
                  <a:pt x="371031" y="836430"/>
                </a:lnTo>
                <a:lnTo>
                  <a:pt x="361865" y="895353"/>
                </a:lnTo>
                <a:lnTo>
                  <a:pt x="348908" y="954292"/>
                </a:lnTo>
                <a:lnTo>
                  <a:pt x="332104" y="1013079"/>
                </a:lnTo>
                <a:lnTo>
                  <a:pt x="566770" y="1013079"/>
                </a:lnTo>
                <a:lnTo>
                  <a:pt x="573723" y="968383"/>
                </a:lnTo>
                <a:lnTo>
                  <a:pt x="579152" y="909644"/>
                </a:lnTo>
                <a:lnTo>
                  <a:pt x="580899" y="851257"/>
                </a:lnTo>
                <a:lnTo>
                  <a:pt x="579020" y="793390"/>
                </a:lnTo>
                <a:lnTo>
                  <a:pt x="573569" y="736211"/>
                </a:lnTo>
                <a:lnTo>
                  <a:pt x="564602" y="679888"/>
                </a:lnTo>
                <a:lnTo>
                  <a:pt x="552173" y="624590"/>
                </a:lnTo>
                <a:lnTo>
                  <a:pt x="536336" y="570484"/>
                </a:lnTo>
                <a:lnTo>
                  <a:pt x="517148" y="517737"/>
                </a:lnTo>
                <a:lnTo>
                  <a:pt x="494663" y="466519"/>
                </a:lnTo>
                <a:lnTo>
                  <a:pt x="468937" y="416997"/>
                </a:lnTo>
                <a:lnTo>
                  <a:pt x="440023" y="369340"/>
                </a:lnTo>
                <a:lnTo>
                  <a:pt x="407977" y="323715"/>
                </a:lnTo>
                <a:lnTo>
                  <a:pt x="372854" y="280290"/>
                </a:lnTo>
                <a:lnTo>
                  <a:pt x="334709" y="239233"/>
                </a:lnTo>
                <a:lnTo>
                  <a:pt x="293597" y="200712"/>
                </a:lnTo>
                <a:lnTo>
                  <a:pt x="249573" y="164896"/>
                </a:lnTo>
                <a:lnTo>
                  <a:pt x="202691" y="131953"/>
                </a:lnTo>
                <a:lnTo>
                  <a:pt x="0" y="0"/>
                </a:lnTo>
                <a:close/>
              </a:path>
            </a:pathLst>
          </a:custGeom>
          <a:solidFill>
            <a:srgbClr val="0000FF"/>
          </a:solidFill>
        </p:spPr>
        <p:txBody>
          <a:bodyPr wrap="square" lIns="0" tIns="0" rIns="0" bIns="0" rtlCol="0">
            <a:noAutofit/>
          </a:bodyPr>
          <a:lstStyle/>
          <a:p>
            <a:endParaRPr/>
          </a:p>
        </p:txBody>
      </p:sp>
      <p:sp>
        <p:nvSpPr>
          <p:cNvPr id="7" name="object 7"/>
          <p:cNvSpPr/>
          <p:nvPr/>
        </p:nvSpPr>
        <p:spPr>
          <a:xfrm>
            <a:off x="2375789" y="2722621"/>
            <a:ext cx="1330325" cy="571504"/>
          </a:xfrm>
          <a:custGeom>
            <a:avLst/>
            <a:gdLst/>
            <a:ahLst/>
            <a:cxnLst/>
            <a:rect l="l" t="t" r="r" b="b"/>
            <a:pathLst>
              <a:path w="1330325" h="571504">
                <a:moveTo>
                  <a:pt x="775419" y="0"/>
                </a:moveTo>
                <a:lnTo>
                  <a:pt x="707178" y="3465"/>
                </a:lnTo>
                <a:lnTo>
                  <a:pt x="639205" y="12276"/>
                </a:lnTo>
                <a:lnTo>
                  <a:pt x="571817" y="26357"/>
                </a:lnTo>
                <a:lnTo>
                  <a:pt x="505332" y="45626"/>
                </a:lnTo>
                <a:lnTo>
                  <a:pt x="440068" y="70005"/>
                </a:lnTo>
                <a:lnTo>
                  <a:pt x="376341" y="99416"/>
                </a:lnTo>
                <a:lnTo>
                  <a:pt x="314471" y="133780"/>
                </a:lnTo>
                <a:lnTo>
                  <a:pt x="254773" y="173018"/>
                </a:lnTo>
                <a:lnTo>
                  <a:pt x="197567" y="217050"/>
                </a:lnTo>
                <a:lnTo>
                  <a:pt x="143169" y="265798"/>
                </a:lnTo>
                <a:lnTo>
                  <a:pt x="91896" y="319184"/>
                </a:lnTo>
                <a:lnTo>
                  <a:pt x="44067" y="377128"/>
                </a:lnTo>
                <a:lnTo>
                  <a:pt x="0" y="439551"/>
                </a:lnTo>
                <a:lnTo>
                  <a:pt x="202691" y="571504"/>
                </a:lnTo>
                <a:lnTo>
                  <a:pt x="242328" y="514951"/>
                </a:lnTo>
                <a:lnTo>
                  <a:pt x="285145" y="461966"/>
                </a:lnTo>
                <a:lnTo>
                  <a:pt x="330907" y="412626"/>
                </a:lnTo>
                <a:lnTo>
                  <a:pt x="379377" y="367008"/>
                </a:lnTo>
                <a:lnTo>
                  <a:pt x="430319" y="325188"/>
                </a:lnTo>
                <a:lnTo>
                  <a:pt x="483497" y="287242"/>
                </a:lnTo>
                <a:lnTo>
                  <a:pt x="538674" y="253248"/>
                </a:lnTo>
                <a:lnTo>
                  <a:pt x="595613" y="223282"/>
                </a:lnTo>
                <a:lnTo>
                  <a:pt x="654079" y="197421"/>
                </a:lnTo>
                <a:lnTo>
                  <a:pt x="713835" y="175740"/>
                </a:lnTo>
                <a:lnTo>
                  <a:pt x="774644" y="158318"/>
                </a:lnTo>
                <a:lnTo>
                  <a:pt x="836270" y="145229"/>
                </a:lnTo>
                <a:lnTo>
                  <a:pt x="898477" y="136551"/>
                </a:lnTo>
                <a:lnTo>
                  <a:pt x="961028" y="132361"/>
                </a:lnTo>
                <a:lnTo>
                  <a:pt x="1234350" y="132361"/>
                </a:lnTo>
                <a:lnTo>
                  <a:pt x="1233932" y="132084"/>
                </a:lnTo>
                <a:lnTo>
                  <a:pt x="1172707" y="95912"/>
                </a:lnTo>
                <a:lnTo>
                  <a:pt x="1109528" y="65639"/>
                </a:lnTo>
                <a:lnTo>
                  <a:pt x="1044711" y="41186"/>
                </a:lnTo>
                <a:lnTo>
                  <a:pt x="978574" y="22475"/>
                </a:lnTo>
                <a:lnTo>
                  <a:pt x="911435" y="9426"/>
                </a:lnTo>
                <a:lnTo>
                  <a:pt x="843611" y="1960"/>
                </a:lnTo>
                <a:lnTo>
                  <a:pt x="775419" y="0"/>
                </a:lnTo>
                <a:close/>
              </a:path>
              <a:path w="1330325" h="571504">
                <a:moveTo>
                  <a:pt x="1234350" y="132361"/>
                </a:moveTo>
                <a:lnTo>
                  <a:pt x="961028" y="132361"/>
                </a:lnTo>
                <a:lnTo>
                  <a:pt x="1023687" y="132735"/>
                </a:lnTo>
                <a:lnTo>
                  <a:pt x="1086217" y="137749"/>
                </a:lnTo>
                <a:lnTo>
                  <a:pt x="1148383" y="147481"/>
                </a:lnTo>
                <a:lnTo>
                  <a:pt x="1209947" y="162006"/>
                </a:lnTo>
                <a:lnTo>
                  <a:pt x="1270673" y="181402"/>
                </a:lnTo>
                <a:lnTo>
                  <a:pt x="1330325" y="205744"/>
                </a:lnTo>
                <a:lnTo>
                  <a:pt x="1325061" y="201096"/>
                </a:lnTo>
                <a:lnTo>
                  <a:pt x="1295779" y="176668"/>
                </a:lnTo>
                <a:lnTo>
                  <a:pt x="1265379" y="153648"/>
                </a:lnTo>
                <a:lnTo>
                  <a:pt x="1244526" y="139107"/>
                </a:lnTo>
                <a:lnTo>
                  <a:pt x="1234350" y="132361"/>
                </a:lnTo>
                <a:close/>
              </a:path>
            </a:pathLst>
          </a:custGeom>
          <a:solidFill>
            <a:srgbClr val="0000CD"/>
          </a:solidFill>
        </p:spPr>
        <p:txBody>
          <a:bodyPr wrap="square" lIns="0" tIns="0" rIns="0" bIns="0" rtlCol="0">
            <a:noAutofit/>
          </a:bodyPr>
          <a:lstStyle/>
          <a:p>
            <a:endParaRPr/>
          </a:p>
        </p:txBody>
      </p:sp>
      <p:sp>
        <p:nvSpPr>
          <p:cNvPr id="8" name="object 8"/>
          <p:cNvSpPr/>
          <p:nvPr/>
        </p:nvSpPr>
        <p:spPr>
          <a:xfrm>
            <a:off x="2375789" y="2722621"/>
            <a:ext cx="1914398" cy="1450979"/>
          </a:xfrm>
          <a:custGeom>
            <a:avLst/>
            <a:gdLst/>
            <a:ahLst/>
            <a:cxnLst/>
            <a:rect l="l" t="t" r="r" b="b"/>
            <a:pathLst>
              <a:path w="1914398" h="1450979">
                <a:moveTo>
                  <a:pt x="1330325" y="205744"/>
                </a:moveTo>
                <a:lnTo>
                  <a:pt x="1270673" y="181402"/>
                </a:lnTo>
                <a:lnTo>
                  <a:pt x="1209947" y="162006"/>
                </a:lnTo>
                <a:lnTo>
                  <a:pt x="1148383" y="147481"/>
                </a:lnTo>
                <a:lnTo>
                  <a:pt x="1086217" y="137749"/>
                </a:lnTo>
                <a:lnTo>
                  <a:pt x="1023687" y="132735"/>
                </a:lnTo>
                <a:lnTo>
                  <a:pt x="961028" y="132361"/>
                </a:lnTo>
                <a:lnTo>
                  <a:pt x="898477" y="136551"/>
                </a:lnTo>
                <a:lnTo>
                  <a:pt x="836270" y="145229"/>
                </a:lnTo>
                <a:lnTo>
                  <a:pt x="774644" y="158318"/>
                </a:lnTo>
                <a:lnTo>
                  <a:pt x="713835" y="175740"/>
                </a:lnTo>
                <a:lnTo>
                  <a:pt x="654079" y="197421"/>
                </a:lnTo>
                <a:lnTo>
                  <a:pt x="595613" y="223282"/>
                </a:lnTo>
                <a:lnTo>
                  <a:pt x="538674" y="253248"/>
                </a:lnTo>
                <a:lnTo>
                  <a:pt x="483497" y="287242"/>
                </a:lnTo>
                <a:lnTo>
                  <a:pt x="430319" y="325188"/>
                </a:lnTo>
                <a:lnTo>
                  <a:pt x="379377" y="367008"/>
                </a:lnTo>
                <a:lnTo>
                  <a:pt x="330907" y="412626"/>
                </a:lnTo>
                <a:lnTo>
                  <a:pt x="285145" y="461966"/>
                </a:lnTo>
                <a:lnTo>
                  <a:pt x="242328" y="514951"/>
                </a:lnTo>
                <a:lnTo>
                  <a:pt x="202691" y="571504"/>
                </a:lnTo>
                <a:lnTo>
                  <a:pt x="0" y="439551"/>
                </a:lnTo>
                <a:lnTo>
                  <a:pt x="44067" y="377128"/>
                </a:lnTo>
                <a:lnTo>
                  <a:pt x="91896" y="319184"/>
                </a:lnTo>
                <a:lnTo>
                  <a:pt x="143169" y="265798"/>
                </a:lnTo>
                <a:lnTo>
                  <a:pt x="197567" y="217050"/>
                </a:lnTo>
                <a:lnTo>
                  <a:pt x="254773" y="173018"/>
                </a:lnTo>
                <a:lnTo>
                  <a:pt x="314471" y="133780"/>
                </a:lnTo>
                <a:lnTo>
                  <a:pt x="376341" y="99416"/>
                </a:lnTo>
                <a:lnTo>
                  <a:pt x="440068" y="70005"/>
                </a:lnTo>
                <a:lnTo>
                  <a:pt x="505332" y="45626"/>
                </a:lnTo>
                <a:lnTo>
                  <a:pt x="571817" y="26357"/>
                </a:lnTo>
                <a:lnTo>
                  <a:pt x="639205" y="12276"/>
                </a:lnTo>
                <a:lnTo>
                  <a:pt x="707178" y="3465"/>
                </a:lnTo>
                <a:lnTo>
                  <a:pt x="775419" y="0"/>
                </a:lnTo>
                <a:lnTo>
                  <a:pt x="843611" y="1960"/>
                </a:lnTo>
                <a:lnTo>
                  <a:pt x="911435" y="9426"/>
                </a:lnTo>
                <a:lnTo>
                  <a:pt x="978574" y="22475"/>
                </a:lnTo>
                <a:lnTo>
                  <a:pt x="1044711" y="41186"/>
                </a:lnTo>
                <a:lnTo>
                  <a:pt x="1109528" y="65639"/>
                </a:lnTo>
                <a:lnTo>
                  <a:pt x="1172707" y="95912"/>
                </a:lnTo>
                <a:lnTo>
                  <a:pt x="1233932" y="132084"/>
                </a:lnTo>
                <a:lnTo>
                  <a:pt x="1436624" y="264037"/>
                </a:lnTo>
                <a:lnTo>
                  <a:pt x="1483505" y="296981"/>
                </a:lnTo>
                <a:lnTo>
                  <a:pt x="1527529" y="332797"/>
                </a:lnTo>
                <a:lnTo>
                  <a:pt x="1568641" y="371317"/>
                </a:lnTo>
                <a:lnTo>
                  <a:pt x="1606786" y="412374"/>
                </a:lnTo>
                <a:lnTo>
                  <a:pt x="1641909" y="455799"/>
                </a:lnTo>
                <a:lnTo>
                  <a:pt x="1673955" y="501424"/>
                </a:lnTo>
                <a:lnTo>
                  <a:pt x="1702869" y="549082"/>
                </a:lnTo>
                <a:lnTo>
                  <a:pt x="1728595" y="598604"/>
                </a:lnTo>
                <a:lnTo>
                  <a:pt x="1751080" y="649822"/>
                </a:lnTo>
                <a:lnTo>
                  <a:pt x="1770268" y="702568"/>
                </a:lnTo>
                <a:lnTo>
                  <a:pt x="1786105" y="756674"/>
                </a:lnTo>
                <a:lnTo>
                  <a:pt x="1798534" y="811973"/>
                </a:lnTo>
                <a:lnTo>
                  <a:pt x="1807501" y="868296"/>
                </a:lnTo>
                <a:lnTo>
                  <a:pt x="1812952" y="925474"/>
                </a:lnTo>
                <a:lnTo>
                  <a:pt x="1814831" y="983341"/>
                </a:lnTo>
                <a:lnTo>
                  <a:pt x="1813084" y="1041728"/>
                </a:lnTo>
                <a:lnTo>
                  <a:pt x="1807655" y="1100467"/>
                </a:lnTo>
                <a:lnTo>
                  <a:pt x="1798489" y="1159390"/>
                </a:lnTo>
                <a:lnTo>
                  <a:pt x="1785532" y="1218329"/>
                </a:lnTo>
                <a:lnTo>
                  <a:pt x="1768729" y="1277116"/>
                </a:lnTo>
                <a:lnTo>
                  <a:pt x="1914398" y="1371985"/>
                </a:lnTo>
                <a:lnTo>
                  <a:pt x="1553337" y="1450979"/>
                </a:lnTo>
                <a:lnTo>
                  <a:pt x="1420368" y="1050294"/>
                </a:lnTo>
                <a:lnTo>
                  <a:pt x="1566037" y="1145163"/>
                </a:lnTo>
                <a:lnTo>
                  <a:pt x="1582840" y="1086376"/>
                </a:lnTo>
                <a:lnTo>
                  <a:pt x="1595797" y="1027437"/>
                </a:lnTo>
                <a:lnTo>
                  <a:pt x="1604963" y="968514"/>
                </a:lnTo>
                <a:lnTo>
                  <a:pt x="1610392" y="909775"/>
                </a:lnTo>
                <a:lnTo>
                  <a:pt x="1612139" y="851388"/>
                </a:lnTo>
                <a:lnTo>
                  <a:pt x="1610260" y="793521"/>
                </a:lnTo>
                <a:lnTo>
                  <a:pt x="1604809" y="736343"/>
                </a:lnTo>
                <a:lnTo>
                  <a:pt x="1595842" y="680020"/>
                </a:lnTo>
                <a:lnTo>
                  <a:pt x="1583413" y="624721"/>
                </a:lnTo>
                <a:lnTo>
                  <a:pt x="1567576" y="570615"/>
                </a:lnTo>
                <a:lnTo>
                  <a:pt x="1548388" y="517869"/>
                </a:lnTo>
                <a:lnTo>
                  <a:pt x="1525903" y="466651"/>
                </a:lnTo>
                <a:lnTo>
                  <a:pt x="1500177" y="417129"/>
                </a:lnTo>
                <a:lnTo>
                  <a:pt x="1471263" y="369471"/>
                </a:lnTo>
                <a:lnTo>
                  <a:pt x="1439217" y="323846"/>
                </a:lnTo>
                <a:lnTo>
                  <a:pt x="1404094" y="280421"/>
                </a:lnTo>
                <a:lnTo>
                  <a:pt x="1365949" y="239364"/>
                </a:lnTo>
                <a:lnTo>
                  <a:pt x="1324837" y="200844"/>
                </a:lnTo>
                <a:lnTo>
                  <a:pt x="1280813" y="165028"/>
                </a:lnTo>
                <a:lnTo>
                  <a:pt x="1233932" y="132084"/>
                </a:lnTo>
              </a:path>
            </a:pathLst>
          </a:custGeom>
          <a:ln w="12700">
            <a:solidFill>
              <a:srgbClr val="000000"/>
            </a:solidFill>
          </a:ln>
        </p:spPr>
        <p:txBody>
          <a:bodyPr wrap="square" lIns="0" tIns="0" rIns="0" bIns="0" rtlCol="0">
            <a:noAutofit/>
          </a:bodyPr>
          <a:lstStyle/>
          <a:p>
            <a:endParaRPr/>
          </a:p>
        </p:txBody>
      </p:sp>
      <p:sp>
        <p:nvSpPr>
          <p:cNvPr id="9" name="object 9"/>
          <p:cNvSpPr/>
          <p:nvPr/>
        </p:nvSpPr>
        <p:spPr>
          <a:xfrm>
            <a:off x="5231003" y="3776726"/>
            <a:ext cx="544702" cy="825373"/>
          </a:xfrm>
          <a:custGeom>
            <a:avLst/>
            <a:gdLst/>
            <a:ahLst/>
            <a:cxnLst/>
            <a:rect l="l" t="t" r="r" b="b"/>
            <a:pathLst>
              <a:path w="544702" h="825373">
                <a:moveTo>
                  <a:pt x="222376" y="606933"/>
                </a:moveTo>
                <a:lnTo>
                  <a:pt x="346201" y="825373"/>
                </a:lnTo>
                <a:lnTo>
                  <a:pt x="544702" y="711835"/>
                </a:lnTo>
                <a:lnTo>
                  <a:pt x="464184" y="685546"/>
                </a:lnTo>
                <a:lnTo>
                  <a:pt x="468724" y="640539"/>
                </a:lnTo>
                <a:lnTo>
                  <a:pt x="469080" y="633222"/>
                </a:lnTo>
                <a:lnTo>
                  <a:pt x="303021" y="633222"/>
                </a:lnTo>
                <a:lnTo>
                  <a:pt x="222376" y="606933"/>
                </a:lnTo>
                <a:close/>
              </a:path>
              <a:path w="544702" h="825373">
                <a:moveTo>
                  <a:pt x="0" y="0"/>
                </a:moveTo>
                <a:lnTo>
                  <a:pt x="62199" y="26697"/>
                </a:lnTo>
                <a:lnTo>
                  <a:pt x="118443" y="63904"/>
                </a:lnTo>
                <a:lnTo>
                  <a:pt x="168305" y="110732"/>
                </a:lnTo>
                <a:lnTo>
                  <a:pt x="211362" y="166292"/>
                </a:lnTo>
                <a:lnTo>
                  <a:pt x="247189" y="229695"/>
                </a:lnTo>
                <a:lnTo>
                  <a:pt x="275362" y="300051"/>
                </a:lnTo>
                <a:lnTo>
                  <a:pt x="286445" y="337558"/>
                </a:lnTo>
                <a:lnTo>
                  <a:pt x="295456" y="376471"/>
                </a:lnTo>
                <a:lnTo>
                  <a:pt x="302341" y="416677"/>
                </a:lnTo>
                <a:lnTo>
                  <a:pt x="307047" y="458065"/>
                </a:lnTo>
                <a:lnTo>
                  <a:pt x="309521" y="500525"/>
                </a:lnTo>
                <a:lnTo>
                  <a:pt x="309710" y="543945"/>
                </a:lnTo>
                <a:lnTo>
                  <a:pt x="307561" y="588214"/>
                </a:lnTo>
                <a:lnTo>
                  <a:pt x="303021" y="633222"/>
                </a:lnTo>
                <a:lnTo>
                  <a:pt x="469080" y="633222"/>
                </a:lnTo>
                <a:lnTo>
                  <a:pt x="470873" y="596273"/>
                </a:lnTo>
                <a:lnTo>
                  <a:pt x="470684" y="552857"/>
                </a:lnTo>
                <a:lnTo>
                  <a:pt x="468210" y="510402"/>
                </a:lnTo>
                <a:lnTo>
                  <a:pt x="463504" y="469020"/>
                </a:lnTo>
                <a:lnTo>
                  <a:pt x="456619" y="428822"/>
                </a:lnTo>
                <a:lnTo>
                  <a:pt x="447608" y="389918"/>
                </a:lnTo>
                <a:lnTo>
                  <a:pt x="436525" y="352419"/>
                </a:lnTo>
                <a:lnTo>
                  <a:pt x="423422" y="316437"/>
                </a:lnTo>
                <a:lnTo>
                  <a:pt x="391369" y="249466"/>
                </a:lnTo>
                <a:lnTo>
                  <a:pt x="351874" y="189892"/>
                </a:lnTo>
                <a:lnTo>
                  <a:pt x="305361" y="138602"/>
                </a:lnTo>
                <a:lnTo>
                  <a:pt x="252255" y="96485"/>
                </a:lnTo>
                <a:lnTo>
                  <a:pt x="192980" y="64429"/>
                </a:lnTo>
                <a:lnTo>
                  <a:pt x="161162" y="52451"/>
                </a:lnTo>
                <a:lnTo>
                  <a:pt x="0" y="0"/>
                </a:lnTo>
                <a:close/>
              </a:path>
            </a:pathLst>
          </a:custGeom>
          <a:solidFill>
            <a:srgbClr val="FF0000"/>
          </a:solidFill>
        </p:spPr>
        <p:txBody>
          <a:bodyPr wrap="square" lIns="0" tIns="0" rIns="0" bIns="0" rtlCol="0">
            <a:noAutofit/>
          </a:bodyPr>
          <a:lstStyle/>
          <a:p>
            <a:endParaRPr/>
          </a:p>
        </p:txBody>
      </p:sp>
      <p:sp>
        <p:nvSpPr>
          <p:cNvPr id="10" name="object 10"/>
          <p:cNvSpPr/>
          <p:nvPr/>
        </p:nvSpPr>
        <p:spPr>
          <a:xfrm>
            <a:off x="4546091" y="3758327"/>
            <a:ext cx="762508" cy="560942"/>
          </a:xfrm>
          <a:custGeom>
            <a:avLst/>
            <a:gdLst/>
            <a:ahLst/>
            <a:cxnLst/>
            <a:rect l="l" t="t" r="r" b="b"/>
            <a:pathLst>
              <a:path w="762508" h="560942">
                <a:moveTo>
                  <a:pt x="564599" y="0"/>
                </a:moveTo>
                <a:lnTo>
                  <a:pt x="523995" y="2422"/>
                </a:lnTo>
                <a:lnTo>
                  <a:pt x="483435" y="8911"/>
                </a:lnTo>
                <a:lnTo>
                  <a:pt x="443094" y="19341"/>
                </a:lnTo>
                <a:lnTo>
                  <a:pt x="403149" y="33586"/>
                </a:lnTo>
                <a:lnTo>
                  <a:pt x="363775" y="51520"/>
                </a:lnTo>
                <a:lnTo>
                  <a:pt x="325150" y="73016"/>
                </a:lnTo>
                <a:lnTo>
                  <a:pt x="287448" y="97948"/>
                </a:lnTo>
                <a:lnTo>
                  <a:pt x="250847" y="126190"/>
                </a:lnTo>
                <a:lnTo>
                  <a:pt x="215522" y="157616"/>
                </a:lnTo>
                <a:lnTo>
                  <a:pt x="181649" y="192099"/>
                </a:lnTo>
                <a:lnTo>
                  <a:pt x="149404" y="229514"/>
                </a:lnTo>
                <a:lnTo>
                  <a:pt x="118965" y="269733"/>
                </a:lnTo>
                <a:lnTo>
                  <a:pt x="90506" y="312632"/>
                </a:lnTo>
                <a:lnTo>
                  <a:pt x="64204" y="358083"/>
                </a:lnTo>
                <a:lnTo>
                  <a:pt x="40234" y="405961"/>
                </a:lnTo>
                <a:lnTo>
                  <a:pt x="18774" y="456139"/>
                </a:lnTo>
                <a:lnTo>
                  <a:pt x="0" y="508491"/>
                </a:lnTo>
                <a:lnTo>
                  <a:pt x="161163" y="560942"/>
                </a:lnTo>
                <a:lnTo>
                  <a:pt x="177597" y="514634"/>
                </a:lnTo>
                <a:lnTo>
                  <a:pt x="196188" y="469923"/>
                </a:lnTo>
                <a:lnTo>
                  <a:pt x="216814" y="426911"/>
                </a:lnTo>
                <a:lnTo>
                  <a:pt x="239357" y="385698"/>
                </a:lnTo>
                <a:lnTo>
                  <a:pt x="263695" y="346388"/>
                </a:lnTo>
                <a:lnTo>
                  <a:pt x="289709" y="309080"/>
                </a:lnTo>
                <a:lnTo>
                  <a:pt x="317278" y="273877"/>
                </a:lnTo>
                <a:lnTo>
                  <a:pt x="346282" y="240880"/>
                </a:lnTo>
                <a:lnTo>
                  <a:pt x="376601" y="210191"/>
                </a:lnTo>
                <a:lnTo>
                  <a:pt x="408114" y="181911"/>
                </a:lnTo>
                <a:lnTo>
                  <a:pt x="440702" y="156142"/>
                </a:lnTo>
                <a:lnTo>
                  <a:pt x="474244" y="132985"/>
                </a:lnTo>
                <a:lnTo>
                  <a:pt x="508620" y="112542"/>
                </a:lnTo>
                <a:lnTo>
                  <a:pt x="543710" y="94914"/>
                </a:lnTo>
                <a:lnTo>
                  <a:pt x="579393" y="80204"/>
                </a:lnTo>
                <a:lnTo>
                  <a:pt x="652060" y="59939"/>
                </a:lnTo>
                <a:lnTo>
                  <a:pt x="725659" y="52561"/>
                </a:lnTo>
                <a:lnTo>
                  <a:pt x="760128" y="52561"/>
                </a:lnTo>
                <a:lnTo>
                  <a:pt x="754534" y="49277"/>
                </a:lnTo>
                <a:lnTo>
                  <a:pt x="720440" y="32008"/>
                </a:lnTo>
                <a:lnTo>
                  <a:pt x="645233" y="7862"/>
                </a:lnTo>
                <a:lnTo>
                  <a:pt x="605071" y="1771"/>
                </a:lnTo>
                <a:lnTo>
                  <a:pt x="564599" y="0"/>
                </a:lnTo>
                <a:close/>
              </a:path>
              <a:path w="762508" h="560942">
                <a:moveTo>
                  <a:pt x="760128" y="52561"/>
                </a:moveTo>
                <a:lnTo>
                  <a:pt x="725659" y="52561"/>
                </a:lnTo>
                <a:lnTo>
                  <a:pt x="762508" y="53958"/>
                </a:lnTo>
                <a:lnTo>
                  <a:pt x="760128" y="52561"/>
                </a:lnTo>
                <a:close/>
              </a:path>
            </a:pathLst>
          </a:custGeom>
          <a:solidFill>
            <a:srgbClr val="CD0000"/>
          </a:solidFill>
        </p:spPr>
        <p:txBody>
          <a:bodyPr wrap="square" lIns="0" tIns="0" rIns="0" bIns="0" rtlCol="0">
            <a:noAutofit/>
          </a:bodyPr>
          <a:lstStyle/>
          <a:p>
            <a:endParaRPr/>
          </a:p>
        </p:txBody>
      </p:sp>
      <p:sp>
        <p:nvSpPr>
          <p:cNvPr id="11" name="object 11"/>
          <p:cNvSpPr/>
          <p:nvPr/>
        </p:nvSpPr>
        <p:spPr>
          <a:xfrm>
            <a:off x="4546091" y="3758327"/>
            <a:ext cx="1229614" cy="843771"/>
          </a:xfrm>
          <a:custGeom>
            <a:avLst/>
            <a:gdLst/>
            <a:ahLst/>
            <a:cxnLst/>
            <a:rect l="l" t="t" r="r" b="b"/>
            <a:pathLst>
              <a:path w="1229614" h="843771">
                <a:moveTo>
                  <a:pt x="762508" y="53958"/>
                </a:moveTo>
                <a:lnTo>
                  <a:pt x="688803" y="54589"/>
                </a:lnTo>
                <a:lnTo>
                  <a:pt x="615550" y="68511"/>
                </a:lnTo>
                <a:lnTo>
                  <a:pt x="543710" y="94914"/>
                </a:lnTo>
                <a:lnTo>
                  <a:pt x="508620" y="112542"/>
                </a:lnTo>
                <a:lnTo>
                  <a:pt x="474244" y="132985"/>
                </a:lnTo>
                <a:lnTo>
                  <a:pt x="440702" y="156142"/>
                </a:lnTo>
                <a:lnTo>
                  <a:pt x="408114" y="181911"/>
                </a:lnTo>
                <a:lnTo>
                  <a:pt x="376601" y="210191"/>
                </a:lnTo>
                <a:lnTo>
                  <a:pt x="346282" y="240880"/>
                </a:lnTo>
                <a:lnTo>
                  <a:pt x="317278" y="273877"/>
                </a:lnTo>
                <a:lnTo>
                  <a:pt x="289709" y="309080"/>
                </a:lnTo>
                <a:lnTo>
                  <a:pt x="263695" y="346388"/>
                </a:lnTo>
                <a:lnTo>
                  <a:pt x="239357" y="385698"/>
                </a:lnTo>
                <a:lnTo>
                  <a:pt x="216814" y="426911"/>
                </a:lnTo>
                <a:lnTo>
                  <a:pt x="196188" y="469923"/>
                </a:lnTo>
                <a:lnTo>
                  <a:pt x="177597" y="514634"/>
                </a:lnTo>
                <a:lnTo>
                  <a:pt x="161163" y="560942"/>
                </a:lnTo>
                <a:lnTo>
                  <a:pt x="0" y="508491"/>
                </a:lnTo>
                <a:lnTo>
                  <a:pt x="18774" y="456139"/>
                </a:lnTo>
                <a:lnTo>
                  <a:pt x="40234" y="405961"/>
                </a:lnTo>
                <a:lnTo>
                  <a:pt x="64204" y="358083"/>
                </a:lnTo>
                <a:lnTo>
                  <a:pt x="90506" y="312632"/>
                </a:lnTo>
                <a:lnTo>
                  <a:pt x="118965" y="269733"/>
                </a:lnTo>
                <a:lnTo>
                  <a:pt x="149404" y="229514"/>
                </a:lnTo>
                <a:lnTo>
                  <a:pt x="181649" y="192099"/>
                </a:lnTo>
                <a:lnTo>
                  <a:pt x="215522" y="157616"/>
                </a:lnTo>
                <a:lnTo>
                  <a:pt x="250847" y="126190"/>
                </a:lnTo>
                <a:lnTo>
                  <a:pt x="287448" y="97948"/>
                </a:lnTo>
                <a:lnTo>
                  <a:pt x="325150" y="73016"/>
                </a:lnTo>
                <a:lnTo>
                  <a:pt x="363775" y="51520"/>
                </a:lnTo>
                <a:lnTo>
                  <a:pt x="403149" y="33586"/>
                </a:lnTo>
                <a:lnTo>
                  <a:pt x="443094" y="19341"/>
                </a:lnTo>
                <a:lnTo>
                  <a:pt x="483435" y="8911"/>
                </a:lnTo>
                <a:lnTo>
                  <a:pt x="523995" y="2422"/>
                </a:lnTo>
                <a:lnTo>
                  <a:pt x="564599" y="0"/>
                </a:lnTo>
                <a:lnTo>
                  <a:pt x="605071" y="1771"/>
                </a:lnTo>
                <a:lnTo>
                  <a:pt x="645233" y="7862"/>
                </a:lnTo>
                <a:lnTo>
                  <a:pt x="684911" y="18398"/>
                </a:lnTo>
                <a:lnTo>
                  <a:pt x="846074" y="70849"/>
                </a:lnTo>
                <a:lnTo>
                  <a:pt x="908273" y="97543"/>
                </a:lnTo>
                <a:lnTo>
                  <a:pt x="964517" y="134740"/>
                </a:lnTo>
                <a:lnTo>
                  <a:pt x="1014379" y="181554"/>
                </a:lnTo>
                <a:lnTo>
                  <a:pt x="1057436" y="237097"/>
                </a:lnTo>
                <a:lnTo>
                  <a:pt x="1093263" y="300481"/>
                </a:lnTo>
                <a:lnTo>
                  <a:pt x="1121436" y="370818"/>
                </a:lnTo>
                <a:lnTo>
                  <a:pt x="1132519" y="408317"/>
                </a:lnTo>
                <a:lnTo>
                  <a:pt x="1141530" y="447221"/>
                </a:lnTo>
                <a:lnTo>
                  <a:pt x="1148415" y="487419"/>
                </a:lnTo>
                <a:lnTo>
                  <a:pt x="1153121" y="528801"/>
                </a:lnTo>
                <a:lnTo>
                  <a:pt x="1155595" y="571256"/>
                </a:lnTo>
                <a:lnTo>
                  <a:pt x="1155784" y="614671"/>
                </a:lnTo>
                <a:lnTo>
                  <a:pt x="1153635" y="658938"/>
                </a:lnTo>
                <a:lnTo>
                  <a:pt x="1149096" y="703944"/>
                </a:lnTo>
                <a:lnTo>
                  <a:pt x="1229614" y="730233"/>
                </a:lnTo>
                <a:lnTo>
                  <a:pt x="1031113" y="843771"/>
                </a:lnTo>
                <a:lnTo>
                  <a:pt x="907288" y="625331"/>
                </a:lnTo>
                <a:lnTo>
                  <a:pt x="987933" y="651620"/>
                </a:lnTo>
                <a:lnTo>
                  <a:pt x="992472" y="606613"/>
                </a:lnTo>
                <a:lnTo>
                  <a:pt x="994621" y="562344"/>
                </a:lnTo>
                <a:lnTo>
                  <a:pt x="994432" y="518924"/>
                </a:lnTo>
                <a:lnTo>
                  <a:pt x="991958" y="476464"/>
                </a:lnTo>
                <a:lnTo>
                  <a:pt x="987252" y="435075"/>
                </a:lnTo>
                <a:lnTo>
                  <a:pt x="980367" y="394869"/>
                </a:lnTo>
                <a:lnTo>
                  <a:pt x="971356" y="355957"/>
                </a:lnTo>
                <a:lnTo>
                  <a:pt x="960273" y="318449"/>
                </a:lnTo>
                <a:lnTo>
                  <a:pt x="947170" y="282458"/>
                </a:lnTo>
                <a:lnTo>
                  <a:pt x="915117" y="215468"/>
                </a:lnTo>
                <a:lnTo>
                  <a:pt x="875622" y="155875"/>
                </a:lnTo>
                <a:lnTo>
                  <a:pt x="829109" y="104570"/>
                </a:lnTo>
                <a:lnTo>
                  <a:pt x="776003" y="62441"/>
                </a:lnTo>
                <a:lnTo>
                  <a:pt x="716728" y="30377"/>
                </a:lnTo>
                <a:lnTo>
                  <a:pt x="684911" y="18398"/>
                </a:lnTo>
              </a:path>
            </a:pathLst>
          </a:custGeom>
          <a:ln w="12700">
            <a:solidFill>
              <a:srgbClr val="000000"/>
            </a:solidFill>
          </a:ln>
        </p:spPr>
        <p:txBody>
          <a:bodyPr wrap="square" lIns="0" tIns="0" rIns="0" bIns="0" rtlCol="0">
            <a:noAutofit/>
          </a:bodyPr>
          <a:lstStyle/>
          <a:p>
            <a:endParaRPr/>
          </a:p>
        </p:txBody>
      </p:sp>
      <p:sp>
        <p:nvSpPr>
          <p:cNvPr id="12" name="object 12"/>
          <p:cNvSpPr txBox="1"/>
          <p:nvPr/>
        </p:nvSpPr>
        <p:spPr>
          <a:xfrm>
            <a:off x="3906139" y="2432939"/>
            <a:ext cx="4173220" cy="1668145"/>
          </a:xfrm>
          <a:prstGeom prst="rect">
            <a:avLst/>
          </a:prstGeom>
        </p:spPr>
        <p:txBody>
          <a:bodyPr vert="horz" wrap="square" lIns="0" tIns="0" rIns="0" bIns="0" rtlCol="0">
            <a:noAutofit/>
          </a:bodyPr>
          <a:lstStyle/>
          <a:p>
            <a:pPr marL="12700" marR="1957705">
              <a:lnSpc>
                <a:spcPct val="100000"/>
              </a:lnSpc>
            </a:pPr>
            <a:r>
              <a:rPr sz="1800" dirty="0">
                <a:solidFill>
                  <a:srgbClr val="0000FF"/>
                </a:solidFill>
                <a:latin typeface="Arial Unicode MS"/>
                <a:cs typeface="Arial Unicode MS"/>
              </a:rPr>
              <a:t>查询</a:t>
            </a:r>
            <a:r>
              <a:rPr sz="1800" spc="135" dirty="0">
                <a:solidFill>
                  <a:srgbClr val="0000FF"/>
                </a:solidFill>
                <a:latin typeface="Arial Unicode MS"/>
                <a:cs typeface="Arial Unicode MS"/>
              </a:rPr>
              <a:t> </a:t>
            </a:r>
            <a:r>
              <a:rPr sz="1800" spc="0" dirty="0">
                <a:solidFill>
                  <a:srgbClr val="0000FF"/>
                </a:solidFill>
                <a:latin typeface="Verdana"/>
                <a:cs typeface="Verdana"/>
              </a:rPr>
              <a:t>Pu</a:t>
            </a:r>
            <a:r>
              <a:rPr sz="1800" spc="-15" dirty="0">
                <a:solidFill>
                  <a:srgbClr val="0000FF"/>
                </a:solidFill>
                <a:latin typeface="Verdana"/>
                <a:cs typeface="Verdana"/>
              </a:rPr>
              <a:t>b</a:t>
            </a:r>
            <a:r>
              <a:rPr sz="1800" spc="-5" dirty="0">
                <a:solidFill>
                  <a:srgbClr val="0000FF"/>
                </a:solidFill>
                <a:latin typeface="Verdana"/>
                <a:cs typeface="Verdana"/>
              </a:rPr>
              <a:t>M</a:t>
            </a:r>
            <a:r>
              <a:rPr sz="1800" spc="0" dirty="0">
                <a:solidFill>
                  <a:srgbClr val="0000FF"/>
                </a:solidFill>
                <a:latin typeface="Verdana"/>
                <a:cs typeface="Verdana"/>
              </a:rPr>
              <a:t>ed</a:t>
            </a:r>
            <a:r>
              <a:rPr sz="1800" spc="30" dirty="0">
                <a:solidFill>
                  <a:srgbClr val="0000FF"/>
                </a:solidFill>
                <a:latin typeface="Verdana"/>
                <a:cs typeface="Verdana"/>
              </a:rPr>
              <a:t> </a:t>
            </a:r>
            <a:r>
              <a:rPr sz="1800" spc="0" dirty="0">
                <a:solidFill>
                  <a:srgbClr val="0000FF"/>
                </a:solidFill>
                <a:latin typeface="Arial Unicode MS"/>
                <a:cs typeface="Arial Unicode MS"/>
              </a:rPr>
              <a:t>以获取 候选摘要</a:t>
            </a:r>
            <a:endParaRPr sz="1800">
              <a:latin typeface="Arial Unicode MS"/>
              <a:cs typeface="Arial Unicode MS"/>
            </a:endParaRPr>
          </a:p>
          <a:p>
            <a:pPr>
              <a:lnSpc>
                <a:spcPts val="1000"/>
              </a:lnSpc>
            </a:pPr>
            <a:endParaRPr sz="1000"/>
          </a:p>
          <a:p>
            <a:pPr>
              <a:lnSpc>
                <a:spcPts val="1000"/>
              </a:lnSpc>
            </a:pPr>
            <a:endParaRPr sz="1000"/>
          </a:p>
          <a:p>
            <a:pPr>
              <a:lnSpc>
                <a:spcPts val="1000"/>
              </a:lnSpc>
            </a:pPr>
            <a:endParaRPr sz="1000"/>
          </a:p>
          <a:p>
            <a:pPr>
              <a:lnSpc>
                <a:spcPts val="1400"/>
              </a:lnSpc>
              <a:spcBef>
                <a:spcPts val="29"/>
              </a:spcBef>
            </a:pPr>
            <a:endParaRPr sz="1400"/>
          </a:p>
          <a:p>
            <a:pPr marL="1873885" marR="12700">
              <a:lnSpc>
                <a:spcPct val="100000"/>
              </a:lnSpc>
            </a:pPr>
            <a:r>
              <a:rPr sz="1800" dirty="0">
                <a:solidFill>
                  <a:srgbClr val="FF0000"/>
                </a:solidFill>
                <a:latin typeface="Arial Unicode MS"/>
                <a:cs typeface="Arial Unicode MS"/>
              </a:rPr>
              <a:t>人工找出值得全文审读 的文章</a:t>
            </a:r>
            <a:endParaRPr sz="1800">
              <a:latin typeface="Arial Unicode MS"/>
              <a:cs typeface="Arial Unicode MS"/>
            </a:endParaRPr>
          </a:p>
        </p:txBody>
      </p:sp>
      <p:sp>
        <p:nvSpPr>
          <p:cNvPr id="13" name="object 13"/>
          <p:cNvSpPr/>
          <p:nvPr/>
        </p:nvSpPr>
        <p:spPr>
          <a:xfrm>
            <a:off x="3240785" y="3359658"/>
            <a:ext cx="5219700" cy="2552700"/>
          </a:xfrm>
          <a:custGeom>
            <a:avLst/>
            <a:gdLst/>
            <a:ahLst/>
            <a:cxnLst/>
            <a:rect l="l" t="t" r="r" b="b"/>
            <a:pathLst>
              <a:path w="5219700" h="2552700">
                <a:moveTo>
                  <a:pt x="0" y="2552700"/>
                </a:moveTo>
                <a:lnTo>
                  <a:pt x="5219700" y="2552700"/>
                </a:lnTo>
                <a:lnTo>
                  <a:pt x="5219700" y="0"/>
                </a:lnTo>
                <a:lnTo>
                  <a:pt x="0" y="0"/>
                </a:lnTo>
                <a:lnTo>
                  <a:pt x="0" y="2552700"/>
                </a:lnTo>
                <a:close/>
              </a:path>
            </a:pathLst>
          </a:custGeom>
          <a:ln w="38100">
            <a:solidFill>
              <a:srgbClr val="FF0000"/>
            </a:solidFill>
            <a:prstDash val="lgDash"/>
          </a:ln>
        </p:spPr>
        <p:txBody>
          <a:bodyPr wrap="square" lIns="0" tIns="0" rIns="0" bIns="0" rtlCol="0">
            <a:noAutofit/>
          </a:bodyPr>
          <a:lstStyle/>
          <a:p>
            <a:endParaRPr/>
          </a:p>
        </p:txBody>
      </p:sp>
      <p:sp>
        <p:nvSpPr>
          <p:cNvPr id="14" name="object 14"/>
          <p:cNvSpPr/>
          <p:nvPr/>
        </p:nvSpPr>
        <p:spPr>
          <a:xfrm>
            <a:off x="1187196" y="3102864"/>
            <a:ext cx="324612" cy="755903"/>
          </a:xfrm>
          <a:custGeom>
            <a:avLst/>
            <a:gdLst/>
            <a:ahLst/>
            <a:cxnLst/>
            <a:rect l="l" t="t" r="r" b="b"/>
            <a:pathLst>
              <a:path w="324612" h="755903">
                <a:moveTo>
                  <a:pt x="0" y="377951"/>
                </a:moveTo>
                <a:lnTo>
                  <a:pt x="2124" y="316633"/>
                </a:lnTo>
                <a:lnTo>
                  <a:pt x="8274" y="258470"/>
                </a:lnTo>
                <a:lnTo>
                  <a:pt x="18116" y="204238"/>
                </a:lnTo>
                <a:lnTo>
                  <a:pt x="31316" y="154716"/>
                </a:lnTo>
                <a:lnTo>
                  <a:pt x="47539" y="110680"/>
                </a:lnTo>
                <a:lnTo>
                  <a:pt x="66451" y="72908"/>
                </a:lnTo>
                <a:lnTo>
                  <a:pt x="99130" y="29694"/>
                </a:lnTo>
                <a:lnTo>
                  <a:pt x="135979" y="4945"/>
                </a:lnTo>
                <a:lnTo>
                  <a:pt x="162306" y="0"/>
                </a:lnTo>
                <a:lnTo>
                  <a:pt x="175620" y="1252"/>
                </a:lnTo>
                <a:lnTo>
                  <a:pt x="213616" y="19263"/>
                </a:lnTo>
                <a:lnTo>
                  <a:pt x="247812" y="56613"/>
                </a:lnTo>
                <a:lnTo>
                  <a:pt x="267942" y="90962"/>
                </a:lnTo>
                <a:lnTo>
                  <a:pt x="285549" y="131964"/>
                </a:lnTo>
                <a:lnTo>
                  <a:pt x="300300" y="178840"/>
                </a:lnTo>
                <a:lnTo>
                  <a:pt x="311860" y="230814"/>
                </a:lnTo>
                <a:lnTo>
                  <a:pt x="319896" y="287109"/>
                </a:lnTo>
                <a:lnTo>
                  <a:pt x="324074" y="346947"/>
                </a:lnTo>
                <a:lnTo>
                  <a:pt x="324612" y="377951"/>
                </a:lnTo>
                <a:lnTo>
                  <a:pt x="324074" y="408956"/>
                </a:lnTo>
                <a:lnTo>
                  <a:pt x="319896" y="468794"/>
                </a:lnTo>
                <a:lnTo>
                  <a:pt x="311860" y="525089"/>
                </a:lnTo>
                <a:lnTo>
                  <a:pt x="300300" y="577063"/>
                </a:lnTo>
                <a:lnTo>
                  <a:pt x="285549" y="623939"/>
                </a:lnTo>
                <a:lnTo>
                  <a:pt x="267942" y="664941"/>
                </a:lnTo>
                <a:lnTo>
                  <a:pt x="247812" y="699290"/>
                </a:lnTo>
                <a:lnTo>
                  <a:pt x="213616" y="736640"/>
                </a:lnTo>
                <a:lnTo>
                  <a:pt x="175620" y="754651"/>
                </a:lnTo>
                <a:lnTo>
                  <a:pt x="162306" y="755904"/>
                </a:lnTo>
                <a:lnTo>
                  <a:pt x="148994" y="754651"/>
                </a:lnTo>
                <a:lnTo>
                  <a:pt x="111005" y="736640"/>
                </a:lnTo>
                <a:lnTo>
                  <a:pt x="76811" y="699290"/>
                </a:lnTo>
                <a:lnTo>
                  <a:pt x="56680" y="664941"/>
                </a:lnTo>
                <a:lnTo>
                  <a:pt x="39070" y="623939"/>
                </a:lnTo>
                <a:lnTo>
                  <a:pt x="24317" y="577063"/>
                </a:lnTo>
                <a:lnTo>
                  <a:pt x="12755" y="525089"/>
                </a:lnTo>
                <a:lnTo>
                  <a:pt x="4717" y="468794"/>
                </a:lnTo>
                <a:lnTo>
                  <a:pt x="538" y="408956"/>
                </a:lnTo>
                <a:lnTo>
                  <a:pt x="0" y="377951"/>
                </a:lnTo>
                <a:close/>
              </a:path>
            </a:pathLst>
          </a:custGeom>
          <a:ln w="12192">
            <a:solidFill>
              <a:srgbClr val="000000"/>
            </a:solidFill>
          </a:ln>
        </p:spPr>
        <p:txBody>
          <a:bodyPr wrap="square" lIns="0" tIns="0" rIns="0" bIns="0" rtlCol="0">
            <a:noAutofit/>
          </a:bodyPr>
          <a:lstStyle/>
          <a:p>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57302"/>
            <a:ext cx="2513330" cy="432434"/>
          </a:xfrm>
          <a:prstGeom prst="rect">
            <a:avLst/>
          </a:prstGeom>
        </p:spPr>
        <p:txBody>
          <a:bodyPr vert="horz" wrap="square" lIns="0" tIns="0" rIns="0" bIns="0" rtlCol="0">
            <a:noAutofit/>
          </a:bodyPr>
          <a:lstStyle/>
          <a:p>
            <a:pPr marL="12700">
              <a:lnSpc>
                <a:spcPct val="100000"/>
              </a:lnSpc>
            </a:pPr>
            <a:r>
              <a:rPr sz="2800" spc="-25" dirty="0">
                <a:latin typeface="Arial Unicode MS"/>
                <a:cs typeface="Arial Unicode MS"/>
              </a:rPr>
              <a:t>哪</a:t>
            </a:r>
            <a:r>
              <a:rPr sz="2800" spc="-30" dirty="0">
                <a:latin typeface="Arial Unicode MS"/>
                <a:cs typeface="Arial Unicode MS"/>
              </a:rPr>
              <a:t>个算法</a:t>
            </a:r>
            <a:r>
              <a:rPr sz="2800" spc="-25" dirty="0">
                <a:latin typeface="Arial Unicode MS"/>
                <a:cs typeface="Arial Unicode MS"/>
              </a:rPr>
              <a:t>更</a:t>
            </a:r>
            <a:r>
              <a:rPr sz="2800" spc="-30" dirty="0">
                <a:latin typeface="Arial Unicode MS"/>
                <a:cs typeface="Arial Unicode MS"/>
              </a:rPr>
              <a:t>好？</a:t>
            </a:r>
            <a:endParaRPr sz="2800">
              <a:latin typeface="Arial Unicode MS"/>
              <a:cs typeface="Arial Unicode MS"/>
            </a:endParaRPr>
          </a:p>
        </p:txBody>
      </p:sp>
      <p:sp>
        <p:nvSpPr>
          <p:cNvPr id="3" name="object 3"/>
          <p:cNvSpPr/>
          <p:nvPr/>
        </p:nvSpPr>
        <p:spPr>
          <a:xfrm>
            <a:off x="684276" y="1818132"/>
            <a:ext cx="7418832" cy="2976372"/>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2841117" y="1127252"/>
            <a:ext cx="2877185" cy="432434"/>
          </a:xfrm>
          <a:prstGeom prst="rect">
            <a:avLst/>
          </a:prstGeom>
        </p:spPr>
        <p:txBody>
          <a:bodyPr vert="horz" wrap="square" lIns="0" tIns="0" rIns="0" bIns="0" rtlCol="0">
            <a:noAutofit/>
          </a:bodyPr>
          <a:lstStyle/>
          <a:p>
            <a:pPr marL="12700">
              <a:lnSpc>
                <a:spcPct val="100000"/>
              </a:lnSpc>
            </a:pPr>
            <a:r>
              <a:rPr sz="2800" spc="-10" dirty="0">
                <a:solidFill>
                  <a:srgbClr val="0000FF"/>
                </a:solidFill>
                <a:latin typeface="Arial Unicode MS"/>
                <a:cs typeface="Arial Unicode MS"/>
              </a:rPr>
              <a:t>没</a:t>
            </a:r>
            <a:r>
              <a:rPr sz="2800" spc="-25" dirty="0">
                <a:solidFill>
                  <a:srgbClr val="0000FF"/>
                </a:solidFill>
                <a:latin typeface="Arial Unicode MS"/>
                <a:cs typeface="Arial Unicode MS"/>
              </a:rPr>
              <a:t>有免费</a:t>
            </a:r>
            <a:r>
              <a:rPr sz="2800" spc="-10" dirty="0">
                <a:solidFill>
                  <a:srgbClr val="0000FF"/>
                </a:solidFill>
                <a:latin typeface="Arial Unicode MS"/>
                <a:cs typeface="Arial Unicode MS"/>
              </a:rPr>
              <a:t>的</a:t>
            </a:r>
            <a:r>
              <a:rPr sz="2800" spc="-25" dirty="0">
                <a:solidFill>
                  <a:srgbClr val="0000FF"/>
                </a:solidFill>
                <a:latin typeface="Arial Unicode MS"/>
                <a:cs typeface="Arial Unicode MS"/>
              </a:rPr>
              <a:t>午餐</a:t>
            </a:r>
            <a:r>
              <a:rPr sz="2800" spc="-30" dirty="0">
                <a:solidFill>
                  <a:srgbClr val="0000FF"/>
                </a:solidFill>
                <a:latin typeface="Arial Unicode MS"/>
                <a:cs typeface="Arial Unicode MS"/>
              </a:rPr>
              <a:t>！</a:t>
            </a:r>
            <a:endParaRPr sz="2800">
              <a:latin typeface="Arial Unicode MS"/>
              <a:cs typeface="Arial Unicode MS"/>
            </a:endParaRPr>
          </a:p>
        </p:txBody>
      </p:sp>
      <p:sp>
        <p:nvSpPr>
          <p:cNvPr id="11" name="object 4"/>
          <p:cNvSpPr txBox="1"/>
          <p:nvPr/>
        </p:nvSpPr>
        <p:spPr>
          <a:xfrm>
            <a:off x="393192" y="4977021"/>
            <a:ext cx="8001000" cy="1087234"/>
          </a:xfrm>
          <a:prstGeom prst="rect">
            <a:avLst/>
          </a:prstGeom>
        </p:spPr>
        <p:txBody>
          <a:bodyPr vert="horz" wrap="square" lIns="0" tIns="0" rIns="0" bIns="0" rtlCol="0">
            <a:noAutofit/>
          </a:bodyPr>
          <a:lstStyle/>
          <a:p>
            <a:pPr fontAlgn="t"/>
            <a:r>
              <a:rPr lang="en-US" altLang="zh-CN" sz="2800" dirty="0"/>
              <a:t>NFL</a:t>
            </a:r>
            <a:r>
              <a:rPr lang="zh-CN" altLang="en-US" sz="2800" dirty="0"/>
              <a:t>定理：一个算法 </a:t>
            </a:r>
            <a:r>
              <a:rPr lang="en-US" altLang="zh-CN" sz="2800" dirty="0"/>
              <a:t>A</a:t>
            </a:r>
            <a:r>
              <a:rPr lang="zh-CN" altLang="en-US" sz="2800" dirty="0"/>
              <a:t> 若在某些问题上比另一个算法 </a:t>
            </a:r>
            <a:r>
              <a:rPr lang="en-US" altLang="zh-CN" sz="2800" dirty="0"/>
              <a:t>B</a:t>
            </a:r>
            <a:r>
              <a:rPr lang="zh-CN" altLang="en-US" sz="2800" dirty="0"/>
              <a:t> 好，必存在另一些问题 </a:t>
            </a:r>
            <a:r>
              <a:rPr lang="en-US" altLang="zh-CN" sz="2800" dirty="0"/>
              <a:t>B</a:t>
            </a:r>
            <a:r>
              <a:rPr lang="zh-CN" altLang="en-US" sz="2800" dirty="0"/>
              <a:t> 比 </a:t>
            </a:r>
            <a:r>
              <a:rPr lang="en-US" altLang="zh-CN" sz="2800" dirty="0"/>
              <a:t>A</a:t>
            </a:r>
            <a:r>
              <a:rPr lang="zh-CN" altLang="en-US" sz="2800" dirty="0"/>
              <a:t> 好。</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0" dirty="0">
                <a:latin typeface="Verdana"/>
                <a:cs typeface="Verdana"/>
              </a:rPr>
              <a:t>NFL</a:t>
            </a:r>
            <a:r>
              <a:rPr sz="2800" spc="-20" dirty="0">
                <a:latin typeface="Arial Unicode MS"/>
                <a:cs typeface="Arial Unicode MS"/>
              </a:rPr>
              <a:t>定理</a:t>
            </a:r>
            <a:endParaRPr sz="2800">
              <a:latin typeface="Arial Unicode MS"/>
              <a:cs typeface="Arial Unicode MS"/>
            </a:endParaRPr>
          </a:p>
        </p:txBody>
      </p:sp>
      <p:sp>
        <p:nvSpPr>
          <p:cNvPr id="3" name="object 3"/>
          <p:cNvSpPr txBox="1"/>
          <p:nvPr/>
        </p:nvSpPr>
        <p:spPr>
          <a:xfrm>
            <a:off x="349934" y="1150184"/>
            <a:ext cx="6635115" cy="1105535"/>
          </a:xfrm>
          <a:prstGeom prst="rect">
            <a:avLst/>
          </a:prstGeom>
        </p:spPr>
        <p:txBody>
          <a:bodyPr vert="horz" wrap="square" lIns="0" tIns="0" rIns="0" bIns="0" rtlCol="0">
            <a:noAutofit/>
          </a:bodyPr>
          <a:lstStyle/>
          <a:p>
            <a:pPr marL="12700" marR="12700">
              <a:lnSpc>
                <a:spcPct val="120000"/>
              </a:lnSpc>
              <a:tabLst>
                <a:tab pos="3187065" algn="l"/>
                <a:tab pos="4711700" algn="l"/>
              </a:tabLst>
            </a:pPr>
            <a:r>
              <a:rPr sz="2000" dirty="0">
                <a:latin typeface="Arial Unicode MS"/>
                <a:cs typeface="Arial Unicode MS"/>
              </a:rPr>
              <a:t>简单起</a:t>
            </a:r>
            <a:r>
              <a:rPr sz="2000" spc="-15" dirty="0">
                <a:latin typeface="Arial Unicode MS"/>
                <a:cs typeface="Arial Unicode MS"/>
              </a:rPr>
              <a:t>见</a:t>
            </a:r>
            <a:r>
              <a:rPr sz="2000" spc="0" dirty="0">
                <a:latin typeface="Arial Unicode MS"/>
                <a:cs typeface="Arial Unicode MS"/>
              </a:rPr>
              <a:t>，</a:t>
            </a:r>
            <a:r>
              <a:rPr sz="2000" spc="-15" dirty="0">
                <a:latin typeface="Arial Unicode MS"/>
                <a:cs typeface="Arial Unicode MS"/>
              </a:rPr>
              <a:t>假</a:t>
            </a:r>
            <a:r>
              <a:rPr sz="2000" spc="0" dirty="0">
                <a:latin typeface="Arial Unicode MS"/>
                <a:cs typeface="Arial Unicode MS"/>
              </a:rPr>
              <a:t>设样本</a:t>
            </a:r>
            <a:r>
              <a:rPr sz="2000" spc="-15" dirty="0">
                <a:latin typeface="Arial Unicode MS"/>
                <a:cs typeface="Arial Unicode MS"/>
              </a:rPr>
              <a:t>空</a:t>
            </a:r>
            <a:r>
              <a:rPr sz="2000" spc="0" dirty="0">
                <a:latin typeface="Arial Unicode MS"/>
                <a:cs typeface="Arial Unicode MS"/>
              </a:rPr>
              <a:t>间	和假设空间	离散</a:t>
            </a:r>
            <a:r>
              <a:rPr sz="2000" spc="-210" dirty="0">
                <a:latin typeface="Courier"/>
                <a:cs typeface="Courier"/>
              </a:rPr>
              <a:t>,</a:t>
            </a:r>
            <a:r>
              <a:rPr sz="2000" spc="0" dirty="0">
                <a:latin typeface="Arial Unicode MS"/>
                <a:cs typeface="Arial Unicode MS"/>
              </a:rPr>
              <a:t>令 </a:t>
            </a:r>
            <a:r>
              <a:rPr lang="zh-CN" altLang="en-US" sz="2000" spc="0" dirty="0">
                <a:latin typeface="Arial Unicode MS"/>
                <a:cs typeface="Arial Unicode MS"/>
              </a:rPr>
              <a:t>       </a:t>
            </a:r>
            <a:r>
              <a:rPr sz="2000" spc="10" dirty="0">
                <a:solidFill>
                  <a:srgbClr val="FF0000"/>
                </a:solidFill>
                <a:latin typeface="Arial Unicode MS"/>
                <a:cs typeface="Arial Unicode MS"/>
              </a:rPr>
              <a:t>基于</a:t>
            </a:r>
            <a:r>
              <a:rPr sz="2000" spc="0" dirty="0">
                <a:solidFill>
                  <a:srgbClr val="FF0000"/>
                </a:solidFill>
                <a:latin typeface="Arial Unicode MS"/>
                <a:cs typeface="Arial Unicode MS"/>
              </a:rPr>
              <a:t>训练</a:t>
            </a:r>
            <a:r>
              <a:rPr sz="2000" spc="-15" dirty="0">
                <a:solidFill>
                  <a:srgbClr val="FF0000"/>
                </a:solidFill>
                <a:latin typeface="Arial Unicode MS"/>
                <a:cs typeface="Arial Unicode MS"/>
              </a:rPr>
              <a:t>数</a:t>
            </a:r>
            <a:r>
              <a:rPr sz="2000" spc="0" dirty="0">
                <a:solidFill>
                  <a:srgbClr val="FF0000"/>
                </a:solidFill>
                <a:latin typeface="Arial Unicode MS"/>
                <a:cs typeface="Arial Unicode MS"/>
              </a:rPr>
              <a:t>据 </a:t>
            </a:r>
            <a:r>
              <a:rPr sz="2000" spc="-145" dirty="0">
                <a:solidFill>
                  <a:srgbClr val="FF0000"/>
                </a:solidFill>
                <a:latin typeface="Arial Unicode MS"/>
                <a:cs typeface="Arial Unicode MS"/>
              </a:rPr>
              <a:t> </a:t>
            </a:r>
            <a:r>
              <a:rPr sz="2000" b="1" i="1" spc="0" dirty="0">
                <a:solidFill>
                  <a:srgbClr val="FF0000"/>
                </a:solidFill>
                <a:latin typeface="Palatino"/>
                <a:cs typeface="Palatino"/>
              </a:rPr>
              <a:t>X</a:t>
            </a:r>
            <a:r>
              <a:rPr sz="2000" b="1" i="1" spc="5" dirty="0">
                <a:solidFill>
                  <a:srgbClr val="FF0000"/>
                </a:solidFill>
                <a:latin typeface="Palatino"/>
                <a:cs typeface="Palatino"/>
              </a:rPr>
              <a:t> </a:t>
            </a:r>
            <a:r>
              <a:rPr sz="2000" spc="10" dirty="0">
                <a:solidFill>
                  <a:srgbClr val="FF0000"/>
                </a:solidFill>
                <a:latin typeface="Arial Unicode MS"/>
                <a:cs typeface="Arial Unicode MS"/>
              </a:rPr>
              <a:t>产生</a:t>
            </a:r>
            <a:r>
              <a:rPr sz="2000" spc="0" dirty="0">
                <a:solidFill>
                  <a:srgbClr val="FF0000"/>
                </a:solidFill>
                <a:latin typeface="Arial Unicode MS"/>
                <a:cs typeface="Arial Unicode MS"/>
              </a:rPr>
              <a:t>假设</a:t>
            </a:r>
            <a:r>
              <a:rPr sz="2000" spc="-95" dirty="0">
                <a:solidFill>
                  <a:srgbClr val="FF0000"/>
                </a:solidFill>
                <a:latin typeface="Arial Unicode MS"/>
                <a:cs typeface="Arial Unicode MS"/>
              </a:rPr>
              <a:t> </a:t>
            </a:r>
            <a:r>
              <a:rPr sz="2000" i="1" spc="0" dirty="0">
                <a:solidFill>
                  <a:srgbClr val="FF0000"/>
                </a:solidFill>
                <a:latin typeface="Palatino"/>
                <a:cs typeface="Palatino"/>
              </a:rPr>
              <a:t>h</a:t>
            </a:r>
            <a:r>
              <a:rPr sz="2000" i="1" spc="-5" dirty="0">
                <a:solidFill>
                  <a:srgbClr val="FF0000"/>
                </a:solidFill>
                <a:latin typeface="Palatino"/>
                <a:cs typeface="Palatino"/>
              </a:rPr>
              <a:t> </a:t>
            </a:r>
            <a:r>
              <a:rPr sz="2000" spc="10" dirty="0">
                <a:solidFill>
                  <a:srgbClr val="FF0000"/>
                </a:solidFill>
                <a:latin typeface="Arial Unicode MS"/>
                <a:cs typeface="Arial Unicode MS"/>
              </a:rPr>
              <a:t>的概</a:t>
            </a:r>
            <a:r>
              <a:rPr sz="2000" spc="0" dirty="0">
                <a:solidFill>
                  <a:srgbClr val="FF0000"/>
                </a:solidFill>
                <a:latin typeface="Arial Unicode MS"/>
                <a:cs typeface="Arial Unicode MS"/>
              </a:rPr>
              <a:t>率</a:t>
            </a:r>
            <a:r>
              <a:rPr sz="2000" spc="0" dirty="0">
                <a:latin typeface="Arial Unicode MS"/>
                <a:cs typeface="Arial Unicode MS"/>
              </a:rPr>
              <a:t>，</a:t>
            </a:r>
            <a:r>
              <a:rPr sz="2000" i="1" spc="0" dirty="0">
                <a:latin typeface="Palatino"/>
                <a:cs typeface="Palatino"/>
              </a:rPr>
              <a:t>f</a:t>
            </a:r>
            <a:r>
              <a:rPr sz="2000" i="1" spc="-50" dirty="0">
                <a:latin typeface="Palatino"/>
                <a:cs typeface="Palatino"/>
              </a:rPr>
              <a:t> </a:t>
            </a:r>
            <a:r>
              <a:rPr sz="2000" spc="10" dirty="0">
                <a:latin typeface="Arial Unicode MS"/>
                <a:cs typeface="Arial Unicode MS"/>
              </a:rPr>
              <a:t>代表</a:t>
            </a:r>
            <a:r>
              <a:rPr sz="2000" spc="0" dirty="0">
                <a:latin typeface="Arial Unicode MS"/>
                <a:cs typeface="Arial Unicode MS"/>
              </a:rPr>
              <a:t>要学的</a:t>
            </a:r>
            <a:r>
              <a:rPr sz="2000" spc="-15" dirty="0">
                <a:latin typeface="Arial Unicode MS"/>
                <a:cs typeface="Arial Unicode MS"/>
              </a:rPr>
              <a:t>目</a:t>
            </a:r>
            <a:r>
              <a:rPr sz="2000" spc="0" dirty="0">
                <a:latin typeface="Arial Unicode MS"/>
                <a:cs typeface="Arial Unicode MS"/>
              </a:rPr>
              <a:t>标函数 </a:t>
            </a:r>
            <a:r>
              <a:rPr sz="2000" spc="0" dirty="0">
                <a:solidFill>
                  <a:srgbClr val="C00000"/>
                </a:solidFill>
                <a:latin typeface="Arial Unicode MS"/>
                <a:cs typeface="Arial Unicode MS"/>
              </a:rPr>
              <a:t>集之外</a:t>
            </a:r>
            <a:r>
              <a:rPr sz="2000" spc="-15" dirty="0">
                <a:solidFill>
                  <a:srgbClr val="C00000"/>
                </a:solidFill>
                <a:latin typeface="Arial Unicode MS"/>
                <a:cs typeface="Arial Unicode MS"/>
              </a:rPr>
              <a:t>所</a:t>
            </a:r>
            <a:r>
              <a:rPr sz="2000" spc="0" dirty="0">
                <a:solidFill>
                  <a:srgbClr val="C00000"/>
                </a:solidFill>
                <a:latin typeface="Arial Unicode MS"/>
                <a:cs typeface="Arial Unicode MS"/>
              </a:rPr>
              <a:t>有</a:t>
            </a:r>
            <a:r>
              <a:rPr sz="2000" spc="-15" dirty="0">
                <a:solidFill>
                  <a:srgbClr val="C00000"/>
                </a:solidFill>
                <a:latin typeface="Arial Unicode MS"/>
                <a:cs typeface="Arial Unicode MS"/>
              </a:rPr>
              <a:t>样</a:t>
            </a:r>
            <a:r>
              <a:rPr sz="2000" spc="0" dirty="0">
                <a:solidFill>
                  <a:srgbClr val="C00000"/>
                </a:solidFill>
                <a:latin typeface="Arial Unicode MS"/>
                <a:cs typeface="Arial Unicode MS"/>
              </a:rPr>
              <a:t>本上的</a:t>
            </a:r>
            <a:r>
              <a:rPr sz="2000" spc="-15" dirty="0">
                <a:solidFill>
                  <a:srgbClr val="C00000"/>
                </a:solidFill>
                <a:latin typeface="Arial Unicode MS"/>
                <a:cs typeface="Arial Unicode MS"/>
              </a:rPr>
              <a:t>总</a:t>
            </a:r>
            <a:r>
              <a:rPr sz="2000" spc="0" dirty="0">
                <a:solidFill>
                  <a:srgbClr val="C00000"/>
                </a:solidFill>
                <a:latin typeface="Arial Unicode MS"/>
                <a:cs typeface="Arial Unicode MS"/>
              </a:rPr>
              <a:t>误</a:t>
            </a:r>
            <a:r>
              <a:rPr sz="2000" spc="-15" dirty="0">
                <a:solidFill>
                  <a:srgbClr val="C00000"/>
                </a:solidFill>
                <a:latin typeface="Arial Unicode MS"/>
                <a:cs typeface="Arial Unicode MS"/>
              </a:rPr>
              <a:t>差</a:t>
            </a:r>
            <a:r>
              <a:rPr sz="2000" spc="0" dirty="0">
                <a:solidFill>
                  <a:srgbClr val="C00000"/>
                </a:solidFill>
                <a:latin typeface="Arial Unicode MS"/>
                <a:cs typeface="Arial Unicode MS"/>
              </a:rPr>
              <a:t>为</a:t>
            </a:r>
            <a:endParaRPr sz="2000" dirty="0">
              <a:solidFill>
                <a:srgbClr val="C00000"/>
              </a:solidFill>
              <a:latin typeface="Arial Unicode MS"/>
              <a:cs typeface="Arial Unicode MS"/>
            </a:endParaRPr>
          </a:p>
        </p:txBody>
      </p:sp>
      <p:sp>
        <p:nvSpPr>
          <p:cNvPr id="4" name="object 4"/>
          <p:cNvSpPr txBox="1"/>
          <p:nvPr/>
        </p:nvSpPr>
        <p:spPr>
          <a:xfrm>
            <a:off x="7097519" y="1157469"/>
            <a:ext cx="1174750" cy="658495"/>
          </a:xfrm>
          <a:prstGeom prst="rect">
            <a:avLst/>
          </a:prstGeom>
        </p:spPr>
        <p:txBody>
          <a:bodyPr vert="horz" wrap="square" lIns="0" tIns="0" rIns="0" bIns="0" rtlCol="0">
            <a:noAutofit/>
          </a:bodyPr>
          <a:lstStyle/>
          <a:p>
            <a:pPr marL="12700">
              <a:lnSpc>
                <a:spcPct val="120000"/>
              </a:lnSpc>
            </a:pPr>
            <a:r>
              <a:rPr sz="2000" spc="10" dirty="0">
                <a:latin typeface="Arial Unicode MS"/>
                <a:cs typeface="Arial Unicode MS"/>
              </a:rPr>
              <a:t>代表算法</a:t>
            </a:r>
          </a:p>
          <a:p>
            <a:pPr marL="393700">
              <a:lnSpc>
                <a:spcPct val="120000"/>
              </a:lnSpc>
              <a:spcBef>
                <a:spcPts val="325"/>
              </a:spcBef>
            </a:pPr>
            <a:r>
              <a:rPr sz="2000" spc="10" dirty="0">
                <a:solidFill>
                  <a:srgbClr val="C00000"/>
                </a:solidFill>
                <a:latin typeface="Arial Unicode MS"/>
                <a:cs typeface="Arial Unicode MS"/>
              </a:rPr>
              <a:t>在训练</a:t>
            </a:r>
          </a:p>
        </p:txBody>
      </p:sp>
      <p:sp>
        <p:nvSpPr>
          <p:cNvPr id="5" name="object 5"/>
          <p:cNvSpPr txBox="1"/>
          <p:nvPr/>
        </p:nvSpPr>
        <p:spPr>
          <a:xfrm>
            <a:off x="6673469" y="1509139"/>
            <a:ext cx="427990" cy="301625"/>
          </a:xfrm>
          <a:prstGeom prst="rect">
            <a:avLst/>
          </a:prstGeom>
        </p:spPr>
        <p:txBody>
          <a:bodyPr vert="horz" wrap="square" lIns="0" tIns="0" rIns="0" bIns="0" rtlCol="0">
            <a:noAutofit/>
          </a:bodyPr>
          <a:lstStyle/>
          <a:p>
            <a:pPr>
              <a:lnSpc>
                <a:spcPts val="2370"/>
              </a:lnSpc>
            </a:pPr>
            <a:r>
              <a:rPr sz="2000" dirty="0">
                <a:latin typeface="Arial Unicode MS"/>
                <a:cs typeface="Arial Unicode MS"/>
              </a:rPr>
              <a:t>，</a:t>
            </a:r>
          </a:p>
        </p:txBody>
      </p:sp>
      <p:sp>
        <p:nvSpPr>
          <p:cNvPr id="6" name="object 6"/>
          <p:cNvSpPr/>
          <p:nvPr/>
        </p:nvSpPr>
        <p:spPr>
          <a:xfrm>
            <a:off x="3276600" y="1219117"/>
            <a:ext cx="262127" cy="224027"/>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4800600" y="1228260"/>
            <a:ext cx="228600" cy="205739"/>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6042280" y="1207688"/>
            <a:ext cx="1059179" cy="246887"/>
          </a:xfrm>
          <a:prstGeom prst="rect">
            <a:avLst/>
          </a:prstGeom>
          <a:blipFill>
            <a:blip r:embed="rId4" cstate="print"/>
            <a:stretch>
              <a:fillRect/>
            </a:stretch>
          </a:blipFill>
        </p:spPr>
        <p:txBody>
          <a:bodyPr wrap="square" lIns="0" tIns="0" rIns="0" bIns="0" rtlCol="0">
            <a:noAutofit/>
          </a:bodyPr>
          <a:lstStyle/>
          <a:p>
            <a:endParaRPr/>
          </a:p>
        </p:txBody>
      </p:sp>
      <p:sp>
        <p:nvSpPr>
          <p:cNvPr id="9" name="object 9"/>
          <p:cNvSpPr/>
          <p:nvPr/>
        </p:nvSpPr>
        <p:spPr>
          <a:xfrm>
            <a:off x="8139682" y="1238725"/>
            <a:ext cx="265175" cy="216408"/>
          </a:xfrm>
          <a:prstGeom prst="rect">
            <a:avLst/>
          </a:prstGeom>
          <a:blipFill>
            <a:blip r:embed="rId5" cstate="print"/>
            <a:stretch>
              <a:fillRect/>
            </a:stretch>
          </a:blipFill>
        </p:spPr>
        <p:txBody>
          <a:bodyPr wrap="square" lIns="0" tIns="0" rIns="0" bIns="0" rtlCol="0">
            <a:noAutofit/>
          </a:bodyPr>
          <a:lstStyle/>
          <a:p>
            <a:endParaRPr/>
          </a:p>
        </p:txBody>
      </p:sp>
      <p:sp>
        <p:nvSpPr>
          <p:cNvPr id="10" name="object 10"/>
          <p:cNvSpPr/>
          <p:nvPr/>
        </p:nvSpPr>
        <p:spPr>
          <a:xfrm>
            <a:off x="7081341" y="1583590"/>
            <a:ext cx="265175" cy="301244"/>
          </a:xfrm>
          <a:prstGeom prst="rect">
            <a:avLst/>
          </a:prstGeom>
          <a:blipFill>
            <a:blip r:embed="rId5" cstate="print"/>
            <a:stretch>
              <a:fillRect/>
            </a:stretch>
          </a:blipFill>
        </p:spPr>
        <p:txBody>
          <a:bodyPr wrap="square" lIns="0" tIns="0" rIns="0" bIns="0" rtlCol="0">
            <a:noAutofit/>
          </a:bodyPr>
          <a:lstStyle/>
          <a:p>
            <a:endParaRPr/>
          </a:p>
        </p:txBody>
      </p:sp>
      <p:sp>
        <p:nvSpPr>
          <p:cNvPr id="11" name="object 11"/>
          <p:cNvSpPr/>
          <p:nvPr/>
        </p:nvSpPr>
        <p:spPr>
          <a:xfrm>
            <a:off x="574548" y="2447544"/>
            <a:ext cx="7463028" cy="864108"/>
          </a:xfrm>
          <a:prstGeom prst="rect">
            <a:avLst/>
          </a:prstGeom>
          <a:blipFill>
            <a:blip r:embed="rId6" cstate="print"/>
            <a:stretch>
              <a:fillRect/>
            </a:stretch>
          </a:blipFill>
        </p:spPr>
        <p:txBody>
          <a:bodyPr wrap="square" lIns="0" tIns="0" rIns="0" bIns="0" rtlCol="0">
            <a:noAutofit/>
          </a:bodyPr>
          <a:lstStyle/>
          <a:p>
            <a:endParaRPr/>
          </a:p>
        </p:txBody>
      </p:sp>
      <p:sp>
        <p:nvSpPr>
          <p:cNvPr id="12" name="object 12"/>
          <p:cNvSpPr txBox="1"/>
          <p:nvPr/>
        </p:nvSpPr>
        <p:spPr>
          <a:xfrm>
            <a:off x="496316" y="3799222"/>
            <a:ext cx="5218684" cy="312420"/>
          </a:xfrm>
          <a:prstGeom prst="rect">
            <a:avLst/>
          </a:prstGeom>
        </p:spPr>
        <p:txBody>
          <a:bodyPr vert="horz" wrap="square" lIns="0" tIns="0" rIns="0" bIns="0" rtlCol="0">
            <a:noAutofit/>
          </a:bodyPr>
          <a:lstStyle/>
          <a:p>
            <a:pPr marL="12700">
              <a:lnSpc>
                <a:spcPct val="100000"/>
              </a:lnSpc>
            </a:pPr>
            <a:r>
              <a:rPr sz="2000" spc="10" dirty="0">
                <a:latin typeface="Arial Unicode MS"/>
                <a:cs typeface="Arial Unicode MS"/>
              </a:rPr>
              <a:t>考虑</a:t>
            </a:r>
            <a:r>
              <a:rPr sz="2000" spc="0" dirty="0">
                <a:latin typeface="Arial Unicode MS"/>
                <a:cs typeface="Arial Unicode MS"/>
              </a:rPr>
              <a:t>二分类问题</a:t>
            </a:r>
            <a:r>
              <a:rPr sz="2000" spc="-10" dirty="0">
                <a:latin typeface="Arial Unicode MS"/>
                <a:cs typeface="Arial Unicode MS"/>
              </a:rPr>
              <a:t>，</a:t>
            </a:r>
            <a:r>
              <a:rPr sz="2000" spc="0" dirty="0">
                <a:latin typeface="Arial Unicode MS"/>
                <a:cs typeface="Arial Unicode MS"/>
              </a:rPr>
              <a:t>目标函数可</a:t>
            </a:r>
            <a:r>
              <a:rPr sz="2000" spc="-10" dirty="0">
                <a:latin typeface="Arial Unicode MS"/>
                <a:cs typeface="Arial Unicode MS"/>
              </a:rPr>
              <a:t>以</a:t>
            </a:r>
            <a:r>
              <a:rPr sz="2000" spc="0" dirty="0">
                <a:latin typeface="Arial Unicode MS"/>
                <a:cs typeface="Arial Unicode MS"/>
              </a:rPr>
              <a:t>为任何函数</a:t>
            </a:r>
            <a:r>
              <a:rPr lang="en-US" sz="2000" spc="0" dirty="0">
                <a:latin typeface="Arial Unicode MS"/>
                <a:cs typeface="Arial Unicode MS"/>
              </a:rPr>
              <a:t> </a:t>
            </a:r>
            <a:r>
              <a:rPr lang="en-US" altLang="zh-CN" sz="2000" i="1" dirty="0">
                <a:solidFill>
                  <a:srgbClr val="C00000"/>
                </a:solidFill>
                <a:latin typeface="Palatino"/>
                <a:cs typeface="Palatino"/>
              </a:rPr>
              <a:t>f </a:t>
            </a:r>
            <a:r>
              <a:rPr lang="en-US" altLang="zh-CN" sz="2000" dirty="0">
                <a:solidFill>
                  <a:srgbClr val="C00000"/>
                </a:solidFill>
                <a:latin typeface="Palatino"/>
                <a:cs typeface="Palatino"/>
              </a:rPr>
              <a:t>:</a:t>
            </a:r>
            <a:r>
              <a:rPr lang="en-US" altLang="zh-CN" sz="2000" i="1" spc="-5" dirty="0">
                <a:solidFill>
                  <a:srgbClr val="C00000"/>
                </a:solidFill>
                <a:latin typeface="Palatino"/>
                <a:cs typeface="Palatino"/>
              </a:rPr>
              <a:t> </a:t>
            </a:r>
            <a:endParaRPr sz="2000" dirty="0">
              <a:latin typeface="Arial Unicode MS"/>
              <a:cs typeface="Arial Unicode MS"/>
            </a:endParaRPr>
          </a:p>
        </p:txBody>
      </p:sp>
      <p:sp>
        <p:nvSpPr>
          <p:cNvPr id="13" name="object 13"/>
          <p:cNvSpPr txBox="1"/>
          <p:nvPr/>
        </p:nvSpPr>
        <p:spPr>
          <a:xfrm>
            <a:off x="5370576" y="3783076"/>
            <a:ext cx="1038225" cy="299720"/>
          </a:xfrm>
          <a:prstGeom prst="rect">
            <a:avLst/>
          </a:prstGeom>
        </p:spPr>
        <p:txBody>
          <a:bodyPr vert="horz" wrap="square" lIns="0" tIns="0" rIns="0" bIns="0" rtlCol="0">
            <a:noAutofit/>
          </a:bodyPr>
          <a:lstStyle/>
          <a:p>
            <a:pPr marR="17145" algn="r">
              <a:lnSpc>
                <a:spcPts val="2360"/>
              </a:lnSpc>
            </a:pPr>
            <a:r>
              <a:rPr sz="2000" dirty="0">
                <a:latin typeface="Arial Unicode MS"/>
                <a:cs typeface="Arial Unicode MS"/>
              </a:rPr>
              <a:t>，</a:t>
            </a:r>
            <a:endParaRPr sz="2000">
              <a:latin typeface="Arial Unicode MS"/>
              <a:cs typeface="Arial Unicode MS"/>
            </a:endParaRPr>
          </a:p>
        </p:txBody>
      </p:sp>
      <p:sp>
        <p:nvSpPr>
          <p:cNvPr id="14" name="object 14"/>
          <p:cNvSpPr txBox="1"/>
          <p:nvPr/>
        </p:nvSpPr>
        <p:spPr>
          <a:xfrm>
            <a:off x="6605270" y="3824477"/>
            <a:ext cx="1799587" cy="312420"/>
          </a:xfrm>
          <a:prstGeom prst="rect">
            <a:avLst/>
          </a:prstGeom>
        </p:spPr>
        <p:txBody>
          <a:bodyPr vert="horz" wrap="square" lIns="0" tIns="0" rIns="0" bIns="0" rtlCol="0">
            <a:noAutofit/>
          </a:bodyPr>
          <a:lstStyle/>
          <a:p>
            <a:pPr marL="12700">
              <a:lnSpc>
                <a:spcPct val="100000"/>
              </a:lnSpc>
            </a:pPr>
            <a:r>
              <a:rPr lang="en-US" sz="2000" spc="10" dirty="0">
                <a:latin typeface="Arial Unicode MS"/>
                <a:cs typeface="Arial Unicode MS"/>
              </a:rPr>
              <a:t>  </a:t>
            </a:r>
            <a:r>
              <a:rPr sz="2000" spc="10" dirty="0">
                <a:latin typeface="Arial Unicode MS"/>
                <a:cs typeface="Arial Unicode MS"/>
              </a:rPr>
              <a:t>，</a:t>
            </a:r>
            <a:r>
              <a:rPr sz="2000" spc="0" dirty="0">
                <a:latin typeface="Arial Unicode MS"/>
                <a:cs typeface="Arial Unicode MS"/>
              </a:rPr>
              <a:t>函</a:t>
            </a:r>
            <a:r>
              <a:rPr sz="2000" spc="-10" dirty="0">
                <a:latin typeface="Arial Unicode MS"/>
                <a:cs typeface="Arial Unicode MS"/>
              </a:rPr>
              <a:t>数</a:t>
            </a:r>
            <a:r>
              <a:rPr sz="2000" spc="0" dirty="0">
                <a:latin typeface="Arial Unicode MS"/>
                <a:cs typeface="Arial Unicode MS"/>
              </a:rPr>
              <a:t>空间为</a:t>
            </a:r>
            <a:endParaRPr sz="2000">
              <a:latin typeface="Arial Unicode MS"/>
              <a:cs typeface="Arial Unicode MS"/>
            </a:endParaRPr>
          </a:p>
        </p:txBody>
      </p:sp>
      <p:sp>
        <p:nvSpPr>
          <p:cNvPr id="15" name="object 15"/>
          <p:cNvSpPr txBox="1"/>
          <p:nvPr/>
        </p:nvSpPr>
        <p:spPr>
          <a:xfrm>
            <a:off x="1386586" y="4136897"/>
            <a:ext cx="5077460" cy="338455"/>
          </a:xfrm>
          <a:prstGeom prst="rect">
            <a:avLst/>
          </a:prstGeom>
        </p:spPr>
        <p:txBody>
          <a:bodyPr vert="horz" wrap="square" lIns="0" tIns="0" rIns="0" bIns="0" rtlCol="0">
            <a:noAutofit/>
          </a:bodyPr>
          <a:lstStyle/>
          <a:p>
            <a:pPr marL="12700">
              <a:lnSpc>
                <a:spcPct val="100000"/>
              </a:lnSpc>
            </a:pPr>
            <a:r>
              <a:rPr sz="2000" spc="10" dirty="0">
                <a:latin typeface="Arial Unicode MS"/>
                <a:cs typeface="Arial Unicode MS"/>
              </a:rPr>
              <a:t>，</a:t>
            </a:r>
            <a:r>
              <a:rPr sz="2000" spc="0" dirty="0">
                <a:solidFill>
                  <a:srgbClr val="C00000"/>
                </a:solidFill>
                <a:latin typeface="Arial Unicode MS"/>
                <a:cs typeface="Arial Unicode MS"/>
              </a:rPr>
              <a:t>对所有可</a:t>
            </a:r>
            <a:r>
              <a:rPr sz="2000" spc="-15" dirty="0">
                <a:solidFill>
                  <a:srgbClr val="C00000"/>
                </a:solidFill>
                <a:latin typeface="Arial Unicode MS"/>
                <a:cs typeface="Arial Unicode MS"/>
              </a:rPr>
              <a:t>能</a:t>
            </a:r>
            <a:r>
              <a:rPr sz="2000" spc="0" dirty="0">
                <a:solidFill>
                  <a:srgbClr val="C00000"/>
                </a:solidFill>
                <a:latin typeface="Arial Unicode MS"/>
                <a:cs typeface="Arial Unicode MS"/>
              </a:rPr>
              <a:t>的</a:t>
            </a:r>
            <a:r>
              <a:rPr sz="2000" spc="110" dirty="0">
                <a:solidFill>
                  <a:srgbClr val="C00000"/>
                </a:solidFill>
                <a:latin typeface="Arial Unicode MS"/>
                <a:cs typeface="Arial Unicode MS"/>
              </a:rPr>
              <a:t> </a:t>
            </a:r>
            <a:r>
              <a:rPr sz="2000" i="1" spc="0" dirty="0">
                <a:solidFill>
                  <a:srgbClr val="C00000"/>
                </a:solidFill>
                <a:latin typeface="Palatino"/>
                <a:cs typeface="Palatino"/>
              </a:rPr>
              <a:t>f</a:t>
            </a:r>
            <a:r>
              <a:rPr sz="2000" i="1" spc="-5" dirty="0">
                <a:solidFill>
                  <a:srgbClr val="C00000"/>
                </a:solidFill>
                <a:latin typeface="Palatino"/>
                <a:cs typeface="Palatino"/>
              </a:rPr>
              <a:t> </a:t>
            </a:r>
            <a:r>
              <a:rPr sz="2000" spc="10" dirty="0">
                <a:solidFill>
                  <a:srgbClr val="C00000"/>
                </a:solidFill>
                <a:latin typeface="Arial Unicode MS"/>
                <a:cs typeface="Arial Unicode MS"/>
              </a:rPr>
              <a:t>按均</a:t>
            </a:r>
            <a:r>
              <a:rPr sz="2000" spc="0" dirty="0">
                <a:solidFill>
                  <a:srgbClr val="C00000"/>
                </a:solidFill>
                <a:latin typeface="Arial Unicode MS"/>
                <a:cs typeface="Arial Unicode MS"/>
              </a:rPr>
              <a:t>匀分</a:t>
            </a:r>
            <a:r>
              <a:rPr sz="2000" spc="-15" dirty="0">
                <a:solidFill>
                  <a:srgbClr val="C00000"/>
                </a:solidFill>
                <a:latin typeface="Arial Unicode MS"/>
                <a:cs typeface="Arial Unicode MS"/>
              </a:rPr>
              <a:t>布</a:t>
            </a:r>
            <a:r>
              <a:rPr sz="2000" spc="0" dirty="0">
                <a:solidFill>
                  <a:srgbClr val="C00000"/>
                </a:solidFill>
                <a:latin typeface="Arial Unicode MS"/>
                <a:cs typeface="Arial Unicode MS"/>
              </a:rPr>
              <a:t>对误</a:t>
            </a:r>
            <a:r>
              <a:rPr sz="2000" spc="-15" dirty="0">
                <a:solidFill>
                  <a:srgbClr val="C00000"/>
                </a:solidFill>
                <a:latin typeface="Arial Unicode MS"/>
                <a:cs typeface="Arial Unicode MS"/>
              </a:rPr>
              <a:t>差</a:t>
            </a:r>
            <a:r>
              <a:rPr sz="2000" spc="0" dirty="0">
                <a:solidFill>
                  <a:srgbClr val="C00000"/>
                </a:solidFill>
                <a:latin typeface="Arial Unicode MS"/>
                <a:cs typeface="Arial Unicode MS"/>
              </a:rPr>
              <a:t>求和</a:t>
            </a:r>
            <a:r>
              <a:rPr sz="2000" spc="-15" dirty="0">
                <a:latin typeface="Arial Unicode MS"/>
                <a:cs typeface="Arial Unicode MS"/>
              </a:rPr>
              <a:t>，</a:t>
            </a:r>
            <a:r>
              <a:rPr sz="2000" spc="0" dirty="0">
                <a:latin typeface="Arial Unicode MS"/>
                <a:cs typeface="Arial Unicode MS"/>
              </a:rPr>
              <a:t>有</a:t>
            </a:r>
            <a:endParaRPr sz="2000" dirty="0">
              <a:latin typeface="Arial Unicode MS"/>
              <a:cs typeface="Arial Unicode MS"/>
            </a:endParaRPr>
          </a:p>
        </p:txBody>
      </p:sp>
      <p:sp>
        <p:nvSpPr>
          <p:cNvPr id="16" name="object 16"/>
          <p:cNvSpPr/>
          <p:nvPr/>
        </p:nvSpPr>
        <p:spPr>
          <a:xfrm>
            <a:off x="5715000" y="3864613"/>
            <a:ext cx="1037844" cy="228600"/>
          </a:xfrm>
          <a:prstGeom prst="rect">
            <a:avLst/>
          </a:prstGeom>
          <a:blipFill>
            <a:blip r:embed="rId7" cstate="print"/>
            <a:stretch>
              <a:fillRect/>
            </a:stretch>
          </a:blipFill>
        </p:spPr>
        <p:txBody>
          <a:bodyPr wrap="square" lIns="0" tIns="0" rIns="0" bIns="0" rtlCol="0">
            <a:noAutofit/>
          </a:bodyPr>
          <a:lstStyle/>
          <a:p>
            <a:endParaRPr/>
          </a:p>
        </p:txBody>
      </p:sp>
      <p:sp>
        <p:nvSpPr>
          <p:cNvPr id="17" name="object 17"/>
          <p:cNvSpPr/>
          <p:nvPr/>
        </p:nvSpPr>
        <p:spPr>
          <a:xfrm>
            <a:off x="554482" y="4126480"/>
            <a:ext cx="832104" cy="303275"/>
          </a:xfrm>
          <a:prstGeom prst="rect">
            <a:avLst/>
          </a:prstGeom>
          <a:blipFill>
            <a:blip r:embed="rId8" cstate="print"/>
            <a:stretch>
              <a:fillRect/>
            </a:stretch>
          </a:blipFill>
        </p:spPr>
        <p:txBody>
          <a:bodyPr wrap="square" lIns="0" tIns="0" rIns="0" bIns="0" rtlCol="0">
            <a:noAutofit/>
          </a:bodyPr>
          <a:lstStyle/>
          <a:p>
            <a:endParaRPr/>
          </a:p>
        </p:txBody>
      </p:sp>
      <p:sp>
        <p:nvSpPr>
          <p:cNvPr id="18" name="object 18"/>
          <p:cNvSpPr/>
          <p:nvPr/>
        </p:nvSpPr>
        <p:spPr>
          <a:xfrm>
            <a:off x="594359" y="4727447"/>
            <a:ext cx="7677911" cy="830579"/>
          </a:xfrm>
          <a:prstGeom prst="rect">
            <a:avLst/>
          </a:prstGeom>
          <a:blipFill>
            <a:blip r:embed="rId9" cstate="print"/>
            <a:stretch>
              <a:fillRect/>
            </a:stretch>
          </a:blipFill>
        </p:spPr>
        <p:txBody>
          <a:bodyPr wrap="square" lIns="0" tIns="0" rIns="0" bIns="0" rtlCol="0">
            <a:noAutofit/>
          </a:bodyPr>
          <a:lstStyle/>
          <a:p>
            <a:endParaRPr/>
          </a:p>
        </p:txBody>
      </p:sp>
      <p:cxnSp>
        <p:nvCxnSpPr>
          <p:cNvPr id="20" name="直线连接符 19">
            <a:extLst>
              <a:ext uri="{FF2B5EF4-FFF2-40B4-BE49-F238E27FC236}">
                <a16:creationId xmlns:a16="http://schemas.microsoft.com/office/drawing/2014/main" id="{572846D3-5FE2-8F41-BB4B-87270A89123A}"/>
              </a:ext>
            </a:extLst>
          </p:cNvPr>
          <p:cNvCxnSpPr>
            <a:cxnSpLocks/>
          </p:cNvCxnSpPr>
          <p:nvPr/>
        </p:nvCxnSpPr>
        <p:spPr>
          <a:xfrm>
            <a:off x="609600" y="5557733"/>
            <a:ext cx="47244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F7001E6E-E9CF-DC48-A6E4-644CB76FA37A}"/>
              </a:ext>
            </a:extLst>
          </p:cNvPr>
          <p:cNvCxnSpPr>
            <a:cxnSpLocks/>
          </p:cNvCxnSpPr>
          <p:nvPr/>
        </p:nvCxnSpPr>
        <p:spPr>
          <a:xfrm>
            <a:off x="2895600" y="5558026"/>
            <a:ext cx="381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0" dirty="0">
                <a:latin typeface="Verdana"/>
                <a:cs typeface="Verdana"/>
              </a:rPr>
              <a:t>NFL</a:t>
            </a:r>
            <a:r>
              <a:rPr sz="2800" spc="-20" dirty="0">
                <a:latin typeface="Arial Unicode MS"/>
                <a:cs typeface="Arial Unicode MS"/>
              </a:rPr>
              <a:t>定理</a:t>
            </a:r>
            <a:endParaRPr sz="2800">
              <a:latin typeface="Arial Unicode MS"/>
              <a:cs typeface="Arial Unicode MS"/>
            </a:endParaRPr>
          </a:p>
        </p:txBody>
      </p:sp>
      <p:sp>
        <p:nvSpPr>
          <p:cNvPr id="3" name="object 3"/>
          <p:cNvSpPr/>
          <p:nvPr/>
        </p:nvSpPr>
        <p:spPr>
          <a:xfrm>
            <a:off x="522731" y="1208532"/>
            <a:ext cx="7741920" cy="3387266"/>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2494788" y="4479035"/>
            <a:ext cx="2891028" cy="937260"/>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txBox="1"/>
          <p:nvPr/>
        </p:nvSpPr>
        <p:spPr>
          <a:xfrm>
            <a:off x="6046470" y="4729607"/>
            <a:ext cx="2557145" cy="282575"/>
          </a:xfrm>
          <a:prstGeom prst="rect">
            <a:avLst/>
          </a:prstGeom>
        </p:spPr>
        <p:txBody>
          <a:bodyPr vert="horz" wrap="square" lIns="0" tIns="0" rIns="0" bIns="0" rtlCol="0">
            <a:noAutofit/>
          </a:bodyPr>
          <a:lstStyle/>
          <a:p>
            <a:pPr marL="12700">
              <a:lnSpc>
                <a:spcPct val="100000"/>
              </a:lnSpc>
            </a:pPr>
            <a:r>
              <a:rPr sz="1800" spc="10" dirty="0">
                <a:solidFill>
                  <a:srgbClr val="FF0000"/>
                </a:solidFill>
                <a:latin typeface="Arial Unicode MS"/>
                <a:cs typeface="Arial Unicode MS"/>
              </a:rPr>
              <a:t>总误差与学习算法无关！</a:t>
            </a:r>
            <a:endParaRPr sz="1800">
              <a:latin typeface="Arial Unicode MS"/>
              <a:cs typeface="Arial Unicode MS"/>
            </a:endParaRPr>
          </a:p>
        </p:txBody>
      </p:sp>
      <p:sp>
        <p:nvSpPr>
          <p:cNvPr id="6" name="object 6"/>
          <p:cNvSpPr/>
          <p:nvPr/>
        </p:nvSpPr>
        <p:spPr>
          <a:xfrm>
            <a:off x="7025640" y="5087111"/>
            <a:ext cx="332231" cy="577595"/>
          </a:xfrm>
          <a:custGeom>
            <a:avLst/>
            <a:gdLst/>
            <a:ahLst/>
            <a:cxnLst/>
            <a:rect l="l" t="t" r="r" b="b"/>
            <a:pathLst>
              <a:path w="332231" h="577596">
                <a:moveTo>
                  <a:pt x="0" y="411479"/>
                </a:moveTo>
                <a:lnTo>
                  <a:pt x="83058" y="411479"/>
                </a:lnTo>
                <a:lnTo>
                  <a:pt x="83058" y="0"/>
                </a:lnTo>
                <a:lnTo>
                  <a:pt x="249174" y="0"/>
                </a:lnTo>
                <a:lnTo>
                  <a:pt x="249174" y="411479"/>
                </a:lnTo>
                <a:lnTo>
                  <a:pt x="332232" y="411479"/>
                </a:lnTo>
                <a:lnTo>
                  <a:pt x="166116" y="577595"/>
                </a:lnTo>
                <a:lnTo>
                  <a:pt x="0" y="411479"/>
                </a:lnTo>
                <a:close/>
              </a:path>
            </a:pathLst>
          </a:custGeom>
          <a:ln w="12192">
            <a:solidFill>
              <a:srgbClr val="FF0000"/>
            </a:solidFill>
          </a:ln>
        </p:spPr>
        <p:txBody>
          <a:bodyPr wrap="square" lIns="0" tIns="0" rIns="0" bIns="0" rtlCol="0">
            <a:noAutofit/>
          </a:bodyPr>
          <a:lstStyle/>
          <a:p>
            <a:endParaRPr/>
          </a:p>
        </p:txBody>
      </p:sp>
      <p:sp>
        <p:nvSpPr>
          <p:cNvPr id="7" name="object 7"/>
          <p:cNvSpPr txBox="1"/>
          <p:nvPr/>
        </p:nvSpPr>
        <p:spPr>
          <a:xfrm>
            <a:off x="6087871" y="5798515"/>
            <a:ext cx="2476500" cy="372745"/>
          </a:xfrm>
          <a:prstGeom prst="rect">
            <a:avLst/>
          </a:prstGeom>
        </p:spPr>
        <p:txBody>
          <a:bodyPr vert="horz" wrap="square" lIns="0" tIns="0" rIns="0" bIns="0" rtlCol="0">
            <a:noAutofit/>
          </a:bodyPr>
          <a:lstStyle/>
          <a:p>
            <a:pPr marL="12700">
              <a:lnSpc>
                <a:spcPct val="100000"/>
              </a:lnSpc>
            </a:pPr>
            <a:r>
              <a:rPr sz="2400" spc="10" dirty="0">
                <a:solidFill>
                  <a:srgbClr val="FF0000"/>
                </a:solidFill>
                <a:latin typeface="Arial Unicode MS"/>
                <a:cs typeface="Arial Unicode MS"/>
              </a:rPr>
              <a:t>所有算法一样好！</a:t>
            </a:r>
            <a:endParaRPr sz="2400">
              <a:latin typeface="Arial Unicode MS"/>
              <a:cs typeface="Arial Unicode M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20" dirty="0">
                <a:latin typeface="Verdana"/>
                <a:cs typeface="Verdana"/>
              </a:rPr>
              <a:t>NFL</a:t>
            </a:r>
            <a:r>
              <a:rPr sz="2800" spc="-20" dirty="0">
                <a:latin typeface="Arial Unicode MS"/>
                <a:cs typeface="Arial Unicode MS"/>
              </a:rPr>
              <a:t>定理的寓意</a:t>
            </a:r>
            <a:endParaRPr sz="2800">
              <a:latin typeface="Arial Unicode MS"/>
              <a:cs typeface="Arial Unicode MS"/>
            </a:endParaRPr>
          </a:p>
        </p:txBody>
      </p:sp>
      <p:sp>
        <p:nvSpPr>
          <p:cNvPr id="3" name="object 3"/>
          <p:cNvSpPr txBox="1"/>
          <p:nvPr/>
        </p:nvSpPr>
        <p:spPr>
          <a:xfrm>
            <a:off x="524967" y="1239265"/>
            <a:ext cx="8315959" cy="3661410"/>
          </a:xfrm>
          <a:prstGeom prst="rect">
            <a:avLst/>
          </a:prstGeom>
        </p:spPr>
        <p:txBody>
          <a:bodyPr vert="horz" wrap="square" lIns="0" tIns="0" rIns="0" bIns="0" rtlCol="0">
            <a:noAutofit/>
          </a:bodyPr>
          <a:lstStyle/>
          <a:p>
            <a:pPr marL="12700">
              <a:lnSpc>
                <a:spcPct val="100000"/>
              </a:lnSpc>
            </a:pPr>
            <a:r>
              <a:rPr sz="2400" dirty="0">
                <a:solidFill>
                  <a:srgbClr val="0000FF"/>
                </a:solidFill>
                <a:latin typeface="Verdana"/>
                <a:cs typeface="Verdana"/>
              </a:rPr>
              <a:t>NFL</a:t>
            </a:r>
            <a:r>
              <a:rPr sz="2400" dirty="0">
                <a:solidFill>
                  <a:srgbClr val="0000FF"/>
                </a:solidFill>
                <a:latin typeface="Arial Unicode MS"/>
                <a:cs typeface="Arial Unicode MS"/>
              </a:rPr>
              <a:t>定理的重要前提：</a:t>
            </a:r>
            <a:endParaRPr sz="2400">
              <a:latin typeface="Arial Unicode MS"/>
              <a:cs typeface="Arial Unicode MS"/>
            </a:endParaRPr>
          </a:p>
          <a:p>
            <a:pPr>
              <a:lnSpc>
                <a:spcPts val="850"/>
              </a:lnSpc>
              <a:spcBef>
                <a:spcPts val="30"/>
              </a:spcBef>
            </a:pPr>
            <a:endParaRPr sz="850"/>
          </a:p>
          <a:p>
            <a:pPr>
              <a:lnSpc>
                <a:spcPts val="1000"/>
              </a:lnSpc>
            </a:pPr>
            <a:endParaRPr sz="1000"/>
          </a:p>
          <a:p>
            <a:pPr>
              <a:lnSpc>
                <a:spcPts val="1000"/>
              </a:lnSpc>
            </a:pPr>
            <a:endParaRPr sz="1000"/>
          </a:p>
          <a:p>
            <a:pPr marR="363220" algn="ctr">
              <a:lnSpc>
                <a:spcPct val="100000"/>
              </a:lnSpc>
            </a:pPr>
            <a:r>
              <a:rPr sz="2400" dirty="0">
                <a:solidFill>
                  <a:srgbClr val="0000FF"/>
                </a:solidFill>
                <a:latin typeface="Arial Unicode MS"/>
                <a:cs typeface="Arial Unicode MS"/>
              </a:rPr>
              <a:t>所有</a:t>
            </a:r>
            <a:r>
              <a:rPr sz="2400" spc="155" dirty="0">
                <a:solidFill>
                  <a:srgbClr val="0000FF"/>
                </a:solidFill>
                <a:latin typeface="Arial Unicode MS"/>
                <a:cs typeface="Arial Unicode MS"/>
              </a:rPr>
              <a:t>“问题”出现的机会相同、或所有问题同</a:t>
            </a:r>
            <a:r>
              <a:rPr sz="2400" spc="170" dirty="0">
                <a:solidFill>
                  <a:srgbClr val="0000FF"/>
                </a:solidFill>
                <a:latin typeface="Arial Unicode MS"/>
                <a:cs typeface="Arial Unicode MS"/>
              </a:rPr>
              <a:t>等</a:t>
            </a:r>
            <a:r>
              <a:rPr sz="2400" spc="0" dirty="0">
                <a:solidFill>
                  <a:srgbClr val="0000FF"/>
                </a:solidFill>
                <a:latin typeface="Arial Unicode MS"/>
                <a:cs typeface="Arial Unicode MS"/>
              </a:rPr>
              <a:t>重要</a:t>
            </a:r>
            <a:endParaRPr sz="2400">
              <a:latin typeface="Arial Unicode MS"/>
              <a:cs typeface="Arial Unicode MS"/>
            </a:endParaRPr>
          </a:p>
          <a:p>
            <a:pPr>
              <a:lnSpc>
                <a:spcPts val="1000"/>
              </a:lnSpc>
            </a:pPr>
            <a:endParaRPr sz="1000"/>
          </a:p>
          <a:p>
            <a:pPr>
              <a:lnSpc>
                <a:spcPts val="1000"/>
              </a:lnSpc>
            </a:pPr>
            <a:endParaRPr sz="1000"/>
          </a:p>
          <a:p>
            <a:pPr>
              <a:lnSpc>
                <a:spcPts val="1000"/>
              </a:lnSpc>
            </a:pPr>
            <a:endParaRPr sz="1000"/>
          </a:p>
          <a:p>
            <a:pPr>
              <a:lnSpc>
                <a:spcPts val="1400"/>
              </a:lnSpc>
              <a:spcBef>
                <a:spcPts val="37"/>
              </a:spcBef>
            </a:pPr>
            <a:endParaRPr sz="1400"/>
          </a:p>
          <a:p>
            <a:pPr marL="72390">
              <a:lnSpc>
                <a:spcPct val="100000"/>
              </a:lnSpc>
            </a:pPr>
            <a:r>
              <a:rPr sz="2400" dirty="0">
                <a:latin typeface="Arial Unicode MS"/>
                <a:cs typeface="Arial Unicode MS"/>
              </a:rPr>
              <a:t>实际情形并非如此；我们通常只关注自己正在试图解决的问题</a:t>
            </a:r>
            <a:endParaRPr sz="2400">
              <a:latin typeface="Arial Unicode MS"/>
              <a:cs typeface="Arial Unicode MS"/>
            </a:endParaRPr>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200"/>
              </a:lnSpc>
              <a:spcBef>
                <a:spcPts val="2"/>
              </a:spcBef>
            </a:pPr>
            <a:endParaRPr sz="1200"/>
          </a:p>
          <a:p>
            <a:pPr marL="73660">
              <a:lnSpc>
                <a:spcPct val="100000"/>
              </a:lnSpc>
            </a:pPr>
            <a:r>
              <a:rPr sz="2800" spc="-25" dirty="0">
                <a:solidFill>
                  <a:srgbClr val="FF0000"/>
                </a:solidFill>
                <a:latin typeface="Arial Unicode MS"/>
                <a:cs typeface="Arial Unicode MS"/>
              </a:rPr>
              <a:t>脱</a:t>
            </a:r>
            <a:r>
              <a:rPr sz="2800" spc="-30" dirty="0">
                <a:solidFill>
                  <a:srgbClr val="FF0000"/>
                </a:solidFill>
                <a:latin typeface="Arial Unicode MS"/>
                <a:cs typeface="Arial Unicode MS"/>
              </a:rPr>
              <a:t>离具体</a:t>
            </a:r>
            <a:r>
              <a:rPr sz="2800" spc="-25" dirty="0">
                <a:solidFill>
                  <a:srgbClr val="FF0000"/>
                </a:solidFill>
                <a:latin typeface="Arial Unicode MS"/>
                <a:cs typeface="Arial Unicode MS"/>
              </a:rPr>
              <a:t>问</a:t>
            </a:r>
            <a:r>
              <a:rPr sz="2800" spc="-30" dirty="0">
                <a:solidFill>
                  <a:srgbClr val="FF0000"/>
                </a:solidFill>
                <a:latin typeface="Arial Unicode MS"/>
                <a:cs typeface="Arial Unicode MS"/>
              </a:rPr>
              <a:t>题，空</a:t>
            </a:r>
            <a:r>
              <a:rPr sz="2800" spc="-25" dirty="0">
                <a:solidFill>
                  <a:srgbClr val="FF0000"/>
                </a:solidFill>
                <a:latin typeface="Arial Unicode MS"/>
                <a:cs typeface="Arial Unicode MS"/>
              </a:rPr>
              <a:t>泛</a:t>
            </a:r>
            <a:r>
              <a:rPr sz="2800" spc="530" dirty="0">
                <a:solidFill>
                  <a:srgbClr val="FF0000"/>
                </a:solidFill>
                <a:latin typeface="Arial Unicode MS"/>
                <a:cs typeface="Arial Unicode MS"/>
              </a:rPr>
              <a:t>地谈论</a:t>
            </a:r>
            <a:r>
              <a:rPr sz="2800" spc="180" dirty="0">
                <a:solidFill>
                  <a:srgbClr val="FF0000"/>
                </a:solidFill>
                <a:latin typeface="Arial Unicode MS"/>
                <a:cs typeface="Arial Unicode MS"/>
              </a:rPr>
              <a:t>“</a:t>
            </a:r>
            <a:r>
              <a:rPr sz="2800" spc="-30" dirty="0">
                <a:solidFill>
                  <a:srgbClr val="FF0000"/>
                </a:solidFill>
                <a:latin typeface="Arial Unicode MS"/>
                <a:cs typeface="Arial Unicode MS"/>
              </a:rPr>
              <a:t>什么学</a:t>
            </a:r>
            <a:r>
              <a:rPr sz="2800" spc="-25" dirty="0">
                <a:solidFill>
                  <a:srgbClr val="FF0000"/>
                </a:solidFill>
                <a:latin typeface="Arial Unicode MS"/>
                <a:cs typeface="Arial Unicode MS"/>
              </a:rPr>
              <a:t>习</a:t>
            </a:r>
            <a:r>
              <a:rPr sz="2800" spc="-30" dirty="0">
                <a:solidFill>
                  <a:srgbClr val="FF0000"/>
                </a:solidFill>
                <a:latin typeface="Arial Unicode MS"/>
                <a:cs typeface="Arial Unicode MS"/>
              </a:rPr>
              <a:t>算法更</a:t>
            </a:r>
            <a:r>
              <a:rPr sz="2800" spc="-25" dirty="0">
                <a:solidFill>
                  <a:srgbClr val="FF0000"/>
                </a:solidFill>
                <a:latin typeface="Arial Unicode MS"/>
                <a:cs typeface="Arial Unicode MS"/>
              </a:rPr>
              <a:t>好</a:t>
            </a:r>
            <a:r>
              <a:rPr sz="2800" spc="1855" dirty="0">
                <a:solidFill>
                  <a:srgbClr val="FF0000"/>
                </a:solidFill>
                <a:latin typeface="Arial Unicode MS"/>
                <a:cs typeface="Arial Unicode MS"/>
              </a:rPr>
              <a:t>”</a:t>
            </a:r>
            <a:endParaRPr sz="2800">
              <a:latin typeface="Arial Unicode MS"/>
              <a:cs typeface="Arial Unicode MS"/>
            </a:endParaRPr>
          </a:p>
          <a:p>
            <a:pPr marL="0" marR="488950" algn="ctr">
              <a:lnSpc>
                <a:spcPts val="3265"/>
              </a:lnSpc>
            </a:pPr>
            <a:r>
              <a:rPr sz="2800" spc="-20" dirty="0">
                <a:solidFill>
                  <a:srgbClr val="FF0000"/>
                </a:solidFill>
                <a:latin typeface="Arial Unicode MS"/>
                <a:cs typeface="Arial Unicode MS"/>
              </a:rPr>
              <a:t>毫无意</a:t>
            </a:r>
            <a:r>
              <a:rPr sz="2800" spc="-30" dirty="0">
                <a:solidFill>
                  <a:srgbClr val="FF0000"/>
                </a:solidFill>
                <a:latin typeface="Arial Unicode MS"/>
                <a:cs typeface="Arial Unicode MS"/>
              </a:rPr>
              <a:t>义</a:t>
            </a:r>
            <a:r>
              <a:rPr sz="2800" spc="195" dirty="0">
                <a:solidFill>
                  <a:srgbClr val="FF0000"/>
                </a:solidFill>
                <a:latin typeface="Arial Unicode MS"/>
                <a:cs typeface="Arial Unicode MS"/>
              </a:rPr>
              <a:t> </a:t>
            </a:r>
            <a:r>
              <a:rPr sz="2800" spc="-30" dirty="0">
                <a:solidFill>
                  <a:srgbClr val="FF0000"/>
                </a:solidFill>
                <a:latin typeface="Arial Unicode MS"/>
                <a:cs typeface="Arial Unicode MS"/>
              </a:rPr>
              <a:t>！</a:t>
            </a:r>
            <a:endParaRPr sz="2800">
              <a:latin typeface="Arial Unicode MS"/>
              <a:cs typeface="Arial Unicode M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9CEE79F-CEFF-F240-B15F-0CACC16B078F}"/>
              </a:ext>
            </a:extLst>
          </p:cNvPr>
          <p:cNvPicPr>
            <a:picLocks noChangeAspect="1"/>
          </p:cNvPicPr>
          <p:nvPr/>
        </p:nvPicPr>
        <p:blipFill>
          <a:blip r:embed="rId3"/>
          <a:stretch>
            <a:fillRect/>
          </a:stretch>
        </p:blipFill>
        <p:spPr>
          <a:xfrm>
            <a:off x="0" y="23648"/>
            <a:ext cx="9144000" cy="6858000"/>
          </a:xfrm>
          <a:prstGeom prst="rect">
            <a:avLst/>
          </a:prstGeom>
        </p:spPr>
      </p:pic>
    </p:spTree>
    <p:extLst>
      <p:ext uri="{BB962C8B-B14F-4D97-AF65-F5344CB8AC3E}">
        <p14:creationId xmlns:p14="http://schemas.microsoft.com/office/powerpoint/2010/main" val="35374627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阅读材料</a:t>
            </a:r>
          </a:p>
        </p:txBody>
      </p:sp>
      <p:sp>
        <p:nvSpPr>
          <p:cNvPr id="5" name="内容占位符 2"/>
          <p:cNvSpPr txBox="1">
            <a:spLocks/>
          </p:cNvSpPr>
          <p:nvPr/>
        </p:nvSpPr>
        <p:spPr>
          <a:xfrm>
            <a:off x="367415" y="1329481"/>
            <a:ext cx="8616950" cy="4378601"/>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Clr>
                <a:srgbClr val="16754D"/>
              </a:buClr>
            </a:pPr>
            <a:r>
              <a:rPr dirty="0">
                <a:solidFill>
                  <a:prstClr val="black"/>
                </a:solidFill>
                <a:latin typeface="幼圆" pitchFamily="49" charset="-122"/>
              </a:rPr>
              <a:t>机器学习领域最重要的国际学术会议是国际机器学习会议</a:t>
            </a:r>
            <a:r>
              <a:rPr lang="en-US" altLang="zh-CN" dirty="0">
                <a:solidFill>
                  <a:prstClr val="black"/>
                </a:solidFill>
                <a:latin typeface="幼圆" pitchFamily="49" charset="-122"/>
              </a:rPr>
              <a:t>(</a:t>
            </a:r>
            <a:r>
              <a:rPr lang="en-US" altLang="zh-CN" dirty="0">
                <a:solidFill>
                  <a:srgbClr val="FF0000"/>
                </a:solidFill>
                <a:latin typeface="幼圆" pitchFamily="49" charset="-122"/>
              </a:rPr>
              <a:t>ICML</a:t>
            </a:r>
            <a:r>
              <a:rPr lang="en-US" altLang="zh-CN" dirty="0">
                <a:solidFill>
                  <a:prstClr val="black"/>
                </a:solidFill>
                <a:latin typeface="幼圆" pitchFamily="49" charset="-122"/>
              </a:rPr>
              <a:t>)</a:t>
            </a:r>
            <a:r>
              <a:rPr dirty="0">
                <a:solidFill>
                  <a:prstClr val="black"/>
                </a:solidFill>
                <a:latin typeface="幼圆" pitchFamily="49" charset="-122"/>
              </a:rPr>
              <a:t>、国际神经信息处理系统会议</a:t>
            </a:r>
            <a:r>
              <a:rPr lang="en-US" altLang="zh-CN" dirty="0">
                <a:solidFill>
                  <a:prstClr val="black"/>
                </a:solidFill>
                <a:latin typeface="幼圆" pitchFamily="49" charset="-122"/>
              </a:rPr>
              <a:t>(</a:t>
            </a:r>
            <a:r>
              <a:rPr lang="en-US" altLang="zh-CN" dirty="0">
                <a:solidFill>
                  <a:srgbClr val="FF0000"/>
                </a:solidFill>
                <a:latin typeface="幼圆" pitchFamily="49" charset="-122"/>
              </a:rPr>
              <a:t>NIPS</a:t>
            </a:r>
            <a:r>
              <a:rPr lang="en-US" altLang="zh-CN" dirty="0">
                <a:solidFill>
                  <a:prstClr val="black"/>
                </a:solidFill>
                <a:latin typeface="幼圆" pitchFamily="49" charset="-122"/>
              </a:rPr>
              <a:t>)</a:t>
            </a:r>
            <a:r>
              <a:rPr dirty="0">
                <a:solidFill>
                  <a:prstClr val="black"/>
                </a:solidFill>
                <a:latin typeface="幼圆" pitchFamily="49" charset="-122"/>
              </a:rPr>
              <a:t>和国际学习理论会议</a:t>
            </a:r>
            <a:r>
              <a:rPr lang="en-US" altLang="zh-CN" dirty="0">
                <a:solidFill>
                  <a:prstClr val="black"/>
                </a:solidFill>
                <a:latin typeface="幼圆" pitchFamily="49" charset="-122"/>
              </a:rPr>
              <a:t>(</a:t>
            </a:r>
            <a:r>
              <a:rPr lang="en-US" altLang="zh-CN" dirty="0">
                <a:solidFill>
                  <a:srgbClr val="FF0000"/>
                </a:solidFill>
                <a:latin typeface="幼圆" pitchFamily="49" charset="-122"/>
              </a:rPr>
              <a:t>COLT</a:t>
            </a:r>
            <a:r>
              <a:rPr lang="en-US" altLang="zh-CN" dirty="0">
                <a:solidFill>
                  <a:prstClr val="black"/>
                </a:solidFill>
                <a:latin typeface="幼圆" pitchFamily="49" charset="-122"/>
              </a:rPr>
              <a:t>), </a:t>
            </a:r>
            <a:r>
              <a:rPr dirty="0">
                <a:solidFill>
                  <a:prstClr val="black"/>
                </a:solidFill>
                <a:latin typeface="幼圆" pitchFamily="49" charset="-122"/>
              </a:rPr>
              <a:t>重要的区域性会议主要有欧洲机器学习会议</a:t>
            </a:r>
            <a:r>
              <a:rPr lang="en-US" altLang="zh-CN" dirty="0">
                <a:solidFill>
                  <a:prstClr val="black"/>
                </a:solidFill>
                <a:latin typeface="幼圆" pitchFamily="49" charset="-122"/>
              </a:rPr>
              <a:t>(</a:t>
            </a:r>
            <a:r>
              <a:rPr lang="en-US" altLang="zh-CN" dirty="0">
                <a:solidFill>
                  <a:srgbClr val="FF0000"/>
                </a:solidFill>
                <a:latin typeface="幼圆" pitchFamily="49" charset="-122"/>
              </a:rPr>
              <a:t>ECML</a:t>
            </a:r>
            <a:r>
              <a:rPr lang="en-US" altLang="zh-CN" dirty="0">
                <a:solidFill>
                  <a:prstClr val="black"/>
                </a:solidFill>
                <a:latin typeface="幼圆" pitchFamily="49" charset="-122"/>
              </a:rPr>
              <a:t>)</a:t>
            </a:r>
            <a:r>
              <a:rPr dirty="0">
                <a:solidFill>
                  <a:prstClr val="black"/>
                </a:solidFill>
                <a:latin typeface="幼圆" pitchFamily="49" charset="-122"/>
              </a:rPr>
              <a:t>和亚洲机器学习会议</a:t>
            </a:r>
            <a:r>
              <a:rPr lang="en-US" altLang="zh-CN" dirty="0">
                <a:solidFill>
                  <a:prstClr val="black"/>
                </a:solidFill>
                <a:latin typeface="幼圆" pitchFamily="49" charset="-122"/>
              </a:rPr>
              <a:t>(</a:t>
            </a:r>
            <a:r>
              <a:rPr lang="en-US" altLang="zh-CN" dirty="0">
                <a:solidFill>
                  <a:srgbClr val="FF0000"/>
                </a:solidFill>
                <a:latin typeface="幼圆" pitchFamily="49" charset="-122"/>
              </a:rPr>
              <a:t>ACML</a:t>
            </a:r>
            <a:r>
              <a:rPr lang="en-US" altLang="zh-CN" dirty="0">
                <a:solidFill>
                  <a:prstClr val="black"/>
                </a:solidFill>
                <a:latin typeface="幼圆" pitchFamily="49" charset="-122"/>
              </a:rPr>
              <a:t>); </a:t>
            </a:r>
            <a:r>
              <a:rPr dirty="0">
                <a:solidFill>
                  <a:prstClr val="black"/>
                </a:solidFill>
                <a:latin typeface="幼圆" pitchFamily="49" charset="-122"/>
              </a:rPr>
              <a:t>最重要的国际学术期刊是</a:t>
            </a:r>
            <a:r>
              <a:rPr lang="en-US" altLang="zh-CN" dirty="0">
                <a:solidFill>
                  <a:prstClr val="black"/>
                </a:solidFill>
                <a:latin typeface="幼圆" pitchFamily="49" charset="-122"/>
              </a:rPr>
              <a:t>Journal of </a:t>
            </a:r>
            <a:r>
              <a:rPr lang="en-US" altLang="zh-CN" dirty="0" err="1">
                <a:solidFill>
                  <a:prstClr val="black"/>
                </a:solidFill>
                <a:latin typeface="幼圆" pitchFamily="49" charset="-122"/>
              </a:rPr>
              <a:t>Maching</a:t>
            </a:r>
            <a:r>
              <a:rPr lang="en-US" altLang="zh-CN" dirty="0">
                <a:solidFill>
                  <a:prstClr val="black"/>
                </a:solidFill>
                <a:latin typeface="幼圆" pitchFamily="49" charset="-122"/>
              </a:rPr>
              <a:t> Learning Research</a:t>
            </a:r>
            <a:r>
              <a:rPr dirty="0">
                <a:solidFill>
                  <a:prstClr val="black"/>
                </a:solidFill>
                <a:latin typeface="幼圆" pitchFamily="49" charset="-122"/>
              </a:rPr>
              <a:t>和</a:t>
            </a:r>
            <a:r>
              <a:rPr lang="en-US" altLang="zh-CN" dirty="0">
                <a:solidFill>
                  <a:prstClr val="black"/>
                </a:solidFill>
                <a:latin typeface="幼圆" pitchFamily="49" charset="-122"/>
              </a:rPr>
              <a:t>Machine Learning.</a:t>
            </a:r>
            <a:r>
              <a:rPr lang="zh-CN" altLang="en-US" dirty="0">
                <a:solidFill>
                  <a:prstClr val="black"/>
                </a:solidFill>
                <a:latin typeface="幼圆" pitchFamily="49" charset="-122"/>
              </a:rPr>
              <a:t> </a:t>
            </a:r>
            <a:endParaRPr lang="en-US" altLang="zh-CN" dirty="0">
              <a:solidFill>
                <a:prstClr val="black"/>
              </a:solidFill>
              <a:latin typeface="幼圆" pitchFamily="49" charset="-122"/>
            </a:endParaRPr>
          </a:p>
          <a:p>
            <a:pPr>
              <a:lnSpc>
                <a:spcPct val="110000"/>
              </a:lnSpc>
              <a:buClr>
                <a:srgbClr val="16754D"/>
              </a:buClr>
            </a:pPr>
            <a:r>
              <a:rPr lang="en-US" altLang="zh-CN" dirty="0">
                <a:solidFill>
                  <a:prstClr val="black"/>
                </a:solidFill>
                <a:latin typeface="幼圆" pitchFamily="49" charset="-122"/>
              </a:rPr>
              <a:t>ICLR, KDD,</a:t>
            </a:r>
            <a:r>
              <a:rPr lang="zh-CN" altLang="en-US" dirty="0">
                <a:solidFill>
                  <a:prstClr val="black"/>
                </a:solidFill>
                <a:latin typeface="幼圆" pitchFamily="49" charset="-122"/>
              </a:rPr>
              <a:t> </a:t>
            </a:r>
            <a:r>
              <a:rPr lang="en-US" altLang="zh-CN" dirty="0">
                <a:solidFill>
                  <a:prstClr val="black"/>
                </a:solidFill>
                <a:latin typeface="幼圆" pitchFamily="49" charset="-122"/>
              </a:rPr>
              <a:t>IJCAI,</a:t>
            </a:r>
            <a:r>
              <a:rPr lang="zh-CN" altLang="en-US" dirty="0">
                <a:solidFill>
                  <a:prstClr val="black"/>
                </a:solidFill>
                <a:latin typeface="幼圆" pitchFamily="49" charset="-122"/>
              </a:rPr>
              <a:t> </a:t>
            </a:r>
            <a:r>
              <a:rPr lang="en-US" altLang="zh-CN" dirty="0">
                <a:solidFill>
                  <a:prstClr val="black"/>
                </a:solidFill>
                <a:latin typeface="幼圆" pitchFamily="49" charset="-122"/>
              </a:rPr>
              <a:t>AAAI,</a:t>
            </a:r>
            <a:r>
              <a:rPr lang="zh-CN" altLang="en-US" dirty="0">
                <a:solidFill>
                  <a:prstClr val="black"/>
                </a:solidFill>
                <a:latin typeface="幼圆" pitchFamily="49" charset="-122"/>
              </a:rPr>
              <a:t> </a:t>
            </a:r>
            <a:r>
              <a:rPr lang="en-US" altLang="zh-CN" dirty="0">
                <a:solidFill>
                  <a:prstClr val="black"/>
                </a:solidFill>
                <a:latin typeface="幼圆" pitchFamily="49" charset="-122"/>
              </a:rPr>
              <a:t>WWW,</a:t>
            </a:r>
            <a:r>
              <a:rPr lang="zh-CN" altLang="en-US" dirty="0">
                <a:solidFill>
                  <a:prstClr val="black"/>
                </a:solidFill>
                <a:latin typeface="幼圆" pitchFamily="49" charset="-122"/>
              </a:rPr>
              <a:t> </a:t>
            </a:r>
            <a:r>
              <a:rPr lang="en-US" altLang="zh-CN" dirty="0">
                <a:solidFill>
                  <a:prstClr val="black"/>
                </a:solidFill>
                <a:latin typeface="幼圆" pitchFamily="49" charset="-122"/>
              </a:rPr>
              <a:t>SIGIR</a:t>
            </a:r>
            <a:r>
              <a:rPr lang="mr-IN" altLang="zh-CN" dirty="0">
                <a:solidFill>
                  <a:prstClr val="black"/>
                </a:solidFill>
                <a:latin typeface="幼圆" pitchFamily="49" charset="-122"/>
              </a:rPr>
              <a:t>…</a:t>
            </a:r>
            <a:endParaRPr lang="en-US" altLang="zh-CN" dirty="0">
              <a:solidFill>
                <a:prstClr val="black"/>
              </a:solidFill>
              <a:latin typeface="幼圆" pitchFamily="49" charset="-122"/>
            </a:endParaRPr>
          </a:p>
          <a:p>
            <a:pPr>
              <a:lnSpc>
                <a:spcPct val="110000"/>
              </a:lnSpc>
              <a:buClr>
                <a:srgbClr val="16754D"/>
              </a:buClr>
            </a:pPr>
            <a:r>
              <a:rPr lang="en-US" altLang="zh-CN" dirty="0">
                <a:solidFill>
                  <a:prstClr val="black"/>
                </a:solidFill>
                <a:latin typeface="幼圆" pitchFamily="49" charset="-122"/>
              </a:rPr>
              <a:t>CCF</a:t>
            </a:r>
            <a:r>
              <a:rPr lang="zh-CN" altLang="en-US" dirty="0">
                <a:solidFill>
                  <a:prstClr val="black"/>
                </a:solidFill>
                <a:latin typeface="幼圆" pitchFamily="49" charset="-122"/>
              </a:rPr>
              <a:t> </a:t>
            </a:r>
            <a:r>
              <a:rPr lang="en-US" altLang="zh-CN" dirty="0">
                <a:solidFill>
                  <a:prstClr val="black"/>
                </a:solidFill>
                <a:latin typeface="幼圆" pitchFamily="49" charset="-122"/>
              </a:rPr>
              <a:t>Rank</a:t>
            </a:r>
            <a:r>
              <a:rPr lang="zh-CN" altLang="en-US" dirty="0">
                <a:solidFill>
                  <a:prstClr val="black"/>
                </a:solidFill>
                <a:latin typeface="幼圆" pitchFamily="49" charset="-122"/>
              </a:rPr>
              <a:t> </a:t>
            </a:r>
            <a:r>
              <a:rPr lang="en-US" altLang="zh-CN" dirty="0">
                <a:solidFill>
                  <a:prstClr val="black"/>
                </a:solidFill>
                <a:latin typeface="幼圆" pitchFamily="49" charset="-122"/>
              </a:rPr>
              <a:t>A.</a:t>
            </a:r>
            <a:r>
              <a:rPr lang="zh-CN" altLang="en-US" dirty="0">
                <a:solidFill>
                  <a:prstClr val="black"/>
                </a:solidFill>
                <a:latin typeface="幼圆" pitchFamily="49" charset="-122"/>
              </a:rPr>
              <a:t> </a:t>
            </a:r>
            <a:r>
              <a:rPr lang="en-US" altLang="zh-CN" dirty="0">
                <a:solidFill>
                  <a:prstClr val="black"/>
                </a:solidFill>
                <a:latin typeface="幼圆" pitchFamily="49" charset="-122"/>
              </a:rPr>
              <a:t>Journal</a:t>
            </a:r>
            <a:r>
              <a:rPr lang="zh-CN" altLang="en-US" dirty="0">
                <a:solidFill>
                  <a:prstClr val="black"/>
                </a:solidFill>
                <a:latin typeface="幼圆" pitchFamily="49" charset="-122"/>
              </a:rPr>
              <a:t> </a:t>
            </a:r>
            <a:r>
              <a:rPr lang="en-US" altLang="zh-CN" dirty="0">
                <a:solidFill>
                  <a:prstClr val="black"/>
                </a:solidFill>
                <a:latin typeface="幼圆" pitchFamily="49" charset="-122"/>
              </a:rPr>
              <a:t>and</a:t>
            </a:r>
            <a:r>
              <a:rPr lang="zh-CN" altLang="en-US" dirty="0">
                <a:solidFill>
                  <a:prstClr val="black"/>
                </a:solidFill>
                <a:latin typeface="幼圆" pitchFamily="49" charset="-122"/>
              </a:rPr>
              <a:t> </a:t>
            </a:r>
            <a:r>
              <a:rPr lang="en-US" altLang="zh-CN" dirty="0">
                <a:solidFill>
                  <a:prstClr val="black"/>
                </a:solidFill>
                <a:latin typeface="幼圆" pitchFamily="49" charset="-122"/>
              </a:rPr>
              <a:t>Conference.</a:t>
            </a:r>
          </a:p>
        </p:txBody>
      </p:sp>
    </p:spTree>
    <p:extLst>
      <p:ext uri="{BB962C8B-B14F-4D97-AF65-F5344CB8AC3E}">
        <p14:creationId xmlns:p14="http://schemas.microsoft.com/office/powerpoint/2010/main" val="16607691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lang="en-US" altLang="zh-CN" sz="2800" spc="-20" dirty="0">
                <a:latin typeface="Verdana"/>
                <a:cs typeface="Verdana"/>
              </a:rPr>
              <a:t>ML</a:t>
            </a:r>
            <a:r>
              <a:rPr lang="zh-CN" altLang="en-US" sz="2800" spc="-20" dirty="0">
                <a:latin typeface="Verdana"/>
                <a:cs typeface="Verdana"/>
              </a:rPr>
              <a:t> 框架</a:t>
            </a:r>
            <a:endParaRPr sz="2800" dirty="0">
              <a:latin typeface="Arial Unicode MS"/>
              <a:cs typeface="Arial Unicode MS"/>
            </a:endParaRPr>
          </a:p>
        </p:txBody>
      </p:sp>
      <p:sp>
        <p:nvSpPr>
          <p:cNvPr id="3" name="object 3"/>
          <p:cNvSpPr txBox="1"/>
          <p:nvPr/>
        </p:nvSpPr>
        <p:spPr>
          <a:xfrm>
            <a:off x="524967" y="1239264"/>
            <a:ext cx="8315959" cy="5085335"/>
          </a:xfrm>
          <a:prstGeom prst="rect">
            <a:avLst/>
          </a:prstGeom>
        </p:spPr>
        <p:txBody>
          <a:bodyPr vert="horz" wrap="square" lIns="0" tIns="0" rIns="0" bIns="0" rtlCol="0">
            <a:noAutofit/>
          </a:bodyPr>
          <a:lstStyle/>
          <a:p>
            <a:pPr marL="469900" indent="-457200">
              <a:lnSpc>
                <a:spcPct val="100000"/>
              </a:lnSpc>
              <a:buAutoNum type="arabicPeriod"/>
            </a:pPr>
            <a:r>
              <a:rPr lang="en-US" altLang="zh-CN" sz="3600" dirty="0" err="1">
                <a:solidFill>
                  <a:srgbClr val="0000FF"/>
                </a:solidFill>
                <a:latin typeface="Verdana"/>
                <a:cs typeface="Verdana"/>
              </a:rPr>
              <a:t>TensorFlow</a:t>
            </a:r>
            <a:r>
              <a:rPr lang="en-US" altLang="zh-CN" sz="3600" dirty="0">
                <a:solidFill>
                  <a:srgbClr val="0000FF"/>
                </a:solidFill>
                <a:latin typeface="Verdana"/>
                <a:cs typeface="Verdana"/>
              </a:rPr>
              <a:t>,</a:t>
            </a:r>
            <a:r>
              <a:rPr lang="zh-CN" altLang="en-US" sz="3600" dirty="0">
                <a:solidFill>
                  <a:srgbClr val="0000FF"/>
                </a:solidFill>
                <a:latin typeface="Verdana"/>
                <a:cs typeface="Verdana"/>
              </a:rPr>
              <a:t> </a:t>
            </a:r>
            <a:r>
              <a:rPr lang="en-US" altLang="zh-CN" sz="3600" dirty="0">
                <a:solidFill>
                  <a:srgbClr val="0000FF"/>
                </a:solidFill>
                <a:latin typeface="Verdana"/>
                <a:cs typeface="Verdana"/>
              </a:rPr>
              <a:t>Google</a:t>
            </a:r>
          </a:p>
          <a:p>
            <a:pPr marL="527050" indent="-514350">
              <a:lnSpc>
                <a:spcPct val="100000"/>
              </a:lnSpc>
              <a:buAutoNum type="arabicPeriod"/>
            </a:pPr>
            <a:r>
              <a:rPr lang="en-US" altLang="zh-CN" sz="3600" dirty="0" err="1">
                <a:solidFill>
                  <a:srgbClr val="0000FF"/>
                </a:solidFill>
                <a:latin typeface="Verdana"/>
                <a:cs typeface="Verdana"/>
              </a:rPr>
              <a:t>Mxnet</a:t>
            </a:r>
            <a:r>
              <a:rPr lang="en-US" altLang="zh-CN" sz="3600" dirty="0">
                <a:solidFill>
                  <a:srgbClr val="0000FF"/>
                </a:solidFill>
                <a:latin typeface="Verdana"/>
                <a:cs typeface="Verdana"/>
              </a:rPr>
              <a:t>,</a:t>
            </a:r>
            <a:r>
              <a:rPr lang="zh-CN" altLang="en-US" sz="3600" dirty="0">
                <a:solidFill>
                  <a:srgbClr val="0000FF"/>
                </a:solidFill>
                <a:latin typeface="Verdana"/>
                <a:cs typeface="Verdana"/>
              </a:rPr>
              <a:t> </a:t>
            </a:r>
            <a:r>
              <a:rPr lang="en-US" altLang="zh-CN" sz="3600" dirty="0">
                <a:solidFill>
                  <a:srgbClr val="0000FF"/>
                </a:solidFill>
                <a:latin typeface="Verdana"/>
                <a:cs typeface="Verdana"/>
              </a:rPr>
              <a:t>Mu</a:t>
            </a:r>
            <a:r>
              <a:rPr lang="zh-CN" altLang="en-US" sz="3600" dirty="0">
                <a:solidFill>
                  <a:srgbClr val="0000FF"/>
                </a:solidFill>
                <a:latin typeface="Verdana"/>
                <a:cs typeface="Verdana"/>
              </a:rPr>
              <a:t> </a:t>
            </a:r>
            <a:r>
              <a:rPr lang="en-US" altLang="zh-CN" sz="3600" dirty="0">
                <a:solidFill>
                  <a:srgbClr val="0000FF"/>
                </a:solidFill>
                <a:latin typeface="Verdana"/>
                <a:cs typeface="Verdana"/>
              </a:rPr>
              <a:t>Li</a:t>
            </a:r>
            <a:r>
              <a:rPr lang="zh-CN" altLang="en-US" sz="3600" dirty="0">
                <a:solidFill>
                  <a:srgbClr val="0000FF"/>
                </a:solidFill>
                <a:latin typeface="Verdana"/>
                <a:cs typeface="Verdana"/>
              </a:rPr>
              <a:t> </a:t>
            </a:r>
            <a:r>
              <a:rPr lang="en-US" altLang="zh-CN" sz="3600" dirty="0">
                <a:solidFill>
                  <a:srgbClr val="0000FF"/>
                </a:solidFill>
                <a:latin typeface="Verdana"/>
                <a:cs typeface="Verdana"/>
              </a:rPr>
              <a:t>CMU</a:t>
            </a:r>
          </a:p>
          <a:p>
            <a:pPr marL="527050" indent="-514350">
              <a:lnSpc>
                <a:spcPct val="100000"/>
              </a:lnSpc>
              <a:buAutoNum type="arabicPeriod"/>
            </a:pPr>
            <a:r>
              <a:rPr lang="en-US" altLang="zh-CN" sz="3600" dirty="0">
                <a:solidFill>
                  <a:srgbClr val="0000FF"/>
                </a:solidFill>
                <a:latin typeface="Verdana"/>
                <a:cs typeface="Verdana"/>
              </a:rPr>
              <a:t>Caffe2,</a:t>
            </a:r>
            <a:r>
              <a:rPr lang="zh-CN" altLang="en-US" sz="3600" dirty="0">
                <a:solidFill>
                  <a:srgbClr val="0000FF"/>
                </a:solidFill>
                <a:latin typeface="Verdana"/>
                <a:cs typeface="Verdana"/>
              </a:rPr>
              <a:t> </a:t>
            </a:r>
            <a:r>
              <a:rPr lang="en-US" altLang="zh-CN" sz="3600" dirty="0">
                <a:solidFill>
                  <a:srgbClr val="0000FF"/>
                </a:solidFill>
                <a:latin typeface="Verdana"/>
                <a:cs typeface="Verdana"/>
              </a:rPr>
              <a:t>Facebook</a:t>
            </a:r>
          </a:p>
          <a:p>
            <a:pPr marL="527050" indent="-514350">
              <a:lnSpc>
                <a:spcPct val="100000"/>
              </a:lnSpc>
              <a:buAutoNum type="arabicPeriod"/>
            </a:pPr>
            <a:r>
              <a:rPr lang="en-US" altLang="zh-CN" sz="3600" dirty="0" err="1">
                <a:solidFill>
                  <a:srgbClr val="0000FF"/>
                </a:solidFill>
                <a:latin typeface="Verdana"/>
                <a:cs typeface="Verdana"/>
              </a:rPr>
              <a:t>PyTorch</a:t>
            </a:r>
            <a:r>
              <a:rPr lang="en-US" altLang="zh-CN" sz="3600" dirty="0">
                <a:solidFill>
                  <a:srgbClr val="0000FF"/>
                </a:solidFill>
                <a:latin typeface="Verdana"/>
                <a:cs typeface="Verdana"/>
              </a:rPr>
              <a:t>,</a:t>
            </a:r>
            <a:r>
              <a:rPr lang="zh-CN" altLang="en-US" sz="3600" dirty="0">
                <a:solidFill>
                  <a:srgbClr val="0000FF"/>
                </a:solidFill>
                <a:latin typeface="Verdana"/>
                <a:cs typeface="Verdana"/>
              </a:rPr>
              <a:t> </a:t>
            </a:r>
            <a:r>
              <a:rPr lang="en-US" altLang="zh-CN" sz="3600" dirty="0">
                <a:solidFill>
                  <a:srgbClr val="0000FF"/>
                </a:solidFill>
                <a:latin typeface="Verdana"/>
                <a:cs typeface="Verdana"/>
              </a:rPr>
              <a:t>Facebook</a:t>
            </a:r>
          </a:p>
          <a:p>
            <a:pPr marL="527050" indent="-514350">
              <a:lnSpc>
                <a:spcPct val="100000"/>
              </a:lnSpc>
              <a:buAutoNum type="arabicPeriod"/>
            </a:pPr>
            <a:r>
              <a:rPr lang="en-US" altLang="zh-CN" sz="3600" dirty="0">
                <a:solidFill>
                  <a:srgbClr val="0000FF"/>
                </a:solidFill>
                <a:latin typeface="Verdana"/>
                <a:cs typeface="Verdana"/>
              </a:rPr>
              <a:t>CNTK,</a:t>
            </a:r>
            <a:r>
              <a:rPr lang="zh-CN" altLang="en-US" sz="3600" dirty="0">
                <a:solidFill>
                  <a:srgbClr val="0000FF"/>
                </a:solidFill>
                <a:latin typeface="Verdana"/>
                <a:cs typeface="Verdana"/>
              </a:rPr>
              <a:t> </a:t>
            </a:r>
            <a:r>
              <a:rPr lang="en-US" altLang="zh-CN" sz="3600" dirty="0">
                <a:solidFill>
                  <a:srgbClr val="0000FF"/>
                </a:solidFill>
                <a:latin typeface="Verdana"/>
                <a:cs typeface="Verdana"/>
              </a:rPr>
              <a:t>Microsoft</a:t>
            </a:r>
          </a:p>
          <a:p>
            <a:pPr marL="527050" indent="-514350">
              <a:lnSpc>
                <a:spcPct val="100000"/>
              </a:lnSpc>
              <a:buAutoNum type="arabicPeriod"/>
            </a:pPr>
            <a:r>
              <a:rPr lang="en-US" altLang="zh-CN" sz="3600" dirty="0" err="1">
                <a:solidFill>
                  <a:srgbClr val="0000FF"/>
                </a:solidFill>
                <a:latin typeface="Verdana"/>
                <a:cs typeface="Verdana"/>
              </a:rPr>
              <a:t>PaddlePaddle</a:t>
            </a:r>
            <a:r>
              <a:rPr lang="en-US" altLang="zh-CN" sz="3600" dirty="0">
                <a:solidFill>
                  <a:srgbClr val="0000FF"/>
                </a:solidFill>
                <a:latin typeface="Verdana"/>
                <a:cs typeface="Verdana"/>
              </a:rPr>
              <a:t>,</a:t>
            </a:r>
            <a:r>
              <a:rPr lang="zh-CN" altLang="en-US" sz="3600" dirty="0">
                <a:solidFill>
                  <a:srgbClr val="0000FF"/>
                </a:solidFill>
                <a:latin typeface="Verdana"/>
                <a:cs typeface="Verdana"/>
              </a:rPr>
              <a:t> </a:t>
            </a:r>
            <a:r>
              <a:rPr lang="en-US" altLang="zh-CN" sz="3600" dirty="0">
                <a:solidFill>
                  <a:srgbClr val="0000FF"/>
                </a:solidFill>
                <a:latin typeface="Verdana"/>
                <a:cs typeface="Verdana"/>
              </a:rPr>
              <a:t>Baidu</a:t>
            </a:r>
          </a:p>
          <a:p>
            <a:pPr marL="12700">
              <a:lnSpc>
                <a:spcPct val="100000"/>
              </a:lnSpc>
            </a:pPr>
            <a:endParaRPr lang="en-US" altLang="zh-CN" sz="3600" dirty="0">
              <a:solidFill>
                <a:srgbClr val="0000FF"/>
              </a:solidFill>
              <a:latin typeface="Verdana"/>
              <a:cs typeface="Verdana"/>
            </a:endParaRPr>
          </a:p>
          <a:p>
            <a:pPr marL="12700">
              <a:lnSpc>
                <a:spcPct val="100000"/>
              </a:lnSpc>
            </a:pPr>
            <a:r>
              <a:rPr lang="en-US" altLang="zh-CN" sz="3600" dirty="0" err="1">
                <a:solidFill>
                  <a:srgbClr val="0000FF"/>
                </a:solidFill>
                <a:latin typeface="Verdana"/>
                <a:cs typeface="Verdana"/>
              </a:rPr>
              <a:t>Theano</a:t>
            </a:r>
            <a:r>
              <a:rPr lang="en-US" altLang="zh-CN" sz="3600" dirty="0">
                <a:solidFill>
                  <a:srgbClr val="0000FF"/>
                </a:solidFill>
                <a:latin typeface="Verdana"/>
                <a:cs typeface="Verdana"/>
              </a:rPr>
              <a:t>,</a:t>
            </a:r>
            <a:r>
              <a:rPr lang="zh-CN" altLang="en-US" sz="3600" dirty="0">
                <a:solidFill>
                  <a:srgbClr val="0000FF"/>
                </a:solidFill>
                <a:latin typeface="Verdana"/>
                <a:cs typeface="Verdana"/>
              </a:rPr>
              <a:t> </a:t>
            </a:r>
            <a:r>
              <a:rPr lang="en-US" altLang="zh-CN" sz="3600" dirty="0" err="1">
                <a:solidFill>
                  <a:srgbClr val="0000FF"/>
                </a:solidFill>
                <a:latin typeface="Verdana"/>
                <a:cs typeface="Verdana"/>
              </a:rPr>
              <a:t>Keras</a:t>
            </a:r>
            <a:r>
              <a:rPr lang="en-US" altLang="zh-CN" sz="3600">
                <a:solidFill>
                  <a:srgbClr val="0000FF"/>
                </a:solidFill>
                <a:latin typeface="Verdana"/>
                <a:cs typeface="Verdana"/>
              </a:rPr>
              <a:t>,</a:t>
            </a:r>
            <a:r>
              <a:rPr lang="zh-CN" altLang="en-US" sz="3600">
                <a:solidFill>
                  <a:srgbClr val="0000FF"/>
                </a:solidFill>
                <a:latin typeface="Verdana"/>
                <a:cs typeface="Verdana"/>
              </a:rPr>
              <a:t> </a:t>
            </a:r>
            <a:r>
              <a:rPr lang="en-US" altLang="zh-CN" sz="3600" dirty="0" err="1">
                <a:solidFill>
                  <a:srgbClr val="0000FF"/>
                </a:solidFill>
                <a:latin typeface="Verdana"/>
                <a:cs typeface="Verdana"/>
              </a:rPr>
              <a:t>scikit</a:t>
            </a:r>
            <a:r>
              <a:rPr lang="en-US" altLang="zh-CN" sz="3600" dirty="0">
                <a:solidFill>
                  <a:srgbClr val="0000FF"/>
                </a:solidFill>
                <a:latin typeface="Verdana"/>
                <a:cs typeface="Verdana"/>
              </a:rPr>
              <a:t>-learn….</a:t>
            </a:r>
            <a:endParaRPr sz="4000" dirty="0">
              <a:latin typeface="Arial Unicode MS"/>
              <a:cs typeface="Arial Unicode MS"/>
            </a:endParaRPr>
          </a:p>
        </p:txBody>
      </p:sp>
    </p:spTree>
    <p:extLst>
      <p:ext uri="{BB962C8B-B14F-4D97-AF65-F5344CB8AC3E}">
        <p14:creationId xmlns:p14="http://schemas.microsoft.com/office/powerpoint/2010/main" val="27431416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lang="en-US" altLang="zh-CN" sz="2800" spc="-20" dirty="0">
                <a:latin typeface="Verdana"/>
                <a:cs typeface="Verdana"/>
              </a:rPr>
              <a:t>DL</a:t>
            </a:r>
            <a:r>
              <a:rPr lang="zh-CN" altLang="en-US" sz="2800" spc="-20" dirty="0">
                <a:latin typeface="Verdana"/>
                <a:cs typeface="Verdana"/>
              </a:rPr>
              <a:t> 简史</a:t>
            </a:r>
            <a:endParaRPr sz="2800" dirty="0">
              <a:latin typeface="Arial Unicode MS"/>
              <a:cs typeface="Arial Unicode MS"/>
            </a:endParaRPr>
          </a:p>
        </p:txBody>
      </p:sp>
      <p:pic>
        <p:nvPicPr>
          <p:cNvPr id="4" name="图片 3">
            <a:extLst>
              <a:ext uri="{FF2B5EF4-FFF2-40B4-BE49-F238E27FC236}">
                <a16:creationId xmlns:a16="http://schemas.microsoft.com/office/drawing/2014/main" id="{53B3E782-6BBF-FC49-A6C4-2860375A71D0}"/>
              </a:ext>
            </a:extLst>
          </p:cNvPr>
          <p:cNvPicPr>
            <a:picLocks noChangeAspect="1"/>
          </p:cNvPicPr>
          <p:nvPr/>
        </p:nvPicPr>
        <p:blipFill>
          <a:blip r:embed="rId2"/>
          <a:stretch>
            <a:fillRect/>
          </a:stretch>
        </p:blipFill>
        <p:spPr>
          <a:xfrm>
            <a:off x="0" y="61448"/>
            <a:ext cx="9084230" cy="6796552"/>
          </a:xfrm>
          <a:prstGeom prst="rect">
            <a:avLst/>
          </a:prstGeom>
        </p:spPr>
      </p:pic>
    </p:spTree>
    <p:extLst>
      <p:ext uri="{BB962C8B-B14F-4D97-AF65-F5344CB8AC3E}">
        <p14:creationId xmlns:p14="http://schemas.microsoft.com/office/powerpoint/2010/main" val="32279348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41498" y="578865"/>
            <a:ext cx="3642360" cy="612140"/>
          </a:xfrm>
          <a:prstGeom prst="rect">
            <a:avLst/>
          </a:prstGeom>
        </p:spPr>
        <p:txBody>
          <a:bodyPr vert="horz" wrap="square" lIns="0" tIns="0" rIns="0" bIns="0" rtlCol="0">
            <a:noAutofit/>
          </a:bodyPr>
          <a:lstStyle/>
          <a:p>
            <a:pPr marL="12700">
              <a:lnSpc>
                <a:spcPct val="100000"/>
              </a:lnSpc>
            </a:pPr>
            <a:r>
              <a:rPr sz="4000" spc="-20" dirty="0">
                <a:solidFill>
                  <a:srgbClr val="FF0000"/>
                </a:solidFill>
                <a:latin typeface="Arial Unicode MS"/>
                <a:cs typeface="Arial Unicode MS"/>
              </a:rPr>
              <a:t>前往第二</a:t>
            </a:r>
            <a:r>
              <a:rPr sz="4000" spc="-15" dirty="0">
                <a:solidFill>
                  <a:srgbClr val="FF0000"/>
                </a:solidFill>
                <a:latin typeface="Arial Unicode MS"/>
                <a:cs typeface="Arial Unicode MS"/>
              </a:rPr>
              <a:t>站</a:t>
            </a:r>
            <a:r>
              <a:rPr sz="4000" b="1" spc="-50" dirty="0">
                <a:solidFill>
                  <a:srgbClr val="FF0000"/>
                </a:solidFill>
                <a:latin typeface="Verdana"/>
                <a:cs typeface="Verdana"/>
              </a:rPr>
              <a:t>……</a:t>
            </a:r>
            <a:endParaRPr sz="4000">
              <a:latin typeface="Verdana"/>
              <a:cs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1860" dirty="0">
                <a:latin typeface="Arial Unicode MS"/>
                <a:cs typeface="Arial Unicode MS"/>
              </a:rPr>
              <a:t>“</a:t>
            </a:r>
            <a:r>
              <a:rPr sz="2800" spc="-30" dirty="0">
                <a:latin typeface="Arial Unicode MS"/>
                <a:cs typeface="Arial Unicode MS"/>
              </a:rPr>
              <a:t>文献筛</a:t>
            </a:r>
            <a:r>
              <a:rPr sz="2800" spc="-25" dirty="0">
                <a:latin typeface="Arial Unicode MS"/>
                <a:cs typeface="Arial Unicode MS"/>
              </a:rPr>
              <a:t>选</a:t>
            </a:r>
            <a:r>
              <a:rPr sz="2800" spc="1860" dirty="0">
                <a:latin typeface="Arial Unicode MS"/>
                <a:cs typeface="Arial Unicode MS"/>
              </a:rPr>
              <a:t>”</a:t>
            </a:r>
            <a:r>
              <a:rPr sz="2800" spc="-30" dirty="0">
                <a:latin typeface="Arial Unicode MS"/>
                <a:cs typeface="Arial Unicode MS"/>
              </a:rPr>
              <a:t>的故事</a:t>
            </a:r>
            <a:endParaRPr sz="2800">
              <a:latin typeface="Arial Unicode MS"/>
              <a:cs typeface="Arial Unicode MS"/>
            </a:endParaRPr>
          </a:p>
        </p:txBody>
      </p:sp>
      <p:sp>
        <p:nvSpPr>
          <p:cNvPr id="3" name="object 3"/>
          <p:cNvSpPr/>
          <p:nvPr/>
        </p:nvSpPr>
        <p:spPr>
          <a:xfrm>
            <a:off x="5032247" y="21335"/>
            <a:ext cx="4076700" cy="3047999"/>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258267" y="1422526"/>
            <a:ext cx="4292600" cy="1378585"/>
          </a:xfrm>
          <a:prstGeom prst="rect">
            <a:avLst/>
          </a:prstGeom>
        </p:spPr>
        <p:txBody>
          <a:bodyPr vert="horz" wrap="square" lIns="0" tIns="0" rIns="0" bIns="0" rtlCol="0">
            <a:noAutofit/>
          </a:bodyPr>
          <a:lstStyle/>
          <a:p>
            <a:pPr marL="12700" marR="12700">
              <a:lnSpc>
                <a:spcPct val="125000"/>
              </a:lnSpc>
              <a:tabLst>
                <a:tab pos="774700" algn="l"/>
              </a:tabLst>
            </a:pPr>
            <a:r>
              <a:rPr sz="2400" dirty="0" err="1">
                <a:latin typeface="Arial Unicode MS"/>
                <a:cs typeface="Arial Unicode MS"/>
              </a:rPr>
              <a:t>在一项关于婴儿和儿童残疾的研</a:t>
            </a:r>
            <a:r>
              <a:rPr sz="2400" dirty="0">
                <a:latin typeface="Arial Unicode MS"/>
                <a:cs typeface="Arial Unicode MS"/>
              </a:rPr>
              <a:t> </a:t>
            </a:r>
            <a:r>
              <a:rPr sz="2400" dirty="0" err="1">
                <a:latin typeface="Arial Unicode MS"/>
                <a:cs typeface="Arial Unicode MS"/>
              </a:rPr>
              <a:t>究中</a:t>
            </a:r>
            <a:r>
              <a:rPr lang="en-US" altLang="zh-CN" sz="2400" dirty="0">
                <a:latin typeface="Arial Unicode MS"/>
                <a:cs typeface="Arial Unicode MS"/>
              </a:rPr>
              <a:t>,</a:t>
            </a:r>
            <a:r>
              <a:rPr lang="zh-CN" altLang="en-US" sz="2400" dirty="0">
                <a:latin typeface="Arial Unicode MS"/>
                <a:cs typeface="Arial Unicode MS"/>
              </a:rPr>
              <a:t> </a:t>
            </a:r>
            <a:r>
              <a:rPr sz="2400" dirty="0" err="1">
                <a:latin typeface="Arial Unicode MS"/>
                <a:cs typeface="Arial Unicode MS"/>
              </a:rPr>
              <a:t>美国</a:t>
            </a:r>
            <a:r>
              <a:rPr sz="2400" spc="-245" dirty="0" err="1">
                <a:latin typeface="Courier"/>
                <a:cs typeface="Courier"/>
              </a:rPr>
              <a:t>Tufts</a:t>
            </a:r>
            <a:r>
              <a:rPr sz="2400" spc="-245" dirty="0" err="1">
                <a:latin typeface="Arial Unicode MS"/>
                <a:cs typeface="Arial Unicode MS"/>
              </a:rPr>
              <a:t>医学中心筛选</a:t>
            </a:r>
            <a:r>
              <a:rPr sz="2400" spc="-245" dirty="0">
                <a:latin typeface="Arial Unicode MS"/>
                <a:cs typeface="Arial Unicode MS"/>
              </a:rPr>
              <a:t> </a:t>
            </a:r>
            <a:r>
              <a:rPr sz="2400" spc="-245" dirty="0" err="1">
                <a:latin typeface="Arial Unicode MS"/>
                <a:cs typeface="Arial Unicode MS"/>
              </a:rPr>
              <a:t>了约</a:t>
            </a:r>
            <a:r>
              <a:rPr lang="zh-CN" altLang="en-US" sz="2400" spc="-245" dirty="0">
                <a:latin typeface="Arial Unicode MS"/>
                <a:cs typeface="Arial Unicode MS"/>
              </a:rPr>
              <a:t> </a:t>
            </a:r>
            <a:r>
              <a:rPr sz="2400" spc="-235" dirty="0">
                <a:latin typeface="Courier"/>
                <a:cs typeface="Courier"/>
              </a:rPr>
              <a:t>33,00</a:t>
            </a:r>
            <a:r>
              <a:rPr sz="2400" spc="-245" dirty="0">
                <a:latin typeface="Courier"/>
                <a:cs typeface="Courier"/>
              </a:rPr>
              <a:t>0</a:t>
            </a:r>
            <a:r>
              <a:rPr sz="2400" spc="-229" dirty="0">
                <a:latin typeface="Courier"/>
                <a:cs typeface="Courier"/>
              </a:rPr>
              <a:t> </a:t>
            </a:r>
            <a:r>
              <a:rPr sz="2400" spc="0" dirty="0">
                <a:latin typeface="Arial Unicode MS"/>
                <a:cs typeface="Arial Unicode MS"/>
              </a:rPr>
              <a:t>篇摘要</a:t>
            </a:r>
            <a:endParaRPr sz="2400" dirty="0">
              <a:latin typeface="Arial Unicode MS"/>
              <a:cs typeface="Arial Unicode MS"/>
            </a:endParaRPr>
          </a:p>
        </p:txBody>
      </p:sp>
      <p:sp>
        <p:nvSpPr>
          <p:cNvPr id="5" name="object 5"/>
          <p:cNvSpPr txBox="1"/>
          <p:nvPr/>
        </p:nvSpPr>
        <p:spPr>
          <a:xfrm>
            <a:off x="258267" y="3251580"/>
            <a:ext cx="4645660" cy="1378585"/>
          </a:xfrm>
          <a:prstGeom prst="rect">
            <a:avLst/>
          </a:prstGeom>
        </p:spPr>
        <p:txBody>
          <a:bodyPr vert="horz" wrap="square" lIns="0" tIns="0" rIns="0" bIns="0" rtlCol="0">
            <a:noAutofit/>
          </a:bodyPr>
          <a:lstStyle/>
          <a:p>
            <a:pPr marL="12700" marR="12700">
              <a:lnSpc>
                <a:spcPct val="125000"/>
              </a:lnSpc>
              <a:tabLst>
                <a:tab pos="3246755" algn="l"/>
              </a:tabLst>
            </a:pPr>
            <a:r>
              <a:rPr sz="2400" spc="140" dirty="0">
                <a:latin typeface="Arial Unicode MS"/>
                <a:cs typeface="Arial Unicode MS"/>
              </a:rPr>
              <a:t>尽管</a:t>
            </a:r>
            <a:r>
              <a:rPr sz="2400" spc="-245" dirty="0">
                <a:latin typeface="Courier"/>
                <a:cs typeface="Courier"/>
              </a:rPr>
              <a:t>Tuft</a:t>
            </a:r>
            <a:r>
              <a:rPr sz="2400" spc="-110" dirty="0">
                <a:latin typeface="Courier"/>
                <a:cs typeface="Courier"/>
              </a:rPr>
              <a:t>s</a:t>
            </a:r>
            <a:r>
              <a:rPr sz="2400" spc="140" dirty="0">
                <a:latin typeface="Arial Unicode MS"/>
                <a:cs typeface="Arial Unicode MS"/>
              </a:rPr>
              <a:t>医学中心</a:t>
            </a:r>
            <a:r>
              <a:rPr sz="2400" spc="145" dirty="0">
                <a:latin typeface="Arial Unicode MS"/>
                <a:cs typeface="Arial Unicode MS"/>
              </a:rPr>
              <a:t>的</a:t>
            </a:r>
            <a:r>
              <a:rPr sz="2400" spc="140" dirty="0">
                <a:latin typeface="Arial Unicode MS"/>
                <a:cs typeface="Arial Unicode MS"/>
              </a:rPr>
              <a:t>专家效率 </a:t>
            </a:r>
            <a:r>
              <a:rPr sz="2400" spc="20" dirty="0">
                <a:latin typeface="Arial Unicode MS"/>
                <a:cs typeface="Arial Unicode MS"/>
              </a:rPr>
              <a:t>很高</a:t>
            </a:r>
            <a:r>
              <a:rPr sz="2400" spc="25" dirty="0">
                <a:latin typeface="Arial Unicode MS"/>
                <a:cs typeface="Arial Unicode MS"/>
              </a:rPr>
              <a:t>，</a:t>
            </a:r>
            <a:r>
              <a:rPr sz="2400" spc="20" dirty="0">
                <a:latin typeface="Arial Unicode MS"/>
                <a:cs typeface="Arial Unicode MS"/>
              </a:rPr>
              <a:t>对每篇摘要只</a:t>
            </a:r>
            <a:r>
              <a:rPr sz="2400" spc="0" dirty="0">
                <a:latin typeface="Arial Unicode MS"/>
                <a:cs typeface="Arial Unicode MS"/>
              </a:rPr>
              <a:t>需	</a:t>
            </a:r>
            <a:r>
              <a:rPr sz="2400" spc="-235" dirty="0">
                <a:latin typeface="Courier"/>
                <a:cs typeface="Courier"/>
              </a:rPr>
              <a:t>3</a:t>
            </a:r>
            <a:r>
              <a:rPr sz="2400" spc="-245" dirty="0">
                <a:latin typeface="Courier"/>
                <a:cs typeface="Courier"/>
              </a:rPr>
              <a:t>0</a:t>
            </a:r>
            <a:r>
              <a:rPr sz="2400" spc="-195" dirty="0">
                <a:latin typeface="Courier"/>
                <a:cs typeface="Courier"/>
              </a:rPr>
              <a:t> </a:t>
            </a:r>
            <a:r>
              <a:rPr sz="2400" spc="20" dirty="0">
                <a:latin typeface="Arial Unicode MS"/>
                <a:cs typeface="Arial Unicode MS"/>
              </a:rPr>
              <a:t>秒钟</a:t>
            </a:r>
            <a:r>
              <a:rPr sz="2400" spc="0" dirty="0">
                <a:latin typeface="Arial Unicode MS"/>
                <a:cs typeface="Arial Unicode MS"/>
              </a:rPr>
              <a:t>，</a:t>
            </a:r>
            <a:endParaRPr sz="2400">
              <a:latin typeface="Arial Unicode MS"/>
              <a:cs typeface="Arial Unicode MS"/>
            </a:endParaRPr>
          </a:p>
          <a:p>
            <a:pPr>
              <a:lnSpc>
                <a:spcPts val="700"/>
              </a:lnSpc>
              <a:spcBef>
                <a:spcPts val="19"/>
              </a:spcBef>
            </a:pPr>
            <a:endParaRPr sz="700"/>
          </a:p>
          <a:p>
            <a:pPr marL="12700">
              <a:lnSpc>
                <a:spcPct val="100000"/>
              </a:lnSpc>
              <a:tabLst>
                <a:tab pos="2603500" algn="l"/>
              </a:tabLst>
            </a:pPr>
            <a:r>
              <a:rPr sz="2400" spc="-5" dirty="0">
                <a:latin typeface="Arial Unicode MS"/>
                <a:cs typeface="Arial Unicode MS"/>
              </a:rPr>
              <a:t>但该工作仍花</a:t>
            </a:r>
            <a:r>
              <a:rPr sz="2400" spc="0" dirty="0">
                <a:latin typeface="Arial Unicode MS"/>
                <a:cs typeface="Arial Unicode MS"/>
              </a:rPr>
              <a:t>费了	</a:t>
            </a:r>
            <a:r>
              <a:rPr sz="2400" spc="-235" dirty="0">
                <a:latin typeface="Courier"/>
                <a:cs typeface="Courier"/>
              </a:rPr>
              <a:t>25</a:t>
            </a:r>
            <a:r>
              <a:rPr sz="2400" spc="-245" dirty="0">
                <a:latin typeface="Courier"/>
                <a:cs typeface="Courier"/>
              </a:rPr>
              <a:t>0</a:t>
            </a:r>
            <a:r>
              <a:rPr sz="2400" spc="-220" dirty="0">
                <a:latin typeface="Courier"/>
                <a:cs typeface="Courier"/>
              </a:rPr>
              <a:t> </a:t>
            </a:r>
            <a:r>
              <a:rPr sz="2400" spc="-5" dirty="0">
                <a:latin typeface="Arial Unicode MS"/>
                <a:cs typeface="Arial Unicode MS"/>
              </a:rPr>
              <a:t>小时</a:t>
            </a:r>
            <a:endParaRPr sz="2400">
              <a:latin typeface="Arial Unicode MS"/>
              <a:cs typeface="Arial Unicode MS"/>
            </a:endParaRPr>
          </a:p>
        </p:txBody>
      </p:sp>
      <p:sp>
        <p:nvSpPr>
          <p:cNvPr id="6" name="object 6"/>
          <p:cNvSpPr/>
          <p:nvPr/>
        </p:nvSpPr>
        <p:spPr>
          <a:xfrm>
            <a:off x="5365115" y="3106166"/>
            <a:ext cx="3453511" cy="286512"/>
          </a:xfrm>
          <a:prstGeom prst="rect">
            <a:avLst/>
          </a:prstGeom>
          <a:blipFill>
            <a:blip r:embed="rId3" cstate="print"/>
            <a:stretch>
              <a:fillRect/>
            </a:stretch>
          </a:blipFill>
        </p:spPr>
        <p:txBody>
          <a:bodyPr wrap="square" lIns="0" tIns="0" rIns="0" bIns="0" rtlCol="0">
            <a:noAutofit/>
          </a:bodyPr>
          <a:lstStyle/>
          <a:p>
            <a:endParaRPr/>
          </a:p>
        </p:txBody>
      </p:sp>
      <p:sp>
        <p:nvSpPr>
          <p:cNvPr id="7" name="object 7"/>
          <p:cNvSpPr txBox="1"/>
          <p:nvPr/>
        </p:nvSpPr>
        <p:spPr>
          <a:xfrm>
            <a:off x="5047615" y="4153280"/>
            <a:ext cx="3591560" cy="859790"/>
          </a:xfrm>
          <a:prstGeom prst="rect">
            <a:avLst/>
          </a:prstGeom>
        </p:spPr>
        <p:txBody>
          <a:bodyPr vert="horz" wrap="square" lIns="0" tIns="0" rIns="0" bIns="0" rtlCol="0">
            <a:noAutofit/>
          </a:bodyPr>
          <a:lstStyle/>
          <a:p>
            <a:pPr marL="12700">
              <a:lnSpc>
                <a:spcPct val="100000"/>
              </a:lnSpc>
            </a:pPr>
            <a:r>
              <a:rPr sz="2800" spc="-15" dirty="0">
                <a:solidFill>
                  <a:srgbClr val="0000FF"/>
                </a:solidFill>
                <a:latin typeface="Arial Unicode MS"/>
                <a:cs typeface="Arial Unicode MS"/>
              </a:rPr>
              <a:t>每</a:t>
            </a:r>
            <a:r>
              <a:rPr sz="2800" spc="-25" dirty="0">
                <a:solidFill>
                  <a:srgbClr val="0000FF"/>
                </a:solidFill>
                <a:latin typeface="Arial Unicode MS"/>
                <a:cs typeface="Arial Unicode MS"/>
              </a:rPr>
              <a:t>项新的</a:t>
            </a:r>
            <a:r>
              <a:rPr sz="2800" spc="-15" dirty="0">
                <a:solidFill>
                  <a:srgbClr val="0000FF"/>
                </a:solidFill>
                <a:latin typeface="Arial Unicode MS"/>
                <a:cs typeface="Arial Unicode MS"/>
              </a:rPr>
              <a:t>研</a:t>
            </a:r>
            <a:r>
              <a:rPr sz="2800" spc="-25" dirty="0">
                <a:solidFill>
                  <a:srgbClr val="0000FF"/>
                </a:solidFill>
                <a:latin typeface="Arial Unicode MS"/>
                <a:cs typeface="Arial Unicode MS"/>
              </a:rPr>
              <a:t>究都要</a:t>
            </a:r>
            <a:r>
              <a:rPr sz="2800" spc="-15" dirty="0">
                <a:solidFill>
                  <a:srgbClr val="0000FF"/>
                </a:solidFill>
                <a:latin typeface="Arial Unicode MS"/>
                <a:cs typeface="Arial Unicode MS"/>
              </a:rPr>
              <a:t>重</a:t>
            </a:r>
            <a:r>
              <a:rPr sz="2800" spc="-30" dirty="0">
                <a:solidFill>
                  <a:srgbClr val="0000FF"/>
                </a:solidFill>
                <a:latin typeface="Arial Unicode MS"/>
                <a:cs typeface="Arial Unicode MS"/>
              </a:rPr>
              <a:t>复</a:t>
            </a:r>
            <a:endParaRPr sz="2800">
              <a:latin typeface="Arial Unicode MS"/>
              <a:cs typeface="Arial Unicode MS"/>
            </a:endParaRPr>
          </a:p>
          <a:p>
            <a:pPr marL="12700">
              <a:lnSpc>
                <a:spcPct val="100000"/>
              </a:lnSpc>
            </a:pPr>
            <a:r>
              <a:rPr sz="2800" spc="-10" dirty="0">
                <a:solidFill>
                  <a:srgbClr val="0000FF"/>
                </a:solidFill>
                <a:latin typeface="Arial Unicode MS"/>
                <a:cs typeface="Arial Unicode MS"/>
              </a:rPr>
              <a:t>这</a:t>
            </a:r>
            <a:r>
              <a:rPr sz="2800" spc="-25" dirty="0">
                <a:solidFill>
                  <a:srgbClr val="0000FF"/>
                </a:solidFill>
                <a:latin typeface="Arial Unicode MS"/>
                <a:cs typeface="Arial Unicode MS"/>
              </a:rPr>
              <a:t>个麻烦</a:t>
            </a:r>
            <a:r>
              <a:rPr sz="2800" spc="-10" dirty="0">
                <a:solidFill>
                  <a:srgbClr val="0000FF"/>
                </a:solidFill>
                <a:latin typeface="Arial Unicode MS"/>
                <a:cs typeface="Arial Unicode MS"/>
              </a:rPr>
              <a:t>的</a:t>
            </a:r>
            <a:r>
              <a:rPr sz="2800" spc="-25" dirty="0">
                <a:solidFill>
                  <a:srgbClr val="0000FF"/>
                </a:solidFill>
                <a:latin typeface="Arial Unicode MS"/>
                <a:cs typeface="Arial Unicode MS"/>
              </a:rPr>
              <a:t>过程</a:t>
            </a:r>
            <a:r>
              <a:rPr sz="2800" spc="-30" dirty="0">
                <a:solidFill>
                  <a:srgbClr val="0000FF"/>
                </a:solidFill>
                <a:latin typeface="Arial Unicode MS"/>
                <a:cs typeface="Arial Unicode MS"/>
              </a:rPr>
              <a:t>！</a:t>
            </a:r>
            <a:endParaRPr sz="2800">
              <a:latin typeface="Arial Unicode MS"/>
              <a:cs typeface="Arial Unicode MS"/>
            </a:endParaRPr>
          </a:p>
        </p:txBody>
      </p:sp>
      <p:sp>
        <p:nvSpPr>
          <p:cNvPr id="8" name="object 8"/>
          <p:cNvSpPr txBox="1"/>
          <p:nvPr/>
        </p:nvSpPr>
        <p:spPr>
          <a:xfrm>
            <a:off x="1554607" y="5448706"/>
            <a:ext cx="5374005" cy="432434"/>
          </a:xfrm>
          <a:prstGeom prst="rect">
            <a:avLst/>
          </a:prstGeom>
        </p:spPr>
        <p:txBody>
          <a:bodyPr vert="horz" wrap="square" lIns="0" tIns="0" rIns="0" bIns="0" rtlCol="0">
            <a:noAutofit/>
          </a:bodyPr>
          <a:lstStyle/>
          <a:p>
            <a:pPr marL="12700">
              <a:lnSpc>
                <a:spcPct val="100000"/>
              </a:lnSpc>
            </a:pPr>
            <a:r>
              <a:rPr sz="2800" spc="-10" dirty="0">
                <a:solidFill>
                  <a:srgbClr val="0000FF"/>
                </a:solidFill>
                <a:latin typeface="Arial Unicode MS"/>
                <a:cs typeface="Arial Unicode MS"/>
              </a:rPr>
              <a:t>需</a:t>
            </a:r>
            <a:r>
              <a:rPr sz="2800" spc="-25" dirty="0">
                <a:solidFill>
                  <a:srgbClr val="0000FF"/>
                </a:solidFill>
                <a:latin typeface="Arial Unicode MS"/>
                <a:cs typeface="Arial Unicode MS"/>
              </a:rPr>
              <a:t>筛选的</a:t>
            </a:r>
            <a:r>
              <a:rPr sz="2800" spc="-10" dirty="0">
                <a:solidFill>
                  <a:srgbClr val="0000FF"/>
                </a:solidFill>
                <a:latin typeface="Arial Unicode MS"/>
                <a:cs typeface="Arial Unicode MS"/>
              </a:rPr>
              <a:t>文</a:t>
            </a:r>
            <a:r>
              <a:rPr sz="2800" spc="-25" dirty="0">
                <a:solidFill>
                  <a:srgbClr val="0000FF"/>
                </a:solidFill>
                <a:latin typeface="Arial Unicode MS"/>
                <a:cs typeface="Arial Unicode MS"/>
              </a:rPr>
              <a:t>章数在</a:t>
            </a:r>
            <a:r>
              <a:rPr sz="2800" spc="-10" dirty="0">
                <a:solidFill>
                  <a:srgbClr val="0000FF"/>
                </a:solidFill>
                <a:latin typeface="Arial Unicode MS"/>
                <a:cs typeface="Arial Unicode MS"/>
              </a:rPr>
              <a:t>不</a:t>
            </a:r>
            <a:r>
              <a:rPr sz="2800" spc="-25" dirty="0">
                <a:solidFill>
                  <a:srgbClr val="0000FF"/>
                </a:solidFill>
                <a:latin typeface="Arial Unicode MS"/>
                <a:cs typeface="Arial Unicode MS"/>
              </a:rPr>
              <a:t>断显著</a:t>
            </a:r>
            <a:r>
              <a:rPr sz="2800" spc="-10" dirty="0">
                <a:solidFill>
                  <a:srgbClr val="0000FF"/>
                </a:solidFill>
                <a:latin typeface="Arial Unicode MS"/>
                <a:cs typeface="Arial Unicode MS"/>
              </a:rPr>
              <a:t>增</a:t>
            </a:r>
            <a:r>
              <a:rPr sz="2800" spc="-25" dirty="0">
                <a:solidFill>
                  <a:srgbClr val="0000FF"/>
                </a:solidFill>
                <a:latin typeface="Arial Unicode MS"/>
                <a:cs typeface="Arial Unicode MS"/>
              </a:rPr>
              <a:t>长</a:t>
            </a:r>
            <a:r>
              <a:rPr sz="2800" spc="-30" dirty="0">
                <a:solidFill>
                  <a:srgbClr val="0000FF"/>
                </a:solidFill>
                <a:latin typeface="Arial Unicode MS"/>
                <a:cs typeface="Arial Unicode MS"/>
              </a:rPr>
              <a:t>！</a:t>
            </a:r>
            <a:endParaRPr sz="2800">
              <a:latin typeface="Arial Unicode MS"/>
              <a:cs typeface="Arial Unicode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2800" spc="1860" dirty="0">
                <a:latin typeface="Arial Unicode MS"/>
                <a:cs typeface="Arial Unicode MS"/>
              </a:rPr>
              <a:t>“</a:t>
            </a:r>
            <a:r>
              <a:rPr sz="2800" spc="-30" dirty="0">
                <a:latin typeface="Arial Unicode MS"/>
                <a:cs typeface="Arial Unicode MS"/>
              </a:rPr>
              <a:t>文献筛</a:t>
            </a:r>
            <a:r>
              <a:rPr sz="2800" spc="-25" dirty="0">
                <a:latin typeface="Arial Unicode MS"/>
                <a:cs typeface="Arial Unicode MS"/>
              </a:rPr>
              <a:t>选</a:t>
            </a:r>
            <a:r>
              <a:rPr sz="2800" spc="1860" dirty="0">
                <a:latin typeface="Arial Unicode MS"/>
                <a:cs typeface="Arial Unicode MS"/>
              </a:rPr>
              <a:t>”</a:t>
            </a:r>
            <a:r>
              <a:rPr sz="2800" spc="-30" dirty="0">
                <a:latin typeface="Arial Unicode MS"/>
                <a:cs typeface="Arial Unicode MS"/>
              </a:rPr>
              <a:t>的故事</a:t>
            </a:r>
            <a:endParaRPr sz="2800">
              <a:latin typeface="Arial Unicode MS"/>
              <a:cs typeface="Arial Unicode MS"/>
            </a:endParaRPr>
          </a:p>
        </p:txBody>
      </p:sp>
      <p:sp>
        <p:nvSpPr>
          <p:cNvPr id="3" name="object 3"/>
          <p:cNvSpPr/>
          <p:nvPr/>
        </p:nvSpPr>
        <p:spPr>
          <a:xfrm>
            <a:off x="976883" y="1921764"/>
            <a:ext cx="2319528" cy="2951988"/>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1079753" y="2042922"/>
            <a:ext cx="2002536" cy="108203"/>
          </a:xfrm>
          <a:custGeom>
            <a:avLst/>
            <a:gdLst/>
            <a:ahLst/>
            <a:cxnLst/>
            <a:rect l="l" t="t" r="r" b="b"/>
            <a:pathLst>
              <a:path w="2002536" h="108203">
                <a:moveTo>
                  <a:pt x="0" y="108203"/>
                </a:moveTo>
                <a:lnTo>
                  <a:pt x="2002536" y="108203"/>
                </a:lnTo>
                <a:lnTo>
                  <a:pt x="2002536" y="0"/>
                </a:lnTo>
                <a:lnTo>
                  <a:pt x="0" y="0"/>
                </a:lnTo>
                <a:lnTo>
                  <a:pt x="0" y="108203"/>
                </a:lnTo>
                <a:close/>
              </a:path>
            </a:pathLst>
          </a:custGeom>
          <a:ln w="38099">
            <a:solidFill>
              <a:srgbClr val="000000"/>
            </a:solidFill>
            <a:prstDash val="lgDash"/>
          </a:ln>
        </p:spPr>
        <p:txBody>
          <a:bodyPr wrap="square" lIns="0" tIns="0" rIns="0" bIns="0" rtlCol="0">
            <a:noAutofit/>
          </a:bodyPr>
          <a:lstStyle/>
          <a:p>
            <a:endParaRPr/>
          </a:p>
        </p:txBody>
      </p:sp>
      <p:sp>
        <p:nvSpPr>
          <p:cNvPr id="5" name="object 5"/>
          <p:cNvSpPr/>
          <p:nvPr/>
        </p:nvSpPr>
        <p:spPr>
          <a:xfrm>
            <a:off x="3146551" y="2070861"/>
            <a:ext cx="1014095" cy="123698"/>
          </a:xfrm>
          <a:custGeom>
            <a:avLst/>
            <a:gdLst/>
            <a:ahLst/>
            <a:cxnLst/>
            <a:rect l="l" t="t" r="r" b="b"/>
            <a:pathLst>
              <a:path w="1014095" h="123698">
                <a:moveTo>
                  <a:pt x="977587" y="82155"/>
                </a:moveTo>
                <a:lnTo>
                  <a:pt x="916432" y="112268"/>
                </a:lnTo>
                <a:lnTo>
                  <a:pt x="915035" y="116078"/>
                </a:lnTo>
                <a:lnTo>
                  <a:pt x="916686" y="119253"/>
                </a:lnTo>
                <a:lnTo>
                  <a:pt x="918210" y="122301"/>
                </a:lnTo>
                <a:lnTo>
                  <a:pt x="922020" y="123698"/>
                </a:lnTo>
                <a:lnTo>
                  <a:pt x="925195" y="122047"/>
                </a:lnTo>
                <a:lnTo>
                  <a:pt x="1002982" y="83820"/>
                </a:lnTo>
                <a:lnTo>
                  <a:pt x="1001014" y="83820"/>
                </a:lnTo>
                <a:lnTo>
                  <a:pt x="977587" y="82155"/>
                </a:lnTo>
                <a:close/>
              </a:path>
              <a:path w="1014095" h="123698">
                <a:moveTo>
                  <a:pt x="988975" y="76552"/>
                </a:moveTo>
                <a:lnTo>
                  <a:pt x="977587" y="82155"/>
                </a:lnTo>
                <a:lnTo>
                  <a:pt x="1001014" y="83820"/>
                </a:lnTo>
                <a:lnTo>
                  <a:pt x="1001094" y="82677"/>
                </a:lnTo>
                <a:lnTo>
                  <a:pt x="997966" y="82677"/>
                </a:lnTo>
                <a:lnTo>
                  <a:pt x="988975" y="76552"/>
                </a:lnTo>
                <a:close/>
              </a:path>
              <a:path w="1014095" h="123698">
                <a:moveTo>
                  <a:pt x="929259" y="20447"/>
                </a:moveTo>
                <a:lnTo>
                  <a:pt x="925322" y="21209"/>
                </a:lnTo>
                <a:lnTo>
                  <a:pt x="923417" y="24130"/>
                </a:lnTo>
                <a:lnTo>
                  <a:pt x="921385" y="27051"/>
                </a:lnTo>
                <a:lnTo>
                  <a:pt x="922147" y="30988"/>
                </a:lnTo>
                <a:lnTo>
                  <a:pt x="925068" y="33020"/>
                </a:lnTo>
                <a:lnTo>
                  <a:pt x="978565" y="69461"/>
                </a:lnTo>
                <a:lnTo>
                  <a:pt x="1001903" y="71120"/>
                </a:lnTo>
                <a:lnTo>
                  <a:pt x="1001014" y="83820"/>
                </a:lnTo>
                <a:lnTo>
                  <a:pt x="1002982" y="83820"/>
                </a:lnTo>
                <a:lnTo>
                  <a:pt x="1014095" y="78359"/>
                </a:lnTo>
                <a:lnTo>
                  <a:pt x="932180" y="22479"/>
                </a:lnTo>
                <a:lnTo>
                  <a:pt x="929259" y="20447"/>
                </a:lnTo>
                <a:close/>
              </a:path>
              <a:path w="1014095" h="123698">
                <a:moveTo>
                  <a:pt x="998728" y="71755"/>
                </a:moveTo>
                <a:lnTo>
                  <a:pt x="988975" y="76552"/>
                </a:lnTo>
                <a:lnTo>
                  <a:pt x="997966" y="82677"/>
                </a:lnTo>
                <a:lnTo>
                  <a:pt x="998728" y="71755"/>
                </a:lnTo>
                <a:close/>
              </a:path>
              <a:path w="1014095" h="123698">
                <a:moveTo>
                  <a:pt x="1001858" y="71755"/>
                </a:moveTo>
                <a:lnTo>
                  <a:pt x="998728" y="71755"/>
                </a:lnTo>
                <a:lnTo>
                  <a:pt x="997966" y="82677"/>
                </a:lnTo>
                <a:lnTo>
                  <a:pt x="1001094" y="82677"/>
                </a:lnTo>
                <a:lnTo>
                  <a:pt x="1001858" y="71755"/>
                </a:lnTo>
                <a:close/>
              </a:path>
              <a:path w="1014095" h="123698">
                <a:moveTo>
                  <a:pt x="1016" y="0"/>
                </a:moveTo>
                <a:lnTo>
                  <a:pt x="0" y="12700"/>
                </a:lnTo>
                <a:lnTo>
                  <a:pt x="977587" y="82155"/>
                </a:lnTo>
                <a:lnTo>
                  <a:pt x="988975" y="76552"/>
                </a:lnTo>
                <a:lnTo>
                  <a:pt x="978565" y="69461"/>
                </a:lnTo>
                <a:lnTo>
                  <a:pt x="1016" y="0"/>
                </a:lnTo>
                <a:close/>
              </a:path>
              <a:path w="1014095" h="123698">
                <a:moveTo>
                  <a:pt x="978565" y="69461"/>
                </a:moveTo>
                <a:lnTo>
                  <a:pt x="988975" y="76552"/>
                </a:lnTo>
                <a:lnTo>
                  <a:pt x="998728" y="71755"/>
                </a:lnTo>
                <a:lnTo>
                  <a:pt x="1001858" y="71755"/>
                </a:lnTo>
                <a:lnTo>
                  <a:pt x="1001903" y="71120"/>
                </a:lnTo>
                <a:lnTo>
                  <a:pt x="978565" y="69461"/>
                </a:lnTo>
                <a:close/>
              </a:path>
            </a:pathLst>
          </a:custGeom>
          <a:solidFill>
            <a:srgbClr val="000000"/>
          </a:solidFill>
        </p:spPr>
        <p:txBody>
          <a:bodyPr wrap="square" lIns="0" tIns="0" rIns="0" bIns="0" rtlCol="0">
            <a:noAutofit/>
          </a:bodyPr>
          <a:lstStyle/>
          <a:p>
            <a:endParaRPr/>
          </a:p>
        </p:txBody>
      </p:sp>
      <p:sp>
        <p:nvSpPr>
          <p:cNvPr id="6" name="object 6"/>
          <p:cNvSpPr/>
          <p:nvPr/>
        </p:nvSpPr>
        <p:spPr>
          <a:xfrm>
            <a:off x="4175759" y="1982723"/>
            <a:ext cx="3348228" cy="707136"/>
          </a:xfrm>
          <a:custGeom>
            <a:avLst/>
            <a:gdLst/>
            <a:ahLst/>
            <a:cxnLst/>
            <a:rect l="l" t="t" r="r" b="b"/>
            <a:pathLst>
              <a:path w="3348228" h="707136">
                <a:moveTo>
                  <a:pt x="0" y="707136"/>
                </a:moveTo>
                <a:lnTo>
                  <a:pt x="3348228" y="707136"/>
                </a:lnTo>
                <a:lnTo>
                  <a:pt x="3348228" y="0"/>
                </a:lnTo>
                <a:lnTo>
                  <a:pt x="0" y="0"/>
                </a:lnTo>
                <a:lnTo>
                  <a:pt x="0" y="707136"/>
                </a:lnTo>
                <a:close/>
              </a:path>
            </a:pathLst>
          </a:custGeom>
          <a:ln w="9144">
            <a:solidFill>
              <a:srgbClr val="000000"/>
            </a:solidFill>
          </a:ln>
        </p:spPr>
        <p:txBody>
          <a:bodyPr wrap="square" lIns="0" tIns="0" rIns="0" bIns="0" rtlCol="0">
            <a:noAutofit/>
          </a:bodyPr>
          <a:lstStyle/>
          <a:p>
            <a:endParaRPr/>
          </a:p>
        </p:txBody>
      </p:sp>
      <p:sp>
        <p:nvSpPr>
          <p:cNvPr id="7" name="object 7"/>
          <p:cNvSpPr/>
          <p:nvPr/>
        </p:nvSpPr>
        <p:spPr>
          <a:xfrm>
            <a:off x="6012179" y="2820923"/>
            <a:ext cx="396239" cy="432816"/>
          </a:xfrm>
          <a:custGeom>
            <a:avLst/>
            <a:gdLst/>
            <a:ahLst/>
            <a:cxnLst/>
            <a:rect l="l" t="t" r="r" b="b"/>
            <a:pathLst>
              <a:path w="396239" h="432816">
                <a:moveTo>
                  <a:pt x="0" y="234696"/>
                </a:moveTo>
                <a:lnTo>
                  <a:pt x="99060" y="234696"/>
                </a:lnTo>
                <a:lnTo>
                  <a:pt x="99060" y="0"/>
                </a:lnTo>
                <a:lnTo>
                  <a:pt x="297180" y="0"/>
                </a:lnTo>
                <a:lnTo>
                  <a:pt x="297180" y="234696"/>
                </a:lnTo>
                <a:lnTo>
                  <a:pt x="396240" y="234696"/>
                </a:lnTo>
                <a:lnTo>
                  <a:pt x="198120" y="432816"/>
                </a:lnTo>
                <a:lnTo>
                  <a:pt x="0" y="234696"/>
                </a:lnTo>
                <a:close/>
              </a:path>
            </a:pathLst>
          </a:custGeom>
          <a:ln w="12191">
            <a:solidFill>
              <a:srgbClr val="000000"/>
            </a:solidFill>
          </a:ln>
        </p:spPr>
        <p:txBody>
          <a:bodyPr wrap="square" lIns="0" tIns="0" rIns="0" bIns="0" rtlCol="0">
            <a:noAutofit/>
          </a:bodyPr>
          <a:lstStyle/>
          <a:p>
            <a:endParaRPr/>
          </a:p>
        </p:txBody>
      </p:sp>
      <p:sp>
        <p:nvSpPr>
          <p:cNvPr id="8" name="object 8"/>
          <p:cNvSpPr/>
          <p:nvPr/>
        </p:nvSpPr>
        <p:spPr>
          <a:xfrm>
            <a:off x="5309615" y="3511296"/>
            <a:ext cx="1818131" cy="185927"/>
          </a:xfrm>
          <a:custGeom>
            <a:avLst/>
            <a:gdLst/>
            <a:ahLst/>
            <a:cxnLst/>
            <a:rect l="l" t="t" r="r" b="b"/>
            <a:pathLst>
              <a:path w="1818131" h="185927">
                <a:moveTo>
                  <a:pt x="1818131" y="0"/>
                </a:moveTo>
                <a:lnTo>
                  <a:pt x="1791710" y="44699"/>
                </a:lnTo>
                <a:lnTo>
                  <a:pt x="1746688" y="72395"/>
                </a:lnTo>
                <a:lnTo>
                  <a:pt x="1681925" y="97964"/>
                </a:lnTo>
                <a:lnTo>
                  <a:pt x="1642725" y="109831"/>
                </a:lnTo>
                <a:lnTo>
                  <a:pt x="1599292" y="121023"/>
                </a:lnTo>
                <a:lnTo>
                  <a:pt x="1551860" y="131492"/>
                </a:lnTo>
                <a:lnTo>
                  <a:pt x="1500663" y="141191"/>
                </a:lnTo>
                <a:lnTo>
                  <a:pt x="1445934" y="150071"/>
                </a:lnTo>
                <a:lnTo>
                  <a:pt x="1387908" y="158085"/>
                </a:lnTo>
                <a:lnTo>
                  <a:pt x="1326819" y="165185"/>
                </a:lnTo>
                <a:lnTo>
                  <a:pt x="1262901" y="171324"/>
                </a:lnTo>
                <a:lnTo>
                  <a:pt x="1196388" y="176454"/>
                </a:lnTo>
                <a:lnTo>
                  <a:pt x="1127514" y="180527"/>
                </a:lnTo>
                <a:lnTo>
                  <a:pt x="1056513" y="183496"/>
                </a:lnTo>
                <a:lnTo>
                  <a:pt x="983619" y="185312"/>
                </a:lnTo>
                <a:lnTo>
                  <a:pt x="909065" y="185928"/>
                </a:lnTo>
                <a:lnTo>
                  <a:pt x="834512" y="185312"/>
                </a:lnTo>
                <a:lnTo>
                  <a:pt x="761618" y="183496"/>
                </a:lnTo>
                <a:lnTo>
                  <a:pt x="690617" y="180527"/>
                </a:lnTo>
                <a:lnTo>
                  <a:pt x="621743" y="176454"/>
                </a:lnTo>
                <a:lnTo>
                  <a:pt x="555230" y="171324"/>
                </a:lnTo>
                <a:lnTo>
                  <a:pt x="491312" y="165185"/>
                </a:lnTo>
                <a:lnTo>
                  <a:pt x="430223" y="158085"/>
                </a:lnTo>
                <a:lnTo>
                  <a:pt x="372197" y="150071"/>
                </a:lnTo>
                <a:lnTo>
                  <a:pt x="317468" y="141191"/>
                </a:lnTo>
                <a:lnTo>
                  <a:pt x="266271" y="131492"/>
                </a:lnTo>
                <a:lnTo>
                  <a:pt x="218839" y="121023"/>
                </a:lnTo>
                <a:lnTo>
                  <a:pt x="175406" y="109831"/>
                </a:lnTo>
                <a:lnTo>
                  <a:pt x="136206" y="97964"/>
                </a:lnTo>
                <a:lnTo>
                  <a:pt x="71443" y="72395"/>
                </a:lnTo>
                <a:lnTo>
                  <a:pt x="26421" y="44699"/>
                </a:lnTo>
                <a:lnTo>
                  <a:pt x="3013" y="15256"/>
                </a:lnTo>
                <a:lnTo>
                  <a:pt x="0" y="0"/>
                </a:lnTo>
              </a:path>
            </a:pathLst>
          </a:custGeom>
          <a:ln w="12192">
            <a:solidFill>
              <a:srgbClr val="000000"/>
            </a:solidFill>
          </a:ln>
        </p:spPr>
        <p:txBody>
          <a:bodyPr wrap="square" lIns="0" tIns="0" rIns="0" bIns="0" rtlCol="0">
            <a:noAutofit/>
          </a:bodyPr>
          <a:lstStyle/>
          <a:p>
            <a:endParaRPr/>
          </a:p>
        </p:txBody>
      </p:sp>
      <p:sp>
        <p:nvSpPr>
          <p:cNvPr id="9" name="object 9"/>
          <p:cNvSpPr/>
          <p:nvPr/>
        </p:nvSpPr>
        <p:spPr>
          <a:xfrm>
            <a:off x="5309615" y="3325367"/>
            <a:ext cx="1818131" cy="1115567"/>
          </a:xfrm>
          <a:custGeom>
            <a:avLst/>
            <a:gdLst/>
            <a:ahLst/>
            <a:cxnLst/>
            <a:rect l="l" t="t" r="r" b="b"/>
            <a:pathLst>
              <a:path w="1818131" h="1115567">
                <a:moveTo>
                  <a:pt x="0" y="185927"/>
                </a:moveTo>
                <a:lnTo>
                  <a:pt x="26421" y="141228"/>
                </a:lnTo>
                <a:lnTo>
                  <a:pt x="71443" y="113532"/>
                </a:lnTo>
                <a:lnTo>
                  <a:pt x="136206" y="87963"/>
                </a:lnTo>
                <a:lnTo>
                  <a:pt x="175406" y="76096"/>
                </a:lnTo>
                <a:lnTo>
                  <a:pt x="218839" y="64904"/>
                </a:lnTo>
                <a:lnTo>
                  <a:pt x="266271" y="54435"/>
                </a:lnTo>
                <a:lnTo>
                  <a:pt x="317468" y="44736"/>
                </a:lnTo>
                <a:lnTo>
                  <a:pt x="372197" y="35856"/>
                </a:lnTo>
                <a:lnTo>
                  <a:pt x="430223" y="27842"/>
                </a:lnTo>
                <a:lnTo>
                  <a:pt x="491312" y="20742"/>
                </a:lnTo>
                <a:lnTo>
                  <a:pt x="555230" y="14603"/>
                </a:lnTo>
                <a:lnTo>
                  <a:pt x="621743" y="9473"/>
                </a:lnTo>
                <a:lnTo>
                  <a:pt x="690617" y="5400"/>
                </a:lnTo>
                <a:lnTo>
                  <a:pt x="761618" y="2431"/>
                </a:lnTo>
                <a:lnTo>
                  <a:pt x="834512" y="615"/>
                </a:lnTo>
                <a:lnTo>
                  <a:pt x="909065" y="0"/>
                </a:lnTo>
                <a:lnTo>
                  <a:pt x="983619" y="615"/>
                </a:lnTo>
                <a:lnTo>
                  <a:pt x="1056513" y="2431"/>
                </a:lnTo>
                <a:lnTo>
                  <a:pt x="1127514" y="5400"/>
                </a:lnTo>
                <a:lnTo>
                  <a:pt x="1196388" y="9473"/>
                </a:lnTo>
                <a:lnTo>
                  <a:pt x="1262901" y="14603"/>
                </a:lnTo>
                <a:lnTo>
                  <a:pt x="1326819" y="20742"/>
                </a:lnTo>
                <a:lnTo>
                  <a:pt x="1387908" y="27842"/>
                </a:lnTo>
                <a:lnTo>
                  <a:pt x="1445934" y="35856"/>
                </a:lnTo>
                <a:lnTo>
                  <a:pt x="1500663" y="44736"/>
                </a:lnTo>
                <a:lnTo>
                  <a:pt x="1551860" y="54435"/>
                </a:lnTo>
                <a:lnTo>
                  <a:pt x="1599292" y="64904"/>
                </a:lnTo>
                <a:lnTo>
                  <a:pt x="1642725" y="76096"/>
                </a:lnTo>
                <a:lnTo>
                  <a:pt x="1681925" y="87963"/>
                </a:lnTo>
                <a:lnTo>
                  <a:pt x="1746688" y="113532"/>
                </a:lnTo>
                <a:lnTo>
                  <a:pt x="1791710" y="141228"/>
                </a:lnTo>
                <a:lnTo>
                  <a:pt x="1818131" y="185927"/>
                </a:lnTo>
                <a:lnTo>
                  <a:pt x="1818131" y="929639"/>
                </a:lnTo>
                <a:lnTo>
                  <a:pt x="1791710" y="974339"/>
                </a:lnTo>
                <a:lnTo>
                  <a:pt x="1746688" y="1002035"/>
                </a:lnTo>
                <a:lnTo>
                  <a:pt x="1681925" y="1027604"/>
                </a:lnTo>
                <a:lnTo>
                  <a:pt x="1642725" y="1039471"/>
                </a:lnTo>
                <a:lnTo>
                  <a:pt x="1599292" y="1050663"/>
                </a:lnTo>
                <a:lnTo>
                  <a:pt x="1551860" y="1061132"/>
                </a:lnTo>
                <a:lnTo>
                  <a:pt x="1500663" y="1070831"/>
                </a:lnTo>
                <a:lnTo>
                  <a:pt x="1445934" y="1079711"/>
                </a:lnTo>
                <a:lnTo>
                  <a:pt x="1387908" y="1087725"/>
                </a:lnTo>
                <a:lnTo>
                  <a:pt x="1326819" y="1094825"/>
                </a:lnTo>
                <a:lnTo>
                  <a:pt x="1262901" y="1100964"/>
                </a:lnTo>
                <a:lnTo>
                  <a:pt x="1196388" y="1106094"/>
                </a:lnTo>
                <a:lnTo>
                  <a:pt x="1127514" y="1110167"/>
                </a:lnTo>
                <a:lnTo>
                  <a:pt x="1056513" y="1113136"/>
                </a:lnTo>
                <a:lnTo>
                  <a:pt x="983619" y="1114952"/>
                </a:lnTo>
                <a:lnTo>
                  <a:pt x="909065" y="1115567"/>
                </a:lnTo>
                <a:lnTo>
                  <a:pt x="834512" y="1114952"/>
                </a:lnTo>
                <a:lnTo>
                  <a:pt x="761618" y="1113136"/>
                </a:lnTo>
                <a:lnTo>
                  <a:pt x="690617" y="1110167"/>
                </a:lnTo>
                <a:lnTo>
                  <a:pt x="621743" y="1106094"/>
                </a:lnTo>
                <a:lnTo>
                  <a:pt x="555230" y="1100964"/>
                </a:lnTo>
                <a:lnTo>
                  <a:pt x="491312" y="1094825"/>
                </a:lnTo>
                <a:lnTo>
                  <a:pt x="430223" y="1087725"/>
                </a:lnTo>
                <a:lnTo>
                  <a:pt x="372197" y="1079711"/>
                </a:lnTo>
                <a:lnTo>
                  <a:pt x="317468" y="1070831"/>
                </a:lnTo>
                <a:lnTo>
                  <a:pt x="266271" y="1061132"/>
                </a:lnTo>
                <a:lnTo>
                  <a:pt x="218839" y="1050663"/>
                </a:lnTo>
                <a:lnTo>
                  <a:pt x="175406" y="1039471"/>
                </a:lnTo>
                <a:lnTo>
                  <a:pt x="136206" y="1027604"/>
                </a:lnTo>
                <a:lnTo>
                  <a:pt x="71443" y="1002035"/>
                </a:lnTo>
                <a:lnTo>
                  <a:pt x="26421" y="974339"/>
                </a:lnTo>
                <a:lnTo>
                  <a:pt x="0" y="929639"/>
                </a:lnTo>
                <a:lnTo>
                  <a:pt x="0" y="185927"/>
                </a:lnTo>
                <a:close/>
              </a:path>
            </a:pathLst>
          </a:custGeom>
          <a:ln w="12192">
            <a:solidFill>
              <a:srgbClr val="000000"/>
            </a:solidFill>
          </a:ln>
        </p:spPr>
        <p:txBody>
          <a:bodyPr wrap="square" lIns="0" tIns="0" rIns="0" bIns="0" rtlCol="0">
            <a:noAutofit/>
          </a:bodyPr>
          <a:lstStyle/>
          <a:p>
            <a:endParaRPr/>
          </a:p>
        </p:txBody>
      </p:sp>
      <p:sp>
        <p:nvSpPr>
          <p:cNvPr id="10" name="object 10"/>
          <p:cNvSpPr/>
          <p:nvPr/>
        </p:nvSpPr>
        <p:spPr>
          <a:xfrm>
            <a:off x="5067427" y="3751326"/>
            <a:ext cx="0" cy="300227"/>
          </a:xfrm>
          <a:custGeom>
            <a:avLst/>
            <a:gdLst/>
            <a:ahLst/>
            <a:cxnLst/>
            <a:rect l="l" t="t" r="r" b="b"/>
            <a:pathLst>
              <a:path h="300227">
                <a:moveTo>
                  <a:pt x="0" y="0"/>
                </a:moveTo>
                <a:lnTo>
                  <a:pt x="0" y="300227"/>
                </a:lnTo>
              </a:path>
            </a:pathLst>
          </a:custGeom>
          <a:ln w="31496">
            <a:solidFill>
              <a:srgbClr val="000000"/>
            </a:solidFill>
          </a:ln>
        </p:spPr>
        <p:txBody>
          <a:bodyPr wrap="square" lIns="0" tIns="0" rIns="0" bIns="0" rtlCol="0">
            <a:noAutofit/>
          </a:bodyPr>
          <a:lstStyle/>
          <a:p>
            <a:endParaRPr/>
          </a:p>
        </p:txBody>
      </p:sp>
      <p:sp>
        <p:nvSpPr>
          <p:cNvPr id="11" name="object 11"/>
          <p:cNvSpPr/>
          <p:nvPr/>
        </p:nvSpPr>
        <p:spPr>
          <a:xfrm>
            <a:off x="5004434" y="3757421"/>
            <a:ext cx="35941" cy="288036"/>
          </a:xfrm>
          <a:custGeom>
            <a:avLst/>
            <a:gdLst/>
            <a:ahLst/>
            <a:cxnLst/>
            <a:rect l="l" t="t" r="r" b="b"/>
            <a:pathLst>
              <a:path w="35941" h="288036">
                <a:moveTo>
                  <a:pt x="35941" y="288035"/>
                </a:moveTo>
                <a:lnTo>
                  <a:pt x="0" y="288035"/>
                </a:lnTo>
                <a:lnTo>
                  <a:pt x="0" y="0"/>
                </a:lnTo>
                <a:lnTo>
                  <a:pt x="35941" y="0"/>
                </a:lnTo>
                <a:lnTo>
                  <a:pt x="35941" y="288035"/>
                </a:lnTo>
                <a:close/>
              </a:path>
            </a:pathLst>
          </a:custGeom>
          <a:ln w="12192">
            <a:solidFill>
              <a:srgbClr val="000000"/>
            </a:solidFill>
          </a:ln>
        </p:spPr>
        <p:txBody>
          <a:bodyPr wrap="square" lIns="0" tIns="0" rIns="0" bIns="0" rtlCol="0">
            <a:noAutofit/>
          </a:bodyPr>
          <a:lstStyle/>
          <a:p>
            <a:endParaRPr/>
          </a:p>
        </p:txBody>
      </p:sp>
      <p:sp>
        <p:nvSpPr>
          <p:cNvPr id="12" name="object 12"/>
          <p:cNvSpPr/>
          <p:nvPr/>
        </p:nvSpPr>
        <p:spPr>
          <a:xfrm>
            <a:off x="3613403" y="3613403"/>
            <a:ext cx="1372997" cy="576072"/>
          </a:xfrm>
          <a:custGeom>
            <a:avLst/>
            <a:gdLst/>
            <a:ahLst/>
            <a:cxnLst/>
            <a:rect l="l" t="t" r="r" b="b"/>
            <a:pathLst>
              <a:path w="1372997" h="576072">
                <a:moveTo>
                  <a:pt x="1372996" y="432054"/>
                </a:moveTo>
                <a:lnTo>
                  <a:pt x="288035" y="432054"/>
                </a:lnTo>
                <a:lnTo>
                  <a:pt x="288035" y="576072"/>
                </a:lnTo>
                <a:lnTo>
                  <a:pt x="0" y="288036"/>
                </a:lnTo>
                <a:lnTo>
                  <a:pt x="288035" y="0"/>
                </a:lnTo>
                <a:lnTo>
                  <a:pt x="288035" y="144018"/>
                </a:lnTo>
                <a:lnTo>
                  <a:pt x="1372996" y="144018"/>
                </a:lnTo>
                <a:lnTo>
                  <a:pt x="1372996" y="432054"/>
                </a:lnTo>
                <a:close/>
              </a:path>
            </a:pathLst>
          </a:custGeom>
          <a:ln w="12192">
            <a:solidFill>
              <a:srgbClr val="000000"/>
            </a:solidFill>
          </a:ln>
        </p:spPr>
        <p:txBody>
          <a:bodyPr wrap="square" lIns="0" tIns="0" rIns="0" bIns="0" rtlCol="0">
            <a:noAutofit/>
          </a:bodyPr>
          <a:lstStyle/>
          <a:p>
            <a:endParaRPr/>
          </a:p>
        </p:txBody>
      </p:sp>
      <p:sp>
        <p:nvSpPr>
          <p:cNvPr id="13" name="object 13"/>
          <p:cNvSpPr txBox="1"/>
          <p:nvPr/>
        </p:nvSpPr>
        <p:spPr>
          <a:xfrm>
            <a:off x="294233" y="1235964"/>
            <a:ext cx="7694295" cy="2889885"/>
          </a:xfrm>
          <a:prstGeom prst="rect">
            <a:avLst/>
          </a:prstGeom>
        </p:spPr>
        <p:txBody>
          <a:bodyPr vert="horz" wrap="square" lIns="0" tIns="0" rIns="0" bIns="0" rtlCol="0">
            <a:noAutofit/>
          </a:bodyPr>
          <a:lstStyle/>
          <a:p>
            <a:pPr marL="12700">
              <a:lnSpc>
                <a:spcPct val="100000"/>
              </a:lnSpc>
            </a:pPr>
            <a:r>
              <a:rPr sz="2400" dirty="0">
                <a:latin typeface="Arial Unicode MS"/>
                <a:cs typeface="Arial Unicode MS"/>
              </a:rPr>
              <a:t>为了降低昂贵的成</a:t>
            </a:r>
            <a:r>
              <a:rPr sz="2400" spc="5" dirty="0">
                <a:latin typeface="Arial Unicode MS"/>
                <a:cs typeface="Arial Unicode MS"/>
              </a:rPr>
              <a:t>本</a:t>
            </a:r>
            <a:r>
              <a:rPr sz="2400" spc="0" dirty="0">
                <a:latin typeface="Verdana"/>
                <a:cs typeface="Verdana"/>
              </a:rPr>
              <a:t>,</a:t>
            </a:r>
            <a:r>
              <a:rPr sz="2400" spc="10" dirty="0">
                <a:latin typeface="Verdana"/>
                <a:cs typeface="Verdana"/>
              </a:rPr>
              <a:t> </a:t>
            </a:r>
            <a:r>
              <a:rPr sz="2400" spc="-245" dirty="0">
                <a:latin typeface="Verdana"/>
                <a:cs typeface="Verdana"/>
              </a:rPr>
              <a:t>T</a:t>
            </a:r>
            <a:r>
              <a:rPr sz="2400" spc="0" dirty="0">
                <a:latin typeface="Verdana"/>
                <a:cs typeface="Verdana"/>
              </a:rPr>
              <a:t>ufts</a:t>
            </a:r>
            <a:r>
              <a:rPr sz="2400" spc="0" dirty="0">
                <a:latin typeface="Arial Unicode MS"/>
                <a:cs typeface="Arial Unicode MS"/>
              </a:rPr>
              <a:t>医学中心引入了</a:t>
            </a:r>
            <a:r>
              <a:rPr sz="2400" spc="10" dirty="0">
                <a:solidFill>
                  <a:srgbClr val="0000FF"/>
                </a:solidFill>
                <a:latin typeface="Arial Unicode MS"/>
                <a:cs typeface="Arial Unicode MS"/>
              </a:rPr>
              <a:t>机器学</a:t>
            </a:r>
            <a:r>
              <a:rPr sz="2400" spc="5" dirty="0">
                <a:solidFill>
                  <a:srgbClr val="0000FF"/>
                </a:solidFill>
                <a:latin typeface="Arial Unicode MS"/>
                <a:cs typeface="Arial Unicode MS"/>
              </a:rPr>
              <a:t>习</a:t>
            </a:r>
            <a:r>
              <a:rPr sz="2400" spc="0" dirty="0">
                <a:latin typeface="Arial Unicode MS"/>
                <a:cs typeface="Arial Unicode MS"/>
              </a:rPr>
              <a:t>技术</a:t>
            </a:r>
            <a:endParaRPr sz="2400" dirty="0">
              <a:latin typeface="Arial Unicode MS"/>
              <a:cs typeface="Arial Unicode MS"/>
            </a:endParaRPr>
          </a:p>
          <a:p>
            <a:pPr>
              <a:lnSpc>
                <a:spcPts val="1000"/>
              </a:lnSpc>
            </a:pPr>
            <a:endParaRPr sz="1000" dirty="0"/>
          </a:p>
          <a:p>
            <a:pPr>
              <a:lnSpc>
                <a:spcPts val="1000"/>
              </a:lnSpc>
            </a:pPr>
            <a:endParaRPr sz="1000" dirty="0"/>
          </a:p>
          <a:p>
            <a:pPr>
              <a:lnSpc>
                <a:spcPts val="1400"/>
              </a:lnSpc>
              <a:spcBef>
                <a:spcPts val="19"/>
              </a:spcBef>
            </a:pPr>
            <a:endParaRPr sz="1400" dirty="0"/>
          </a:p>
          <a:p>
            <a:pPr marL="3973829" marR="543560">
              <a:lnSpc>
                <a:spcPct val="100099"/>
              </a:lnSpc>
            </a:pPr>
            <a:r>
              <a:rPr sz="2000" dirty="0">
                <a:latin typeface="Arial Unicode MS"/>
                <a:cs typeface="Arial Unicode MS"/>
              </a:rPr>
              <a:t>邀请专</a:t>
            </a:r>
            <a:r>
              <a:rPr sz="2000" spc="-15" dirty="0">
                <a:latin typeface="Arial Unicode MS"/>
                <a:cs typeface="Arial Unicode MS"/>
              </a:rPr>
              <a:t>家</a:t>
            </a:r>
            <a:r>
              <a:rPr sz="2000" spc="0" dirty="0">
                <a:latin typeface="Arial Unicode MS"/>
                <a:cs typeface="Arial Unicode MS"/>
              </a:rPr>
              <a:t>阅</a:t>
            </a:r>
            <a:r>
              <a:rPr sz="2000" spc="-15" dirty="0">
                <a:latin typeface="Arial Unicode MS"/>
                <a:cs typeface="Arial Unicode MS"/>
              </a:rPr>
              <a:t>读</a:t>
            </a:r>
            <a:r>
              <a:rPr sz="2000" spc="0" dirty="0">
                <a:latin typeface="Arial Unicode MS"/>
                <a:cs typeface="Arial Unicode MS"/>
              </a:rPr>
              <a:t>少量摘</a:t>
            </a:r>
            <a:r>
              <a:rPr sz="2000" spc="-15" dirty="0">
                <a:latin typeface="Arial Unicode MS"/>
                <a:cs typeface="Arial Unicode MS"/>
              </a:rPr>
              <a:t>要</a:t>
            </a:r>
            <a:r>
              <a:rPr sz="2000" spc="0" dirty="0">
                <a:latin typeface="Arial Unicode MS"/>
                <a:cs typeface="Arial Unicode MS"/>
              </a:rPr>
              <a:t>， </a:t>
            </a:r>
            <a:r>
              <a:rPr sz="2000" spc="400" dirty="0">
                <a:latin typeface="Arial Unicode MS"/>
                <a:cs typeface="Arial Unicode MS"/>
              </a:rPr>
              <a:t>标记为</a:t>
            </a:r>
            <a:r>
              <a:rPr sz="2000" spc="114" dirty="0">
                <a:latin typeface="Arial Unicode MS"/>
                <a:cs typeface="Arial Unicode MS"/>
              </a:rPr>
              <a:t>“</a:t>
            </a:r>
            <a:r>
              <a:rPr sz="2000" spc="0" dirty="0">
                <a:latin typeface="Arial Unicode MS"/>
                <a:cs typeface="Arial Unicode MS"/>
              </a:rPr>
              <a:t>有</a:t>
            </a:r>
            <a:r>
              <a:rPr sz="2000" spc="-15" dirty="0">
                <a:latin typeface="Arial Unicode MS"/>
                <a:cs typeface="Arial Unicode MS"/>
              </a:rPr>
              <a:t>关</a:t>
            </a:r>
            <a:r>
              <a:rPr sz="2000" spc="665" dirty="0">
                <a:latin typeface="Arial Unicode MS"/>
                <a:cs typeface="Arial Unicode MS"/>
              </a:rPr>
              <a:t>”或 </a:t>
            </a:r>
            <a:r>
              <a:rPr sz="2000" spc="-110" dirty="0">
                <a:latin typeface="Arial Unicode MS"/>
                <a:cs typeface="Arial Unicode MS"/>
              </a:rPr>
              <a:t> </a:t>
            </a:r>
            <a:r>
              <a:rPr sz="2000" spc="370" dirty="0">
                <a:latin typeface="Arial Unicode MS"/>
                <a:cs typeface="Arial Unicode MS"/>
              </a:rPr>
              <a:t>“无</a:t>
            </a:r>
            <a:r>
              <a:rPr sz="2000" spc="545" dirty="0">
                <a:latin typeface="Arial Unicode MS"/>
                <a:cs typeface="Arial Unicode MS"/>
              </a:rPr>
              <a:t>关</a:t>
            </a:r>
            <a:r>
              <a:rPr sz="2000" spc="1330" dirty="0">
                <a:latin typeface="Arial Unicode MS"/>
                <a:cs typeface="Arial Unicode MS"/>
              </a:rPr>
              <a:t>”</a:t>
            </a:r>
            <a:endParaRPr sz="2000" dirty="0">
              <a:latin typeface="Arial Unicode MS"/>
              <a:cs typeface="Arial Unicode MS"/>
            </a:endParaRPr>
          </a:p>
          <a:p>
            <a:pPr>
              <a:lnSpc>
                <a:spcPts val="500"/>
              </a:lnSpc>
              <a:spcBef>
                <a:spcPts val="5"/>
              </a:spcBef>
            </a:pPr>
            <a:endParaRPr sz="500" dirty="0"/>
          </a:p>
          <a:p>
            <a:pPr>
              <a:lnSpc>
                <a:spcPts val="1000"/>
              </a:lnSpc>
            </a:pPr>
            <a:endParaRPr sz="1000" dirty="0"/>
          </a:p>
          <a:p>
            <a:pPr>
              <a:lnSpc>
                <a:spcPts val="1000"/>
              </a:lnSpc>
            </a:pPr>
            <a:endParaRPr sz="1000" dirty="0"/>
          </a:p>
          <a:p>
            <a:pPr>
              <a:lnSpc>
                <a:spcPts val="1000"/>
              </a:lnSpc>
            </a:pPr>
            <a:endParaRPr sz="1000" dirty="0"/>
          </a:p>
          <a:p>
            <a:pPr marL="3342640" marR="2750185" algn="ctr">
              <a:lnSpc>
                <a:spcPct val="100000"/>
              </a:lnSpc>
            </a:pPr>
            <a:r>
              <a:rPr sz="1800" spc="335" dirty="0">
                <a:latin typeface="Arial Unicode MS"/>
                <a:cs typeface="Arial Unicode MS"/>
              </a:rPr>
              <a:t>对是否“有关”</a:t>
            </a:r>
            <a:r>
              <a:rPr sz="1800" spc="110" dirty="0">
                <a:latin typeface="Arial Unicode MS"/>
                <a:cs typeface="Arial Unicode MS"/>
              </a:rPr>
              <a:t> 进行预测</a:t>
            </a:r>
            <a:endParaRPr sz="1800" dirty="0">
              <a:latin typeface="Arial Unicode MS"/>
              <a:cs typeface="Arial Unicode MS"/>
            </a:endParaRPr>
          </a:p>
          <a:p>
            <a:pPr>
              <a:lnSpc>
                <a:spcPts val="850"/>
              </a:lnSpc>
              <a:spcBef>
                <a:spcPts val="39"/>
              </a:spcBef>
            </a:pPr>
            <a:endParaRPr sz="850" dirty="0"/>
          </a:p>
          <a:p>
            <a:pPr marR="1158875" algn="r">
              <a:lnSpc>
                <a:spcPct val="100000"/>
              </a:lnSpc>
            </a:pPr>
            <a:r>
              <a:rPr sz="2400" dirty="0">
                <a:latin typeface="Arial Unicode MS"/>
                <a:cs typeface="Arial Unicode MS"/>
              </a:rPr>
              <a:t>分类模型</a:t>
            </a:r>
          </a:p>
        </p:txBody>
      </p:sp>
      <p:sp>
        <p:nvSpPr>
          <p:cNvPr id="14" name="object 14"/>
          <p:cNvSpPr txBox="1"/>
          <p:nvPr/>
        </p:nvSpPr>
        <p:spPr>
          <a:xfrm>
            <a:off x="329590" y="5049392"/>
            <a:ext cx="8394700" cy="1155065"/>
          </a:xfrm>
          <a:prstGeom prst="rect">
            <a:avLst/>
          </a:prstGeom>
        </p:spPr>
        <p:txBody>
          <a:bodyPr vert="horz" wrap="square" lIns="0" tIns="0" rIns="0" bIns="0" rtlCol="0">
            <a:noAutofit/>
          </a:bodyPr>
          <a:lstStyle/>
          <a:p>
            <a:pPr marL="12700">
              <a:lnSpc>
                <a:spcPct val="100000"/>
              </a:lnSpc>
            </a:pPr>
            <a:r>
              <a:rPr lang="zh-CN" altLang="en-US" sz="2200" b="1" spc="-20" dirty="0">
                <a:latin typeface="Arial Unicode MS"/>
                <a:cs typeface="Arial Unicode MS"/>
              </a:rPr>
              <a:t>机器</a:t>
            </a:r>
            <a:r>
              <a:rPr sz="2200" spc="-20" dirty="0" err="1">
                <a:latin typeface="Arial Unicode MS"/>
                <a:cs typeface="Arial Unicode MS"/>
              </a:rPr>
              <a:t>只</a:t>
            </a:r>
            <a:r>
              <a:rPr sz="2200" spc="-25" dirty="0" err="1">
                <a:latin typeface="Arial Unicode MS"/>
                <a:cs typeface="Arial Unicode MS"/>
              </a:rPr>
              <a:t>需阅读</a:t>
            </a:r>
            <a:r>
              <a:rPr sz="2200" spc="150" dirty="0">
                <a:latin typeface="Arial Unicode MS"/>
                <a:cs typeface="Arial Unicode MS"/>
              </a:rPr>
              <a:t> </a:t>
            </a:r>
            <a:r>
              <a:rPr sz="2200" b="1" spc="-25" dirty="0">
                <a:solidFill>
                  <a:srgbClr val="FF0000"/>
                </a:solidFill>
                <a:latin typeface="Verdana"/>
                <a:cs typeface="Verdana"/>
              </a:rPr>
              <a:t>5</a:t>
            </a:r>
            <a:r>
              <a:rPr sz="2200" b="1" spc="-20" dirty="0">
                <a:solidFill>
                  <a:srgbClr val="FF0000"/>
                </a:solidFill>
                <a:latin typeface="Verdana"/>
                <a:cs typeface="Verdana"/>
              </a:rPr>
              <a:t>0</a:t>
            </a:r>
            <a:r>
              <a:rPr sz="2200" b="1" spc="5" dirty="0">
                <a:solidFill>
                  <a:srgbClr val="FF0000"/>
                </a:solidFill>
                <a:latin typeface="Verdana"/>
                <a:cs typeface="Verdana"/>
              </a:rPr>
              <a:t> </a:t>
            </a:r>
            <a:r>
              <a:rPr sz="2200" spc="-20" dirty="0">
                <a:latin typeface="Arial Unicode MS"/>
                <a:cs typeface="Arial Unicode MS"/>
              </a:rPr>
              <a:t>篇摘要，系</a:t>
            </a:r>
            <a:r>
              <a:rPr sz="2200" spc="-25" dirty="0">
                <a:latin typeface="Arial Unicode MS"/>
                <a:cs typeface="Arial Unicode MS"/>
              </a:rPr>
              <a:t>统</a:t>
            </a:r>
            <a:r>
              <a:rPr sz="2200" spc="-20" dirty="0">
                <a:latin typeface="Arial Unicode MS"/>
                <a:cs typeface="Arial Unicode MS"/>
              </a:rPr>
              <a:t>的</a:t>
            </a:r>
            <a:r>
              <a:rPr sz="2200" spc="-25" dirty="0">
                <a:latin typeface="Arial Unicode MS"/>
                <a:cs typeface="Arial Unicode MS"/>
              </a:rPr>
              <a:t>自动</a:t>
            </a:r>
            <a:r>
              <a:rPr sz="2200" spc="-20" dirty="0">
                <a:latin typeface="Arial Unicode MS"/>
                <a:cs typeface="Arial Unicode MS"/>
              </a:rPr>
              <a:t>筛</a:t>
            </a:r>
            <a:r>
              <a:rPr sz="2200" spc="-25" dirty="0">
                <a:latin typeface="Arial Unicode MS"/>
                <a:cs typeface="Arial Unicode MS"/>
              </a:rPr>
              <a:t>选精</a:t>
            </a:r>
            <a:r>
              <a:rPr sz="2200" spc="-20" dirty="0">
                <a:latin typeface="Arial Unicode MS"/>
                <a:cs typeface="Arial Unicode MS"/>
              </a:rPr>
              <a:t>度</a:t>
            </a:r>
            <a:r>
              <a:rPr sz="2200" spc="-25" dirty="0">
                <a:latin typeface="Arial Unicode MS"/>
                <a:cs typeface="Arial Unicode MS"/>
              </a:rPr>
              <a:t>就达到</a:t>
            </a:r>
            <a:r>
              <a:rPr sz="2200" spc="165" dirty="0">
                <a:latin typeface="Arial Unicode MS"/>
                <a:cs typeface="Arial Unicode MS"/>
              </a:rPr>
              <a:t> </a:t>
            </a:r>
            <a:r>
              <a:rPr sz="2200" b="1" spc="-25" dirty="0">
                <a:latin typeface="Verdana"/>
                <a:cs typeface="Verdana"/>
              </a:rPr>
              <a:t>93%</a:t>
            </a:r>
            <a:endParaRPr sz="2200" dirty="0">
              <a:latin typeface="Verdana"/>
              <a:cs typeface="Verdana"/>
            </a:endParaRPr>
          </a:p>
          <a:p>
            <a:pPr>
              <a:lnSpc>
                <a:spcPts val="550"/>
              </a:lnSpc>
              <a:spcBef>
                <a:spcPts val="14"/>
              </a:spcBef>
            </a:pPr>
            <a:endParaRPr sz="550" dirty="0"/>
          </a:p>
          <a:p>
            <a:pPr marL="12700">
              <a:lnSpc>
                <a:spcPct val="100000"/>
              </a:lnSpc>
            </a:pPr>
            <a:r>
              <a:rPr lang="zh-CN" altLang="en-US" sz="2200" b="1" spc="-20" dirty="0">
                <a:latin typeface="Arial Unicode MS"/>
                <a:cs typeface="Arial Unicode MS"/>
              </a:rPr>
              <a:t>机器</a:t>
            </a:r>
            <a:r>
              <a:rPr sz="2200" spc="-15" dirty="0" err="1">
                <a:latin typeface="Arial Unicode MS"/>
                <a:cs typeface="Arial Unicode MS"/>
              </a:rPr>
              <a:t>阅</a:t>
            </a:r>
            <a:r>
              <a:rPr sz="2200" spc="-25" dirty="0" err="1">
                <a:latin typeface="Arial Unicode MS"/>
                <a:cs typeface="Arial Unicode MS"/>
              </a:rPr>
              <a:t>读</a:t>
            </a:r>
            <a:r>
              <a:rPr sz="2200" spc="160" dirty="0">
                <a:latin typeface="Arial Unicode MS"/>
                <a:cs typeface="Arial Unicode MS"/>
              </a:rPr>
              <a:t> </a:t>
            </a:r>
            <a:r>
              <a:rPr sz="2200" b="1" spc="-20" dirty="0">
                <a:solidFill>
                  <a:srgbClr val="FF0000"/>
                </a:solidFill>
                <a:latin typeface="Verdana"/>
                <a:cs typeface="Verdana"/>
              </a:rPr>
              <a:t>1,000</a:t>
            </a:r>
            <a:r>
              <a:rPr sz="2200" b="1" spc="-10" dirty="0">
                <a:solidFill>
                  <a:srgbClr val="FF0000"/>
                </a:solidFill>
                <a:latin typeface="Verdana"/>
                <a:cs typeface="Verdana"/>
              </a:rPr>
              <a:t> </a:t>
            </a:r>
            <a:r>
              <a:rPr sz="2200" spc="-20" dirty="0">
                <a:latin typeface="Arial Unicode MS"/>
                <a:cs typeface="Arial Unicode MS"/>
              </a:rPr>
              <a:t>篇摘要，</a:t>
            </a:r>
            <a:r>
              <a:rPr sz="2200" spc="-25" dirty="0">
                <a:latin typeface="Arial Unicode MS"/>
                <a:cs typeface="Arial Unicode MS"/>
              </a:rPr>
              <a:t>则</a:t>
            </a:r>
            <a:r>
              <a:rPr sz="2200" spc="-20" dirty="0">
                <a:latin typeface="Arial Unicode MS"/>
                <a:cs typeface="Arial Unicode MS"/>
              </a:rPr>
              <a:t>系</a:t>
            </a:r>
            <a:r>
              <a:rPr sz="2200" spc="-25" dirty="0">
                <a:latin typeface="Arial Unicode MS"/>
                <a:cs typeface="Arial Unicode MS"/>
              </a:rPr>
              <a:t>统的</a:t>
            </a:r>
            <a:r>
              <a:rPr sz="2200" spc="-20" dirty="0">
                <a:latin typeface="Arial Unicode MS"/>
                <a:cs typeface="Arial Unicode MS"/>
              </a:rPr>
              <a:t>自</a:t>
            </a:r>
            <a:r>
              <a:rPr sz="2200" spc="-25" dirty="0">
                <a:latin typeface="Arial Unicode MS"/>
                <a:cs typeface="Arial Unicode MS"/>
              </a:rPr>
              <a:t>动筛</a:t>
            </a:r>
            <a:r>
              <a:rPr sz="2200" spc="-20" dirty="0">
                <a:latin typeface="Arial Unicode MS"/>
                <a:cs typeface="Arial Unicode MS"/>
              </a:rPr>
              <a:t>选</a:t>
            </a:r>
            <a:r>
              <a:rPr sz="2200" spc="-25" dirty="0">
                <a:latin typeface="Arial Unicode MS"/>
                <a:cs typeface="Arial Unicode MS"/>
              </a:rPr>
              <a:t>敏感</a:t>
            </a:r>
            <a:r>
              <a:rPr sz="2200" spc="-20" dirty="0">
                <a:latin typeface="Arial Unicode MS"/>
                <a:cs typeface="Arial Unicode MS"/>
              </a:rPr>
              <a:t>度</a:t>
            </a:r>
            <a:r>
              <a:rPr sz="2200" spc="-25" dirty="0">
                <a:latin typeface="Arial Unicode MS"/>
                <a:cs typeface="Arial Unicode MS"/>
              </a:rPr>
              <a:t>达到</a:t>
            </a:r>
            <a:r>
              <a:rPr sz="2200" spc="185" dirty="0">
                <a:latin typeface="Arial Unicode MS"/>
                <a:cs typeface="Arial Unicode MS"/>
              </a:rPr>
              <a:t> </a:t>
            </a:r>
            <a:r>
              <a:rPr sz="2200" b="1" spc="-25" dirty="0">
                <a:latin typeface="Verdana"/>
                <a:cs typeface="Verdana"/>
              </a:rPr>
              <a:t>95%</a:t>
            </a:r>
            <a:endParaRPr sz="2200" dirty="0">
              <a:latin typeface="Verdana"/>
              <a:cs typeface="Verdana"/>
            </a:endParaRPr>
          </a:p>
          <a:p>
            <a:pPr>
              <a:lnSpc>
                <a:spcPts val="550"/>
              </a:lnSpc>
              <a:spcBef>
                <a:spcPts val="1"/>
              </a:spcBef>
            </a:pPr>
            <a:endParaRPr sz="550" dirty="0"/>
          </a:p>
          <a:p>
            <a:pPr marL="12700">
              <a:lnSpc>
                <a:spcPct val="100000"/>
              </a:lnSpc>
            </a:pPr>
            <a:r>
              <a:rPr sz="2200" spc="-15" dirty="0">
                <a:solidFill>
                  <a:srgbClr val="0000FF"/>
                </a:solidFill>
                <a:latin typeface="Verdana"/>
                <a:cs typeface="Verdana"/>
              </a:rPr>
              <a:t>(</a:t>
            </a:r>
            <a:r>
              <a:rPr sz="2200" spc="-20" dirty="0">
                <a:solidFill>
                  <a:srgbClr val="0000FF"/>
                </a:solidFill>
                <a:latin typeface="Arial Unicode MS"/>
                <a:cs typeface="Arial Unicode MS"/>
              </a:rPr>
              <a:t>人类专家以</a:t>
            </a:r>
            <a:r>
              <a:rPr sz="2200" spc="-25" dirty="0">
                <a:solidFill>
                  <a:srgbClr val="0000FF"/>
                </a:solidFill>
                <a:latin typeface="Arial Unicode MS"/>
                <a:cs typeface="Arial Unicode MS"/>
              </a:rPr>
              <a:t>前需阅读</a:t>
            </a:r>
            <a:r>
              <a:rPr sz="2200" spc="175" dirty="0">
                <a:solidFill>
                  <a:srgbClr val="0000FF"/>
                </a:solidFill>
                <a:latin typeface="Arial Unicode MS"/>
                <a:cs typeface="Arial Unicode MS"/>
              </a:rPr>
              <a:t> </a:t>
            </a:r>
            <a:r>
              <a:rPr sz="2200" b="1" spc="0" dirty="0">
                <a:solidFill>
                  <a:srgbClr val="0000FF"/>
                </a:solidFill>
                <a:latin typeface="Verdana"/>
                <a:cs typeface="Verdana"/>
              </a:rPr>
              <a:t>33</a:t>
            </a:r>
            <a:r>
              <a:rPr sz="2200" b="1" spc="-10" dirty="0">
                <a:solidFill>
                  <a:srgbClr val="0000FF"/>
                </a:solidFill>
                <a:latin typeface="Verdana"/>
                <a:cs typeface="Verdana"/>
              </a:rPr>
              <a:t>,</a:t>
            </a:r>
            <a:r>
              <a:rPr sz="2200" b="1" spc="0" dirty="0">
                <a:solidFill>
                  <a:srgbClr val="0000FF"/>
                </a:solidFill>
                <a:latin typeface="Verdana"/>
                <a:cs typeface="Verdana"/>
              </a:rPr>
              <a:t>000</a:t>
            </a:r>
            <a:r>
              <a:rPr sz="2200" b="1" spc="10" dirty="0">
                <a:solidFill>
                  <a:srgbClr val="0000FF"/>
                </a:solidFill>
                <a:latin typeface="Verdana"/>
                <a:cs typeface="Verdana"/>
              </a:rPr>
              <a:t> </a:t>
            </a:r>
            <a:r>
              <a:rPr sz="2200" spc="-20" dirty="0">
                <a:solidFill>
                  <a:srgbClr val="0000FF"/>
                </a:solidFill>
                <a:latin typeface="Arial Unicode MS"/>
                <a:cs typeface="Arial Unicode MS"/>
              </a:rPr>
              <a:t>篇摘要才能</a:t>
            </a:r>
            <a:r>
              <a:rPr sz="2200" spc="-25" dirty="0">
                <a:solidFill>
                  <a:srgbClr val="0000FF"/>
                </a:solidFill>
                <a:latin typeface="Arial Unicode MS"/>
                <a:cs typeface="Arial Unicode MS"/>
              </a:rPr>
              <a:t>获得此效</a:t>
            </a:r>
            <a:r>
              <a:rPr sz="2200" spc="0" dirty="0">
                <a:solidFill>
                  <a:srgbClr val="0000FF"/>
                </a:solidFill>
                <a:latin typeface="Arial Unicode MS"/>
                <a:cs typeface="Arial Unicode MS"/>
              </a:rPr>
              <a:t>果</a:t>
            </a:r>
            <a:r>
              <a:rPr sz="2200" spc="-10" dirty="0">
                <a:solidFill>
                  <a:srgbClr val="0000FF"/>
                </a:solidFill>
                <a:latin typeface="Verdana"/>
                <a:cs typeface="Verdana"/>
              </a:rPr>
              <a:t>)</a:t>
            </a:r>
            <a:endParaRPr sz="2200" dirty="0">
              <a:latin typeface="Verdana"/>
              <a:cs typeface="Verdana"/>
            </a:endParaRPr>
          </a:p>
        </p:txBody>
      </p:sp>
      <p:sp>
        <p:nvSpPr>
          <p:cNvPr id="15" name="object 15"/>
          <p:cNvSpPr/>
          <p:nvPr/>
        </p:nvSpPr>
        <p:spPr>
          <a:xfrm>
            <a:off x="3163061" y="2222754"/>
            <a:ext cx="401122" cy="2447543"/>
          </a:xfrm>
          <a:custGeom>
            <a:avLst/>
            <a:gdLst/>
            <a:ahLst/>
            <a:cxnLst/>
            <a:rect l="l" t="t" r="r" b="b"/>
            <a:pathLst>
              <a:path w="401122" h="2447543">
                <a:moveTo>
                  <a:pt x="0" y="0"/>
                </a:moveTo>
                <a:lnTo>
                  <a:pt x="40405" y="675"/>
                </a:lnTo>
                <a:lnTo>
                  <a:pt x="95587" y="4013"/>
                </a:lnTo>
                <a:lnTo>
                  <a:pt x="141857" y="9744"/>
                </a:lnTo>
                <a:lnTo>
                  <a:pt x="185027" y="20335"/>
                </a:lnTo>
                <a:lnTo>
                  <a:pt x="201168" y="1599057"/>
                </a:lnTo>
                <a:lnTo>
                  <a:pt x="202198" y="1602476"/>
                </a:lnTo>
                <a:lnTo>
                  <a:pt x="246784" y="1620330"/>
                </a:lnTo>
                <a:lnTo>
                  <a:pt x="289266" y="1626799"/>
                </a:lnTo>
                <a:lnTo>
                  <a:pt x="341612" y="1631033"/>
                </a:lnTo>
                <a:lnTo>
                  <a:pt x="380656" y="1632392"/>
                </a:lnTo>
                <a:lnTo>
                  <a:pt x="401122" y="1632584"/>
                </a:lnTo>
                <a:lnTo>
                  <a:pt x="380719" y="1632758"/>
                </a:lnTo>
                <a:lnTo>
                  <a:pt x="341729" y="1634096"/>
                </a:lnTo>
                <a:lnTo>
                  <a:pt x="289340" y="1638328"/>
                </a:lnTo>
                <a:lnTo>
                  <a:pt x="246749" y="1644825"/>
                </a:lnTo>
                <a:lnTo>
                  <a:pt x="210032" y="1656225"/>
                </a:lnTo>
                <a:lnTo>
                  <a:pt x="201168" y="2414016"/>
                </a:lnTo>
                <a:lnTo>
                  <a:pt x="200137" y="2417435"/>
                </a:lnTo>
                <a:lnTo>
                  <a:pt x="155551" y="2435289"/>
                </a:lnTo>
                <a:lnTo>
                  <a:pt x="113069" y="2441758"/>
                </a:lnTo>
                <a:lnTo>
                  <a:pt x="60723" y="2445992"/>
                </a:lnTo>
                <a:lnTo>
                  <a:pt x="21679" y="2447351"/>
                </a:lnTo>
                <a:lnTo>
                  <a:pt x="1213" y="2447543"/>
                </a:lnTo>
              </a:path>
            </a:pathLst>
          </a:custGeom>
          <a:ln w="25908">
            <a:solidFill>
              <a:srgbClr val="000000"/>
            </a:solidFill>
          </a:ln>
        </p:spPr>
        <p:txBody>
          <a:bodyPr wrap="square" lIns="0" tIns="0" rIns="0" bIns="0" rtlCol="0">
            <a:noAutofit/>
          </a:bodyPr>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2122" y="152400"/>
            <a:ext cx="5053330" cy="650240"/>
          </a:xfrm>
          <a:prstGeom prst="rect">
            <a:avLst/>
          </a:prstGeom>
        </p:spPr>
        <p:txBody>
          <a:bodyPr vert="horz" wrap="square" lIns="0" tIns="0" rIns="0" bIns="0" rtlCol="0">
            <a:noAutofit/>
          </a:bodyPr>
          <a:lstStyle/>
          <a:p>
            <a:pPr marL="12700">
              <a:lnSpc>
                <a:spcPts val="5120"/>
              </a:lnSpc>
            </a:pPr>
            <a:r>
              <a:rPr lang="zh-CN" altLang="en-US" sz="4400" dirty="0">
                <a:solidFill>
                  <a:srgbClr val="0000FF"/>
                </a:solidFill>
                <a:latin typeface="Baoli SC"/>
                <a:cs typeface="Baoli SC"/>
              </a:rPr>
              <a:t>医疗中的应用</a:t>
            </a:r>
            <a:endParaRPr sz="4400" dirty="0">
              <a:latin typeface="Baoli SC"/>
              <a:cs typeface="Baoli SC"/>
            </a:endParaRPr>
          </a:p>
        </p:txBody>
      </p:sp>
      <p:sp>
        <p:nvSpPr>
          <p:cNvPr id="17" name="object 17"/>
          <p:cNvSpPr txBox="1"/>
          <p:nvPr/>
        </p:nvSpPr>
        <p:spPr>
          <a:xfrm>
            <a:off x="381000" y="1359406"/>
            <a:ext cx="8074278" cy="3136394"/>
          </a:xfrm>
          <a:prstGeom prst="rect">
            <a:avLst/>
          </a:prstGeom>
        </p:spPr>
        <p:txBody>
          <a:bodyPr vert="horz" wrap="square" lIns="0" tIns="0" rIns="0" bIns="0" rtlCol="0">
            <a:noAutofit/>
          </a:bodyPr>
          <a:lstStyle/>
          <a:p>
            <a:pPr marL="526415" marR="12700" indent="-514350">
              <a:lnSpc>
                <a:spcPct val="100000"/>
              </a:lnSpc>
              <a:buAutoNum type="arabicPeriod"/>
            </a:pPr>
            <a:r>
              <a:rPr lang="en-US" altLang="zh-CN" sz="3200" dirty="0">
                <a:latin typeface="Arial Unicode MS"/>
                <a:cs typeface="Arial Unicode MS"/>
              </a:rPr>
              <a:t>Watson</a:t>
            </a:r>
          </a:p>
          <a:p>
            <a:pPr marL="526415" marR="12700" indent="-514350">
              <a:lnSpc>
                <a:spcPct val="100000"/>
              </a:lnSpc>
              <a:buAutoNum type="arabicPeriod"/>
            </a:pPr>
            <a:r>
              <a:rPr lang="zh-CN" altLang="en-US" sz="3200" dirty="0">
                <a:latin typeface="Arial Unicode MS"/>
                <a:cs typeface="Arial Unicode MS"/>
              </a:rPr>
              <a:t>脑肿瘤，肺病，癌症</a:t>
            </a:r>
            <a:r>
              <a:rPr lang="en-US" altLang="zh-CN" sz="3200" dirty="0">
                <a:latin typeface="Arial Unicode MS"/>
                <a:cs typeface="Arial Unicode MS"/>
              </a:rPr>
              <a:t>…</a:t>
            </a:r>
          </a:p>
          <a:p>
            <a:pPr marL="526415" marR="12700" indent="-514350">
              <a:lnSpc>
                <a:spcPct val="100000"/>
              </a:lnSpc>
              <a:buAutoNum type="arabicPeriod"/>
            </a:pPr>
            <a:r>
              <a:rPr lang="zh-CN" altLang="en-US" sz="3200" dirty="0">
                <a:latin typeface="Arial Unicode MS"/>
                <a:cs typeface="Arial Unicode MS"/>
              </a:rPr>
              <a:t>血管</a:t>
            </a:r>
            <a:endParaRPr lang="en-US" altLang="zh-CN" sz="3200" dirty="0">
              <a:latin typeface="Arial Unicode MS"/>
              <a:cs typeface="Arial Unicode MS"/>
            </a:endParaRPr>
          </a:p>
          <a:p>
            <a:pPr marL="526415" marR="12700" indent="-514350">
              <a:lnSpc>
                <a:spcPct val="100000"/>
              </a:lnSpc>
              <a:buAutoNum type="arabicPeriod"/>
            </a:pPr>
            <a:r>
              <a:rPr lang="zh-CN" altLang="en-US" sz="3200" dirty="0">
                <a:latin typeface="Arial Unicode MS"/>
                <a:cs typeface="Arial Unicode MS"/>
              </a:rPr>
              <a:t>糖尿病</a:t>
            </a:r>
            <a:endParaRPr lang="en-US" altLang="zh-CN" sz="3200" dirty="0">
              <a:latin typeface="Arial Unicode MS"/>
              <a:cs typeface="Arial Unicode MS"/>
            </a:endParaRPr>
          </a:p>
          <a:p>
            <a:pPr marL="526415" marR="12700" indent="-514350">
              <a:lnSpc>
                <a:spcPct val="100000"/>
              </a:lnSpc>
              <a:buAutoNum type="arabicPeriod"/>
            </a:pPr>
            <a:r>
              <a:rPr lang="zh-CN" altLang="en-US" sz="3200" dirty="0">
                <a:latin typeface="Arial Unicode MS"/>
                <a:cs typeface="Arial Unicode MS"/>
              </a:rPr>
              <a:t>脑电</a:t>
            </a:r>
            <a:endParaRPr lang="en-US" altLang="zh-CN" sz="3200" dirty="0">
              <a:latin typeface="Arial Unicode MS"/>
              <a:cs typeface="Arial Unicode MS"/>
            </a:endParaRPr>
          </a:p>
          <a:p>
            <a:pPr marL="526415" marR="12700" indent="-514350">
              <a:lnSpc>
                <a:spcPct val="100000"/>
              </a:lnSpc>
              <a:buAutoNum type="arabicPeriod"/>
            </a:pPr>
            <a:r>
              <a:rPr lang="en-US" altLang="zh-CN" sz="3200" dirty="0">
                <a:latin typeface="Arial Unicode MS"/>
                <a:cs typeface="Arial Unicode MS"/>
              </a:rPr>
              <a:t>……</a:t>
            </a:r>
          </a:p>
          <a:p>
            <a:pPr marL="526415" marR="12700" indent="-514350">
              <a:lnSpc>
                <a:spcPct val="100000"/>
              </a:lnSpc>
              <a:buAutoNum type="arabicPeriod"/>
            </a:pPr>
            <a:endParaRPr lang="en-US" altLang="zh-CN" sz="3200" dirty="0">
              <a:latin typeface="Arial Unicode MS"/>
              <a:cs typeface="Arial Unicode MS"/>
            </a:endParaRPr>
          </a:p>
        </p:txBody>
      </p:sp>
    </p:spTree>
    <p:extLst>
      <p:ext uri="{BB962C8B-B14F-4D97-AF65-F5344CB8AC3E}">
        <p14:creationId xmlns:p14="http://schemas.microsoft.com/office/powerpoint/2010/main" val="24647367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4856</TotalTime>
  <Words>3053</Words>
  <Application>Microsoft Macintosh PowerPoint</Application>
  <PresentationFormat>全屏显示(4:3)</PresentationFormat>
  <Paragraphs>598</Paragraphs>
  <Slides>68</Slides>
  <Notes>4</Notes>
  <HiddenSlides>0</HiddenSlides>
  <MMClips>0</MMClips>
  <ScaleCrop>false</ScaleCrop>
  <HeadingPairs>
    <vt:vector size="8" baseType="variant">
      <vt:variant>
        <vt:lpstr>已用的字体</vt:lpstr>
      </vt:variant>
      <vt:variant>
        <vt:i4>25</vt:i4>
      </vt:variant>
      <vt:variant>
        <vt:lpstr>主题</vt:lpstr>
      </vt:variant>
      <vt:variant>
        <vt:i4>2</vt:i4>
      </vt:variant>
      <vt:variant>
        <vt:lpstr>嵌入 OLE 服务器</vt:lpstr>
      </vt:variant>
      <vt:variant>
        <vt:i4>1</vt:i4>
      </vt:variant>
      <vt:variant>
        <vt:lpstr>幻灯片标题</vt:lpstr>
      </vt:variant>
      <vt:variant>
        <vt:i4>68</vt:i4>
      </vt:variant>
    </vt:vector>
  </HeadingPairs>
  <TitlesOfParts>
    <vt:vector size="96" baseType="lpstr">
      <vt:lpstr>等线</vt:lpstr>
      <vt:lpstr>等线</vt:lpstr>
      <vt:lpstr>华文楷体</vt:lpstr>
      <vt:lpstr>宋体</vt:lpstr>
      <vt:lpstr>Microsoft YaHei</vt:lpstr>
      <vt:lpstr>Microsoft YaHei</vt:lpstr>
      <vt:lpstr>幼圆</vt:lpstr>
      <vt:lpstr>Apple LiSung</vt:lpstr>
      <vt:lpstr>Arial Unicode MS</vt:lpstr>
      <vt:lpstr>Baoli SC</vt:lpstr>
      <vt:lpstr>Heiti SC Medium</vt:lpstr>
      <vt:lpstr>Kai</vt:lpstr>
      <vt:lpstr>Kaiti SC</vt:lpstr>
      <vt:lpstr>Roboto</vt:lpstr>
      <vt:lpstr>simsun</vt:lpstr>
      <vt:lpstr>Apple Symbols</vt:lpstr>
      <vt:lpstr>Arial</vt:lpstr>
      <vt:lpstr>Calibri</vt:lpstr>
      <vt:lpstr>Cambria Math</vt:lpstr>
      <vt:lpstr>Comic Sans MS</vt:lpstr>
      <vt:lpstr>Courier</vt:lpstr>
      <vt:lpstr>Palatino</vt:lpstr>
      <vt:lpstr>Times New Roman</vt:lpstr>
      <vt:lpstr>Verdana</vt:lpstr>
      <vt:lpstr>Wingdings</vt:lpstr>
      <vt:lpstr>Office Theme</vt:lpstr>
      <vt:lpstr>机器学习v2.1rgb</vt:lpstr>
      <vt:lpstr>Equation</vt:lpstr>
      <vt:lpstr>PowerPoint 演示文稿</vt:lpstr>
      <vt:lpstr>Welcome</vt:lpstr>
      <vt:lpstr>Information</vt:lpstr>
      <vt:lpstr>PowerPoint 演示文稿</vt:lpstr>
      <vt:lpstr>PowerPoint 演示文稿</vt:lpstr>
      <vt:lpstr>“文献筛选”的故事</vt:lpstr>
      <vt:lpstr>“文献筛选”的故事</vt:lpstr>
      <vt:lpstr>“文献筛选”的故事</vt:lpstr>
      <vt:lpstr>PowerPoint 演示文稿</vt:lpstr>
      <vt:lpstr>PowerPoint 演示文稿</vt:lpstr>
      <vt:lpstr>例如：互联网搜索、社交、广告…</vt:lpstr>
      <vt:lpstr>例如：自动汽车驾驶 （即将改变人类生活，Tesla, Google, Baidu…）</vt:lpstr>
      <vt:lpstr>例如：围棋-alpha go，master</vt:lpstr>
      <vt:lpstr>例如：德州扑克 – DeepStack(Alberta), Libratus(CMU)</vt:lpstr>
      <vt:lpstr>PowerPoint 演示文稿</vt:lpstr>
      <vt:lpstr>例如：画作鉴别 （艺术）</vt:lpstr>
      <vt:lpstr>例如：画作鉴别 （艺术）</vt:lpstr>
      <vt:lpstr>例如：画作鉴别 （艺术）</vt:lpstr>
      <vt:lpstr>例如：画风迁移 （艺术）</vt:lpstr>
      <vt:lpstr>例如：古文献修复 （文化）</vt:lpstr>
      <vt:lpstr>例如：古文献修复 （文化）</vt:lpstr>
      <vt:lpstr>例如：古文献修复 （文化）</vt:lpstr>
      <vt:lpstr>PowerPoint 演示文稿</vt:lpstr>
      <vt:lpstr>PowerPoint 演示文稿</vt:lpstr>
      <vt:lpstr>例如：帮助奥巴马胜选 （政治）</vt:lpstr>
      <vt:lpstr>例如：帮助奥巴马胜选 （政治）</vt:lpstr>
      <vt:lpstr>例如：Facebook 丑闻 （政治）</vt:lpstr>
      <vt:lpstr>例如：Facebook 丑闻 （政治）</vt:lpstr>
      <vt:lpstr>例如：大数据杀熟 （商业）</vt:lpstr>
      <vt:lpstr>例如：大数据杀熟 （商业）</vt:lpstr>
      <vt:lpstr>PowerPoint 演示文稿</vt:lpstr>
      <vt:lpstr>机器学习源自“人工智能”</vt:lpstr>
      <vt:lpstr>PowerPoint 演示文稿</vt:lpstr>
      <vt:lpstr>PowerPoint 演示文稿</vt:lpstr>
      <vt:lpstr>PowerPoint 演示文稿</vt:lpstr>
      <vt:lpstr>发展历程</vt:lpstr>
      <vt:lpstr>机器学习两大学派</vt:lpstr>
      <vt:lpstr>机器学习两大学派</vt:lpstr>
      <vt:lpstr>深度学习：</vt:lpstr>
      <vt:lpstr>机器学习已经“无处不在”</vt:lpstr>
      <vt:lpstr>PowerPoint 演示文稿</vt:lpstr>
      <vt:lpstr>大数据时代的关键技术</vt:lpstr>
      <vt:lpstr>大数据时代，机器学习必不可少</vt:lpstr>
      <vt:lpstr>典型的机器学习过程</vt:lpstr>
      <vt:lpstr>PowerPoint 演示文稿</vt:lpstr>
      <vt:lpstr>PowerPoint 演示文稿</vt:lpstr>
      <vt:lpstr>PowerPoint 演示文稿</vt:lpstr>
      <vt:lpstr>PowerPoint 演示文稿</vt:lpstr>
      <vt:lpstr>基本术语</vt:lpstr>
      <vt:lpstr>基本术语</vt:lpstr>
      <vt:lpstr>基本术语</vt:lpstr>
      <vt:lpstr>基本术语</vt:lpstr>
      <vt:lpstr>基本术语</vt:lpstr>
      <vt:lpstr>基本术语</vt:lpstr>
      <vt:lpstr>算法有没有好坏之分？</vt:lpstr>
      <vt:lpstr>假设空间</vt:lpstr>
      <vt:lpstr>版本空间</vt:lpstr>
      <vt:lpstr>归纳偏好 (inductive bias)</vt:lpstr>
      <vt:lpstr>奥卡姆剃刀</vt:lpstr>
      <vt:lpstr>PowerPoint 演示文稿</vt:lpstr>
      <vt:lpstr>NFL定理</vt:lpstr>
      <vt:lpstr>NFL定理</vt:lpstr>
      <vt:lpstr>NFL定理的寓意</vt:lpstr>
      <vt:lpstr>PowerPoint 演示文稿</vt:lpstr>
      <vt:lpstr>阅读材料</vt:lpstr>
      <vt:lpstr>ML 框架</vt:lpstr>
      <vt:lpstr>DL 简史</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机器学习-第一章</dc:title>
  <dc:creator>胡鹏</dc:creator>
  <cp:lastModifiedBy>Microsoft Office 用户</cp:lastModifiedBy>
  <cp:revision>186</cp:revision>
  <dcterms:created xsi:type="dcterms:W3CDTF">2016-12-14T22:02:49Z</dcterms:created>
  <dcterms:modified xsi:type="dcterms:W3CDTF">2019-02-28T01:42:28Z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2016-03-02T00:00:00Z</vt:filetime>
  </property>
  <property fmtid="{D5CDD505-2E9C-101B-9397-08002B2CF9AE}" pid="3" name="LastSaved">
    <vt:filetime>2016-12-14T00:00:00Z</vt:filetime>
  </property>
</Properties>
</file>